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65"/>
  </p:notesMasterIdLst>
  <p:handoutMasterIdLst>
    <p:handoutMasterId r:id="rId166"/>
  </p:handoutMasterIdLst>
  <p:sldIdLst>
    <p:sldId id="701" r:id="rId2"/>
    <p:sldId id="521" r:id="rId3"/>
    <p:sldId id="934" r:id="rId4"/>
    <p:sldId id="782" r:id="rId5"/>
    <p:sldId id="935" r:id="rId6"/>
    <p:sldId id="1068" r:id="rId7"/>
    <p:sldId id="937" r:id="rId8"/>
    <p:sldId id="936" r:id="rId9"/>
    <p:sldId id="938" r:id="rId10"/>
    <p:sldId id="940" r:id="rId11"/>
    <p:sldId id="941" r:id="rId12"/>
    <p:sldId id="1079" r:id="rId13"/>
    <p:sldId id="942" r:id="rId14"/>
    <p:sldId id="943" r:id="rId15"/>
    <p:sldId id="995" r:id="rId16"/>
    <p:sldId id="944" r:id="rId17"/>
    <p:sldId id="996" r:id="rId18"/>
    <p:sldId id="945" r:id="rId19"/>
    <p:sldId id="1106" r:id="rId20"/>
    <p:sldId id="946" r:id="rId21"/>
    <p:sldId id="947" r:id="rId22"/>
    <p:sldId id="948" r:id="rId23"/>
    <p:sldId id="949" r:id="rId24"/>
    <p:sldId id="950" r:id="rId25"/>
    <p:sldId id="951" r:id="rId26"/>
    <p:sldId id="952" r:id="rId27"/>
    <p:sldId id="953" r:id="rId28"/>
    <p:sldId id="954" r:id="rId29"/>
    <p:sldId id="956" r:id="rId30"/>
    <p:sldId id="955" r:id="rId31"/>
    <p:sldId id="1080" r:id="rId32"/>
    <p:sldId id="1081" r:id="rId33"/>
    <p:sldId id="1082" r:id="rId34"/>
    <p:sldId id="1083" r:id="rId35"/>
    <p:sldId id="961" r:id="rId36"/>
    <p:sldId id="960" r:id="rId37"/>
    <p:sldId id="1084" r:id="rId38"/>
    <p:sldId id="962" r:id="rId39"/>
    <p:sldId id="963" r:id="rId40"/>
    <p:sldId id="965" r:id="rId41"/>
    <p:sldId id="966" r:id="rId42"/>
    <p:sldId id="967" r:id="rId43"/>
    <p:sldId id="968" r:id="rId44"/>
    <p:sldId id="969" r:id="rId45"/>
    <p:sldId id="971" r:id="rId46"/>
    <p:sldId id="972" r:id="rId47"/>
    <p:sldId id="1071" r:id="rId48"/>
    <p:sldId id="973" r:id="rId49"/>
    <p:sldId id="1107" r:id="rId50"/>
    <p:sldId id="974" r:id="rId51"/>
    <p:sldId id="1108" r:id="rId52"/>
    <p:sldId id="975" r:id="rId53"/>
    <p:sldId id="1109" r:id="rId54"/>
    <p:sldId id="976" r:id="rId55"/>
    <p:sldId id="977" r:id="rId56"/>
    <p:sldId id="1112" r:id="rId57"/>
    <p:sldId id="1110" r:id="rId58"/>
    <p:sldId id="1070" r:id="rId59"/>
    <p:sldId id="981" r:id="rId60"/>
    <p:sldId id="982" r:id="rId61"/>
    <p:sldId id="983" r:id="rId62"/>
    <p:sldId id="984" r:id="rId63"/>
    <p:sldId id="985" r:id="rId64"/>
    <p:sldId id="986" r:id="rId65"/>
    <p:sldId id="1085" r:id="rId66"/>
    <p:sldId id="988" r:id="rId67"/>
    <p:sldId id="990" r:id="rId68"/>
    <p:sldId id="989" r:id="rId69"/>
    <p:sldId id="980" r:id="rId70"/>
    <p:sldId id="991" r:id="rId71"/>
    <p:sldId id="992" r:id="rId72"/>
    <p:sldId id="993" r:id="rId73"/>
    <p:sldId id="994" r:id="rId74"/>
    <p:sldId id="1072" r:id="rId75"/>
    <p:sldId id="1054" r:id="rId76"/>
    <p:sldId id="1053" r:id="rId77"/>
    <p:sldId id="1111" r:id="rId78"/>
    <p:sldId id="1057" r:id="rId79"/>
    <p:sldId id="1095" r:id="rId80"/>
    <p:sldId id="1096" r:id="rId81"/>
    <p:sldId id="1101" r:id="rId82"/>
    <p:sldId id="1097" r:id="rId83"/>
    <p:sldId id="1098" r:id="rId84"/>
    <p:sldId id="1099" r:id="rId85"/>
    <p:sldId id="1100" r:id="rId86"/>
    <p:sldId id="1055" r:id="rId87"/>
    <p:sldId id="1058" r:id="rId88"/>
    <p:sldId id="1059" r:id="rId89"/>
    <p:sldId id="1060" r:id="rId90"/>
    <p:sldId id="1091" r:id="rId91"/>
    <p:sldId id="1093" r:id="rId92"/>
    <p:sldId id="1094" r:id="rId93"/>
    <p:sldId id="1061" r:id="rId94"/>
    <p:sldId id="1089" r:id="rId95"/>
    <p:sldId id="1086" r:id="rId96"/>
    <p:sldId id="1087" r:id="rId97"/>
    <p:sldId id="1088" r:id="rId98"/>
    <p:sldId id="1069" r:id="rId99"/>
    <p:sldId id="1073" r:id="rId100"/>
    <p:sldId id="1104" r:id="rId101"/>
    <p:sldId id="1105" r:id="rId102"/>
    <p:sldId id="1063" r:id="rId103"/>
    <p:sldId id="1064" r:id="rId104"/>
    <p:sldId id="1065" r:id="rId105"/>
    <p:sldId id="1066" r:id="rId106"/>
    <p:sldId id="1067" r:id="rId107"/>
    <p:sldId id="1102" r:id="rId108"/>
    <p:sldId id="1103" r:id="rId109"/>
    <p:sldId id="999" r:id="rId110"/>
    <p:sldId id="1000" r:id="rId111"/>
    <p:sldId id="1001" r:id="rId112"/>
    <p:sldId id="1002" r:id="rId113"/>
    <p:sldId id="1074" r:id="rId114"/>
    <p:sldId id="1005" r:id="rId115"/>
    <p:sldId id="1006" r:id="rId116"/>
    <p:sldId id="1007" r:id="rId117"/>
    <p:sldId id="1008" r:id="rId118"/>
    <p:sldId id="1009" r:id="rId119"/>
    <p:sldId id="1010" r:id="rId120"/>
    <p:sldId id="1011" r:id="rId121"/>
    <p:sldId id="1012" r:id="rId122"/>
    <p:sldId id="1013" r:id="rId123"/>
    <p:sldId id="1014" r:id="rId124"/>
    <p:sldId id="1015" r:id="rId125"/>
    <p:sldId id="1016" r:id="rId126"/>
    <p:sldId id="1017" r:id="rId127"/>
    <p:sldId id="1018" r:id="rId128"/>
    <p:sldId id="1019" r:id="rId129"/>
    <p:sldId id="1020" r:id="rId130"/>
    <p:sldId id="1021" r:id="rId131"/>
    <p:sldId id="1022" r:id="rId132"/>
    <p:sldId id="1023" r:id="rId133"/>
    <p:sldId id="1024" r:id="rId134"/>
    <p:sldId id="1025" r:id="rId135"/>
    <p:sldId id="1026" r:id="rId136"/>
    <p:sldId id="1027" r:id="rId137"/>
    <p:sldId id="1028" r:id="rId138"/>
    <p:sldId id="1029" r:id="rId139"/>
    <p:sldId id="1030" r:id="rId140"/>
    <p:sldId id="1031" r:id="rId141"/>
    <p:sldId id="1032" r:id="rId142"/>
    <p:sldId id="1033" r:id="rId143"/>
    <p:sldId id="1034" r:id="rId144"/>
    <p:sldId id="1036" r:id="rId145"/>
    <p:sldId id="1037" r:id="rId146"/>
    <p:sldId id="1039" r:id="rId147"/>
    <p:sldId id="1040" r:id="rId148"/>
    <p:sldId id="1041" r:id="rId149"/>
    <p:sldId id="1042" r:id="rId150"/>
    <p:sldId id="1043" r:id="rId151"/>
    <p:sldId id="1044" r:id="rId152"/>
    <p:sldId id="1045" r:id="rId153"/>
    <p:sldId id="1046" r:id="rId154"/>
    <p:sldId id="1047" r:id="rId155"/>
    <p:sldId id="1048" r:id="rId156"/>
    <p:sldId id="1049" r:id="rId157"/>
    <p:sldId id="1050" r:id="rId158"/>
    <p:sldId id="1051" r:id="rId159"/>
    <p:sldId id="1077" r:id="rId160"/>
    <p:sldId id="1078" r:id="rId161"/>
    <p:sldId id="1075" r:id="rId162"/>
    <p:sldId id="1076" r:id="rId163"/>
    <p:sldId id="746" r:id="rId164"/>
  </p:sldIdLst>
  <p:sldSz cx="9144000" cy="6858000" type="screen4x3"/>
  <p:notesSz cx="6834188" cy="9979025"/>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 gaofeng" initials="Hg" lastIdx="1" clrIdx="0">
    <p:extLst>
      <p:ext uri="{19B8F6BF-5375-455C-9EA6-DF929625EA0E}">
        <p15:presenceInfo xmlns:p15="http://schemas.microsoft.com/office/powerpoint/2012/main" userId="He gaofeng"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6DC"/>
    <a:srgbClr val="F04A01"/>
    <a:srgbClr val="CC3300"/>
    <a:srgbClr val="CC6600"/>
    <a:srgbClr val="3030C2"/>
    <a:srgbClr val="4374CD"/>
    <a:srgbClr val="4D4DD3"/>
    <a:srgbClr val="4343D1"/>
    <a:srgbClr val="FF66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95" autoAdjust="0"/>
    <p:restoredTop sz="93875" autoAdjust="0"/>
  </p:normalViewPr>
  <p:slideViewPr>
    <p:cSldViewPr snapToGrid="0">
      <p:cViewPr varScale="1">
        <p:scale>
          <a:sx n="76" d="100"/>
          <a:sy n="76" d="100"/>
        </p:scale>
        <p:origin x="638" y="-4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36"/>
    </p:cViewPr>
  </p:sorterViewPr>
  <p:notesViewPr>
    <p:cSldViewPr snapToGrid="0">
      <p:cViewPr varScale="1">
        <p:scale>
          <a:sx n="53" d="100"/>
          <a:sy n="53" d="100"/>
        </p:scale>
        <p:origin x="-2700" y="-90"/>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3ACC4-3922-443B-BD99-DF2B80A0FF46}" type="doc">
      <dgm:prSet loTypeId="urn:microsoft.com/office/officeart/2005/8/layout/hProcess9" loCatId="process" qsTypeId="urn:microsoft.com/office/officeart/2005/8/quickstyle/simple1" qsCatId="simple" csTypeId="urn:microsoft.com/office/officeart/2005/8/colors/accent1_1" csCatId="accent1" phldr="1"/>
      <dgm:spPr/>
      <dgm:t>
        <a:bodyPr/>
        <a:lstStyle/>
        <a:p>
          <a:endParaRPr lang="zh-CN" altLang="en-US"/>
        </a:p>
      </dgm:t>
    </dgm:pt>
    <dgm:pt modelId="{146F8A40-9A1E-4626-A9FC-A92D9C32D767}">
      <dgm:prSet custT="1"/>
      <dgm:spPr>
        <a:ln>
          <a:solidFill>
            <a:srgbClr val="CC6600"/>
          </a:solidFill>
        </a:ln>
      </dgm:spPr>
      <dgm:t>
        <a:bodyPr/>
        <a:lstStyle/>
        <a:p>
          <a:pPr rtl="0"/>
          <a:r>
            <a:rPr lang="zh-CN" altLang="en-US" sz="1500" b="1" dirty="0">
              <a:solidFill>
                <a:srgbClr val="CC3300"/>
              </a:solidFill>
              <a:effectLst/>
              <a:latin typeface="微软雅黑" pitchFamily="34" charset="-122"/>
              <a:ea typeface="微软雅黑" pitchFamily="34" charset="-122"/>
            </a:rPr>
            <a:t>一种支持域间认证的机制</a:t>
          </a:r>
        </a:p>
      </dgm:t>
    </dgm:pt>
    <dgm:pt modelId="{5146A454-7BCA-4F69-B0BE-8624DA48557A}" type="parTrans" cxnId="{DAD19AE5-720A-4C14-9AC0-DD978032C4C3}">
      <dgm:prSet/>
      <dgm:spPr/>
      <dgm:t>
        <a:bodyPr/>
        <a:lstStyle/>
        <a:p>
          <a:endParaRPr lang="zh-CN" altLang="en-US"/>
        </a:p>
      </dgm:t>
    </dgm:pt>
    <dgm:pt modelId="{0CB67CEE-1FD1-409E-9379-4CA57A49A8DA}" type="sibTrans" cxnId="{DAD19AE5-720A-4C14-9AC0-DD978032C4C3}">
      <dgm:prSet/>
      <dgm:spPr/>
      <dgm:t>
        <a:bodyPr/>
        <a:lstStyle/>
        <a:p>
          <a:endParaRPr lang="zh-CN" altLang="en-US"/>
        </a:p>
      </dgm:t>
    </dgm:pt>
    <dgm:pt modelId="{6752E8D5-ABB2-4345-8CAE-AAB74B8E3E9E}" type="pres">
      <dgm:prSet presAssocID="{7AD3ACC4-3922-443B-BD99-DF2B80A0FF46}" presName="CompostProcess" presStyleCnt="0">
        <dgm:presLayoutVars>
          <dgm:dir/>
          <dgm:resizeHandles val="exact"/>
        </dgm:presLayoutVars>
      </dgm:prSet>
      <dgm:spPr/>
    </dgm:pt>
    <dgm:pt modelId="{DDF3C3E9-1D84-43D6-BF6C-BB0FEA6AC721}" type="pres">
      <dgm:prSet presAssocID="{7AD3ACC4-3922-443B-BD99-DF2B80A0FF46}" presName="arrow" presStyleLbl="bgShp" presStyleIdx="0" presStyleCnt="1"/>
      <dgm:spPr>
        <a:solidFill>
          <a:srgbClr val="CC6600">
            <a:alpha val="64000"/>
          </a:srgbClr>
        </a:solidFill>
        <a:ln>
          <a:solidFill>
            <a:srgbClr val="CC6600"/>
          </a:solidFill>
        </a:ln>
      </dgm:spPr>
    </dgm:pt>
    <dgm:pt modelId="{C64F4A63-23B6-40B4-9CD5-561DB5C323CA}" type="pres">
      <dgm:prSet presAssocID="{7AD3ACC4-3922-443B-BD99-DF2B80A0FF46}" presName="linearProcess" presStyleCnt="0"/>
      <dgm:spPr/>
    </dgm:pt>
    <dgm:pt modelId="{48F6C58F-A437-47EC-92B6-2B2823185910}" type="pres">
      <dgm:prSet presAssocID="{146F8A40-9A1E-4626-A9FC-A92D9C32D767}" presName="textNode" presStyleLbl="node1" presStyleIdx="0" presStyleCnt="1">
        <dgm:presLayoutVars>
          <dgm:bulletEnabled val="1"/>
        </dgm:presLayoutVars>
      </dgm:prSet>
      <dgm:spPr/>
    </dgm:pt>
  </dgm:ptLst>
  <dgm:cxnLst>
    <dgm:cxn modelId="{6D2FEC3B-89F6-4480-BC80-64FB3ECAE55D}" type="presOf" srcId="{7AD3ACC4-3922-443B-BD99-DF2B80A0FF46}" destId="{6752E8D5-ABB2-4345-8CAE-AAB74B8E3E9E}" srcOrd="0" destOrd="0" presId="urn:microsoft.com/office/officeart/2005/8/layout/hProcess9"/>
    <dgm:cxn modelId="{32744FBD-F127-4BA8-A53F-E0BC823B8DD0}" type="presOf" srcId="{146F8A40-9A1E-4626-A9FC-A92D9C32D767}" destId="{48F6C58F-A437-47EC-92B6-2B2823185910}" srcOrd="0" destOrd="0" presId="urn:microsoft.com/office/officeart/2005/8/layout/hProcess9"/>
    <dgm:cxn modelId="{DAD19AE5-720A-4C14-9AC0-DD978032C4C3}" srcId="{7AD3ACC4-3922-443B-BD99-DF2B80A0FF46}" destId="{146F8A40-9A1E-4626-A9FC-A92D9C32D767}" srcOrd="0" destOrd="0" parTransId="{5146A454-7BCA-4F69-B0BE-8624DA48557A}" sibTransId="{0CB67CEE-1FD1-409E-9379-4CA57A49A8DA}"/>
    <dgm:cxn modelId="{3D9D9589-FC12-4A80-87FE-54059F41A11B}" type="presParOf" srcId="{6752E8D5-ABB2-4345-8CAE-AAB74B8E3E9E}" destId="{DDF3C3E9-1D84-43D6-BF6C-BB0FEA6AC721}" srcOrd="0" destOrd="0" presId="urn:microsoft.com/office/officeart/2005/8/layout/hProcess9"/>
    <dgm:cxn modelId="{79B358CA-9F28-4646-AE97-CAF91FCF24C8}" type="presParOf" srcId="{6752E8D5-ABB2-4345-8CAE-AAB74B8E3E9E}" destId="{C64F4A63-23B6-40B4-9CD5-561DB5C323CA}" srcOrd="1" destOrd="0" presId="urn:microsoft.com/office/officeart/2005/8/layout/hProcess9"/>
    <dgm:cxn modelId="{64F68F62-45D1-4DD6-A60E-D5E0F3308A73}" type="presParOf" srcId="{C64F4A63-23B6-40B4-9CD5-561DB5C323CA}" destId="{48F6C58F-A437-47EC-92B6-2B2823185910}"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3C3E9-1D84-43D6-BF6C-BB0FEA6AC721}">
      <dsp:nvSpPr>
        <dsp:cNvPr id="0" name=""/>
        <dsp:cNvSpPr/>
      </dsp:nvSpPr>
      <dsp:spPr>
        <a:xfrm>
          <a:off x="102869" y="0"/>
          <a:ext cx="1165860" cy="2222330"/>
        </a:xfrm>
        <a:prstGeom prst="rightArrow">
          <a:avLst/>
        </a:prstGeom>
        <a:solidFill>
          <a:srgbClr val="CC6600">
            <a:alpha val="64000"/>
          </a:srgbClr>
        </a:solidFill>
        <a:ln>
          <a:solidFill>
            <a:srgbClr val="CC6600"/>
          </a:solidFill>
        </a:ln>
        <a:effectLst/>
      </dsp:spPr>
      <dsp:style>
        <a:lnRef idx="0">
          <a:scrgbClr r="0" g="0" b="0"/>
        </a:lnRef>
        <a:fillRef idx="1">
          <a:scrgbClr r="0" g="0" b="0"/>
        </a:fillRef>
        <a:effectRef idx="0">
          <a:scrgbClr r="0" g="0" b="0"/>
        </a:effectRef>
        <a:fontRef idx="minor"/>
      </dsp:style>
    </dsp:sp>
    <dsp:sp modelId="{48F6C58F-A437-47EC-92B6-2B2823185910}">
      <dsp:nvSpPr>
        <dsp:cNvPr id="0" name=""/>
        <dsp:cNvSpPr/>
      </dsp:nvSpPr>
      <dsp:spPr>
        <a:xfrm>
          <a:off x="0" y="666698"/>
          <a:ext cx="1371600" cy="888932"/>
        </a:xfrm>
        <a:prstGeom prst="roundRect">
          <a:avLst/>
        </a:prstGeom>
        <a:solidFill>
          <a:schemeClr val="lt1">
            <a:hueOff val="0"/>
            <a:satOff val="0"/>
            <a:lumOff val="0"/>
            <a:alphaOff val="0"/>
          </a:schemeClr>
        </a:solidFill>
        <a:ln w="25400" cap="flat" cmpd="sng" algn="ctr">
          <a:solidFill>
            <a:srgbClr val="CC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zh-CN" altLang="en-US" sz="1500" b="1" kern="1200" dirty="0">
              <a:solidFill>
                <a:srgbClr val="CC3300"/>
              </a:solidFill>
              <a:effectLst/>
              <a:latin typeface="微软雅黑" pitchFamily="34" charset="-122"/>
              <a:ea typeface="微软雅黑" pitchFamily="34" charset="-122"/>
            </a:rPr>
            <a:t>一种支持域间认证的机制</a:t>
          </a:r>
        </a:p>
      </dsp:txBody>
      <dsp:txXfrm>
        <a:off x="43394" y="710092"/>
        <a:ext cx="1284812" cy="8021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40.png"/><Relationship Id="rId1" Type="http://schemas.openxmlformats.org/officeDocument/2006/relationships/image" Target="../media/image39.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328707" name="Rectangle 3"/>
          <p:cNvSpPr>
            <a:spLocks noGrp="1" noChangeArrowheads="1"/>
          </p:cNvSpPr>
          <p:nvPr>
            <p:ph type="dt" sz="quarter"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77A215B3-2C7E-4625-9144-8D87330FA23A}" type="datetimeFigureOut">
              <a:rPr lang="zh-CN" altLang="en-US"/>
              <a:pPr>
                <a:defRPr/>
              </a:pPr>
              <a:t>2025/4/28</a:t>
            </a:fld>
            <a:endParaRPr lang="en-US" altLang="zh-CN"/>
          </a:p>
        </p:txBody>
      </p:sp>
      <p:sp>
        <p:nvSpPr>
          <p:cNvPr id="328708" name="Rectangle 4"/>
          <p:cNvSpPr>
            <a:spLocks noGrp="1" noChangeArrowheads="1"/>
          </p:cNvSpPr>
          <p:nvPr>
            <p:ph type="ftr" sz="quarter" idx="2"/>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328709" name="Rectangle 5"/>
          <p:cNvSpPr>
            <a:spLocks noGrp="1" noChangeArrowheads="1"/>
          </p:cNvSpPr>
          <p:nvPr>
            <p:ph type="sldNum" sz="quarter" idx="3"/>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64F106C7-9E44-442A-B9DD-334C75B0BDCE}" type="slidenum">
              <a:rPr lang="zh-CN" altLang="en-US"/>
              <a:pPr>
                <a:defRPr/>
              </a:pPr>
              <a:t>‹#›</a:t>
            </a:fld>
            <a:endParaRPr lang="en-US" altLang="zh-CN"/>
          </a:p>
        </p:txBody>
      </p:sp>
    </p:spTree>
    <p:extLst>
      <p:ext uri="{BB962C8B-B14F-4D97-AF65-F5344CB8AC3E}">
        <p14:creationId xmlns:p14="http://schemas.microsoft.com/office/powerpoint/2010/main" val="2114261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922338" y="747713"/>
            <a:ext cx="4991100" cy="3743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4213" y="4740275"/>
            <a:ext cx="5467350" cy="4491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27EA3D60-DD65-4FBD-B570-690203CBBAAD}" type="slidenum">
              <a:rPr lang="en-US" altLang="zh-CN"/>
              <a:pPr>
                <a:defRPr/>
              </a:pPr>
              <a:t>‹#›</a:t>
            </a:fld>
            <a:endParaRPr lang="en-US" altLang="zh-CN"/>
          </a:p>
        </p:txBody>
      </p:sp>
    </p:spTree>
    <p:extLst>
      <p:ext uri="{BB962C8B-B14F-4D97-AF65-F5344CB8AC3E}">
        <p14:creationId xmlns:p14="http://schemas.microsoft.com/office/powerpoint/2010/main" val="37635124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241480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59</a:t>
            </a:fld>
            <a:endParaRPr lang="en-US" altLang="zh-CN"/>
          </a:p>
        </p:txBody>
      </p:sp>
    </p:spTree>
    <p:extLst>
      <p:ext uri="{BB962C8B-B14F-4D97-AF65-F5344CB8AC3E}">
        <p14:creationId xmlns:p14="http://schemas.microsoft.com/office/powerpoint/2010/main" val="179687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70</a:t>
            </a:fld>
            <a:endParaRPr lang="en-US" altLang="zh-CN"/>
          </a:p>
        </p:txBody>
      </p:sp>
    </p:spTree>
    <p:extLst>
      <p:ext uri="{BB962C8B-B14F-4D97-AF65-F5344CB8AC3E}">
        <p14:creationId xmlns:p14="http://schemas.microsoft.com/office/powerpoint/2010/main" val="128435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321098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77</a:t>
            </a:fld>
            <a:endParaRPr lang="en-US" altLang="zh-CN"/>
          </a:p>
        </p:txBody>
      </p:sp>
    </p:spTree>
    <p:extLst>
      <p:ext uri="{BB962C8B-B14F-4D97-AF65-F5344CB8AC3E}">
        <p14:creationId xmlns:p14="http://schemas.microsoft.com/office/powerpoint/2010/main" val="1554026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78</a:t>
            </a:fld>
            <a:endParaRPr lang="en-US" altLang="zh-CN"/>
          </a:p>
        </p:txBody>
      </p:sp>
    </p:spTree>
    <p:extLst>
      <p:ext uri="{BB962C8B-B14F-4D97-AF65-F5344CB8AC3E}">
        <p14:creationId xmlns:p14="http://schemas.microsoft.com/office/powerpoint/2010/main" val="358527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44053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89</a:t>
            </a:fld>
            <a:endParaRPr lang="en-US" altLang="zh-CN"/>
          </a:p>
        </p:txBody>
      </p:sp>
    </p:spTree>
    <p:extLst>
      <p:ext uri="{BB962C8B-B14F-4D97-AF65-F5344CB8AC3E}">
        <p14:creationId xmlns:p14="http://schemas.microsoft.com/office/powerpoint/2010/main" val="2269297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90</a:t>
            </a:fld>
            <a:endParaRPr lang="en-US" altLang="zh-CN"/>
          </a:p>
        </p:txBody>
      </p:sp>
    </p:spTree>
    <p:extLst>
      <p:ext uri="{BB962C8B-B14F-4D97-AF65-F5344CB8AC3E}">
        <p14:creationId xmlns:p14="http://schemas.microsoft.com/office/powerpoint/2010/main" val="193132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91</a:t>
            </a:fld>
            <a:endParaRPr lang="en-US" altLang="zh-CN"/>
          </a:p>
        </p:txBody>
      </p:sp>
    </p:spTree>
    <p:extLst>
      <p:ext uri="{BB962C8B-B14F-4D97-AF65-F5344CB8AC3E}">
        <p14:creationId xmlns:p14="http://schemas.microsoft.com/office/powerpoint/2010/main" val="149888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92</a:t>
            </a:fld>
            <a:endParaRPr lang="en-US" altLang="zh-CN"/>
          </a:p>
        </p:txBody>
      </p:sp>
    </p:spTree>
    <p:extLst>
      <p:ext uri="{BB962C8B-B14F-4D97-AF65-F5344CB8AC3E}">
        <p14:creationId xmlns:p14="http://schemas.microsoft.com/office/powerpoint/2010/main" val="2458842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2534743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公用名称 </a:t>
            </a:r>
            <a:r>
              <a:rPr lang="en-US" altLang="zh-CN" dirty="0"/>
              <a:t>(Common  Name)</a:t>
            </a:r>
            <a:r>
              <a:rPr lang="zh-CN" altLang="en-US" dirty="0"/>
              <a:t>，</a:t>
            </a:r>
            <a:r>
              <a:rPr lang="en-US" altLang="zh-CN" dirty="0"/>
              <a:t>CN</a:t>
            </a:r>
          </a:p>
          <a:p>
            <a:r>
              <a:rPr lang="zh-CN" altLang="en-US" dirty="0"/>
              <a:t>单位名称 </a:t>
            </a:r>
            <a:r>
              <a:rPr lang="en-US" altLang="zh-CN" dirty="0"/>
              <a:t>(Organization Name)</a:t>
            </a:r>
            <a:r>
              <a:rPr lang="zh-CN" altLang="en-US" dirty="0"/>
              <a:t>，</a:t>
            </a:r>
            <a:r>
              <a:rPr lang="en-US" altLang="zh-CN" dirty="0"/>
              <a:t>O</a:t>
            </a:r>
          </a:p>
          <a:p>
            <a:r>
              <a:rPr lang="zh-CN" altLang="en-US" dirty="0"/>
              <a:t>所在城市 </a:t>
            </a:r>
            <a:r>
              <a:rPr lang="en-US" altLang="zh-CN" dirty="0"/>
              <a:t>(Locality) L</a:t>
            </a:r>
          </a:p>
          <a:p>
            <a:r>
              <a:rPr lang="zh-CN" altLang="en-US" dirty="0"/>
              <a:t>所在省份 </a:t>
            </a:r>
            <a:r>
              <a:rPr lang="en-US" altLang="zh-CN" dirty="0"/>
              <a:t>(State/</a:t>
            </a:r>
            <a:r>
              <a:rPr lang="en-US" altLang="zh-CN" dirty="0" err="1"/>
              <a:t>Provice</a:t>
            </a:r>
            <a:r>
              <a:rPr lang="en-US" altLang="zh-CN" dirty="0"/>
              <a:t>) S</a:t>
            </a:r>
          </a:p>
          <a:p>
            <a:r>
              <a:rPr lang="zh-CN" altLang="en-US" dirty="0"/>
              <a:t>显示其他内容 简称</a:t>
            </a:r>
            <a:r>
              <a:rPr lang="en-US" altLang="zh-CN" dirty="0"/>
              <a:t>:OU </a:t>
            </a:r>
            <a:r>
              <a:rPr lang="zh-CN" altLang="en-US" dirty="0"/>
              <a:t>字段</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95</a:t>
            </a:fld>
            <a:endParaRPr lang="en-US" altLang="zh-CN"/>
          </a:p>
        </p:txBody>
      </p:sp>
    </p:spTree>
    <p:extLst>
      <p:ext uri="{BB962C8B-B14F-4D97-AF65-F5344CB8AC3E}">
        <p14:creationId xmlns:p14="http://schemas.microsoft.com/office/powerpoint/2010/main" val="82552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97</a:t>
            </a:fld>
            <a:endParaRPr lang="en-US" altLang="zh-CN"/>
          </a:p>
        </p:txBody>
      </p:sp>
    </p:spTree>
    <p:extLst>
      <p:ext uri="{BB962C8B-B14F-4D97-AF65-F5344CB8AC3E}">
        <p14:creationId xmlns:p14="http://schemas.microsoft.com/office/powerpoint/2010/main" val="94556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012045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DED691D4-9099-46A2-8559-5D51F84B8919}" type="slidenum">
              <a:rPr lang="en-US" altLang="zh-CN" sz="1200">
                <a:latin typeface="Times New Roman" pitchFamily="18" charset="0"/>
              </a:rPr>
              <a:pPr eaLnBrk="1" hangingPunct="1"/>
              <a:t>112</a:t>
            </a:fld>
            <a:endParaRPr lang="en-US" altLang="zh-CN" sz="1200">
              <a:latin typeface="Times New Roman"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653568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115</a:t>
            </a:fld>
            <a:endParaRPr lang="en-US" altLang="zh-CN"/>
          </a:p>
        </p:txBody>
      </p:sp>
    </p:spTree>
    <p:extLst>
      <p:ext uri="{BB962C8B-B14F-4D97-AF65-F5344CB8AC3E}">
        <p14:creationId xmlns:p14="http://schemas.microsoft.com/office/powerpoint/2010/main" val="98784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Arial" pitchFamily="34" charset="0"/>
                <a:ea typeface="宋体" pitchFamily="2" charset="-122"/>
                <a:cs typeface="+mn-cs"/>
              </a:rPr>
              <a:t>PKI</a:t>
            </a:r>
            <a:r>
              <a:rPr lang="zh-CN" altLang="en-US" sz="1200" kern="1200" dirty="0">
                <a:solidFill>
                  <a:schemeClr val="tx1"/>
                </a:solidFill>
                <a:effectLst/>
                <a:latin typeface="Arial" pitchFamily="34" charset="0"/>
                <a:ea typeface="宋体" pitchFamily="2" charset="-122"/>
                <a:cs typeface="+mn-cs"/>
              </a:rPr>
              <a:t>标准化主要有两个方面：</a:t>
            </a:r>
            <a:r>
              <a:rPr lang="zh-CN" altLang="en-US" sz="1200" b="1" kern="1200" dirty="0">
                <a:solidFill>
                  <a:schemeClr val="tx1"/>
                </a:solidFill>
                <a:effectLst/>
                <a:latin typeface="Arial" pitchFamily="34" charset="0"/>
                <a:ea typeface="宋体" pitchFamily="2" charset="-122"/>
                <a:cs typeface="+mn-cs"/>
              </a:rPr>
              <a:t>一是</a:t>
            </a:r>
            <a:r>
              <a:rPr lang="en-US" altLang="zh-CN" sz="1200" b="1" kern="1200" dirty="0">
                <a:solidFill>
                  <a:schemeClr val="tx1"/>
                </a:solidFill>
                <a:effectLst/>
                <a:latin typeface="Arial" pitchFamily="34" charset="0"/>
                <a:ea typeface="宋体" pitchFamily="2" charset="-122"/>
                <a:cs typeface="+mn-cs"/>
              </a:rPr>
              <a:t>RSA</a:t>
            </a:r>
            <a:r>
              <a:rPr lang="zh-CN" altLang="en-US" sz="1200" b="1" kern="1200" dirty="0">
                <a:solidFill>
                  <a:schemeClr val="tx1"/>
                </a:solidFill>
                <a:effectLst/>
                <a:latin typeface="Arial" pitchFamily="34" charset="0"/>
                <a:ea typeface="宋体" pitchFamily="2" charset="-122"/>
                <a:cs typeface="+mn-cs"/>
              </a:rPr>
              <a:t>公司的公钥加密标准</a:t>
            </a:r>
            <a:r>
              <a:rPr lang="en-US" altLang="zh-CN" sz="1200" b="1" kern="1200" dirty="0">
                <a:solidFill>
                  <a:schemeClr val="tx1"/>
                </a:solidFill>
                <a:effectLst/>
                <a:latin typeface="Arial" pitchFamily="34" charset="0"/>
                <a:ea typeface="宋体" pitchFamily="2" charset="-122"/>
                <a:cs typeface="+mn-cs"/>
              </a:rPr>
              <a:t>PKCS</a:t>
            </a:r>
            <a:r>
              <a:rPr lang="zh-CN" altLang="en-US" sz="1200" b="1" kern="1200" dirty="0">
                <a:solidFill>
                  <a:schemeClr val="tx1"/>
                </a:solidFill>
                <a:effectLst/>
                <a:latin typeface="Arial" pitchFamily="34" charset="0"/>
                <a:ea typeface="宋体" pitchFamily="2" charset="-122"/>
                <a:cs typeface="+mn-cs"/>
              </a:rPr>
              <a:t>（</a:t>
            </a:r>
            <a:r>
              <a:rPr lang="en-US" altLang="zh-CN" sz="1200" b="1" kern="1200" dirty="0">
                <a:solidFill>
                  <a:schemeClr val="tx1"/>
                </a:solidFill>
                <a:effectLst/>
                <a:latin typeface="Arial" pitchFamily="34" charset="0"/>
                <a:ea typeface="宋体" pitchFamily="2" charset="-122"/>
                <a:cs typeface="+mn-cs"/>
              </a:rPr>
              <a:t>Public Key Cryptography Standards</a:t>
            </a:r>
            <a:r>
              <a:rPr lang="zh-CN" altLang="en-US" sz="1200" b="1" kern="1200" dirty="0">
                <a:solidFill>
                  <a:schemeClr val="tx1"/>
                </a:solidFill>
                <a:effectLst/>
                <a:latin typeface="Arial" pitchFamily="34" charset="0"/>
                <a:ea typeface="宋体" pitchFamily="2" charset="-122"/>
                <a:cs typeface="+mn-cs"/>
              </a:rPr>
              <a:t>）</a:t>
            </a:r>
            <a:r>
              <a:rPr lang="en-US" altLang="zh-CN" sz="1200" kern="1200" dirty="0">
                <a:solidFill>
                  <a:schemeClr val="tx1"/>
                </a:solidFill>
                <a:effectLst/>
                <a:latin typeface="Arial" pitchFamily="34" charset="0"/>
                <a:ea typeface="宋体" pitchFamily="2" charset="-122"/>
                <a:cs typeface="+mn-cs"/>
              </a:rPr>
              <a:t>,</a:t>
            </a:r>
            <a:r>
              <a:rPr lang="zh-CN" altLang="en-US" sz="1200" kern="1200" dirty="0">
                <a:solidFill>
                  <a:schemeClr val="tx1"/>
                </a:solidFill>
                <a:effectLst/>
                <a:latin typeface="Arial" pitchFamily="34" charset="0"/>
                <a:ea typeface="宋体" pitchFamily="2" charset="-122"/>
                <a:cs typeface="+mn-cs"/>
              </a:rPr>
              <a:t>它定义了许多基本</a:t>
            </a:r>
            <a:r>
              <a:rPr lang="en-US" altLang="zh-CN" sz="1200" kern="1200" dirty="0">
                <a:solidFill>
                  <a:schemeClr val="tx1"/>
                </a:solidFill>
                <a:effectLst/>
                <a:latin typeface="Arial" pitchFamily="34" charset="0"/>
                <a:ea typeface="宋体" pitchFamily="2" charset="-122"/>
                <a:cs typeface="+mn-cs"/>
              </a:rPr>
              <a:t>PKI</a:t>
            </a:r>
            <a:r>
              <a:rPr lang="zh-CN" altLang="en-US" sz="1200" kern="1200" dirty="0">
                <a:solidFill>
                  <a:schemeClr val="tx1"/>
                </a:solidFill>
                <a:effectLst/>
                <a:latin typeface="Arial" pitchFamily="34" charset="0"/>
                <a:ea typeface="宋体" pitchFamily="2" charset="-122"/>
                <a:cs typeface="+mn-cs"/>
              </a:rPr>
              <a:t>部件，包括数字签名和证书请求格式等；</a:t>
            </a:r>
            <a:r>
              <a:rPr lang="zh-CN" altLang="en-US" sz="1200" b="1" kern="1200" dirty="0">
                <a:solidFill>
                  <a:schemeClr val="tx1"/>
                </a:solidFill>
                <a:effectLst/>
                <a:latin typeface="Arial" pitchFamily="34" charset="0"/>
                <a:ea typeface="宋体" pitchFamily="2" charset="-122"/>
                <a:cs typeface="+mn-cs"/>
              </a:rPr>
              <a:t>二是由</a:t>
            </a:r>
            <a:r>
              <a:rPr lang="en-US" altLang="zh-CN" sz="1200" b="1" kern="1200" dirty="0">
                <a:solidFill>
                  <a:schemeClr val="tx1"/>
                </a:solidFill>
                <a:effectLst/>
                <a:latin typeface="Arial" pitchFamily="34" charset="0"/>
                <a:ea typeface="宋体" pitchFamily="2" charset="-122"/>
                <a:cs typeface="+mn-cs"/>
              </a:rPr>
              <a:t>Internet</a:t>
            </a:r>
            <a:r>
              <a:rPr lang="zh-CN" altLang="en-US" sz="1200" b="1" kern="1200" dirty="0">
                <a:solidFill>
                  <a:schemeClr val="tx1"/>
                </a:solidFill>
                <a:effectLst/>
                <a:latin typeface="Arial" pitchFamily="34" charset="0"/>
                <a:ea typeface="宋体" pitchFamily="2" charset="-122"/>
                <a:cs typeface="+mn-cs"/>
              </a:rPr>
              <a:t>工程任务组</a:t>
            </a:r>
            <a:r>
              <a:rPr lang="en-US" altLang="zh-CN" sz="1200" b="1" kern="1200" dirty="0">
                <a:solidFill>
                  <a:schemeClr val="tx1"/>
                </a:solidFill>
                <a:effectLst/>
                <a:latin typeface="Arial" pitchFamily="34" charset="0"/>
                <a:ea typeface="宋体" pitchFamily="2" charset="-122"/>
                <a:cs typeface="+mn-cs"/>
              </a:rPr>
              <a:t>IETF</a:t>
            </a:r>
            <a:r>
              <a:rPr lang="zh-CN" altLang="en-US" sz="1200" b="1" kern="1200" dirty="0">
                <a:solidFill>
                  <a:schemeClr val="tx1"/>
                </a:solidFill>
                <a:effectLst/>
                <a:latin typeface="Arial" pitchFamily="34" charset="0"/>
                <a:ea typeface="宋体" pitchFamily="2" charset="-122"/>
                <a:cs typeface="+mn-cs"/>
              </a:rPr>
              <a:t>（</a:t>
            </a:r>
            <a:r>
              <a:rPr lang="en-US" altLang="zh-CN" sz="1200" b="1" kern="1200" dirty="0">
                <a:solidFill>
                  <a:schemeClr val="tx1"/>
                </a:solidFill>
                <a:effectLst/>
                <a:latin typeface="Arial" pitchFamily="34" charset="0"/>
                <a:ea typeface="宋体" pitchFamily="2" charset="-122"/>
                <a:cs typeface="+mn-cs"/>
              </a:rPr>
              <a:t>Internet Engineering Task Force</a:t>
            </a:r>
            <a:r>
              <a:rPr lang="zh-CN" altLang="en-US" sz="1200" b="1" kern="1200" dirty="0">
                <a:solidFill>
                  <a:schemeClr val="tx1"/>
                </a:solidFill>
                <a:effectLst/>
                <a:latin typeface="Arial" pitchFamily="34" charset="0"/>
                <a:ea typeface="宋体" pitchFamily="2" charset="-122"/>
                <a:cs typeface="+mn-cs"/>
              </a:rPr>
              <a:t>）和</a:t>
            </a:r>
            <a:r>
              <a:rPr lang="en-US" altLang="zh-CN" sz="1200" b="1" kern="1200" dirty="0">
                <a:solidFill>
                  <a:schemeClr val="tx1"/>
                </a:solidFill>
                <a:effectLst/>
                <a:latin typeface="Arial" pitchFamily="34" charset="0"/>
                <a:ea typeface="宋体" pitchFamily="2" charset="-122"/>
                <a:cs typeface="+mn-cs"/>
              </a:rPr>
              <a:t>PKI</a:t>
            </a:r>
            <a:r>
              <a:rPr lang="zh-CN" altLang="en-US" sz="1200" b="1" kern="1200" dirty="0">
                <a:solidFill>
                  <a:schemeClr val="tx1"/>
                </a:solidFill>
                <a:effectLst/>
                <a:latin typeface="Arial" pitchFamily="34" charset="0"/>
                <a:ea typeface="宋体" pitchFamily="2" charset="-122"/>
                <a:cs typeface="+mn-cs"/>
              </a:rPr>
              <a:t>工作组</a:t>
            </a:r>
            <a:r>
              <a:rPr lang="en-US" altLang="zh-CN" sz="1200" b="1" kern="1200" dirty="0">
                <a:solidFill>
                  <a:schemeClr val="tx1"/>
                </a:solidFill>
                <a:effectLst/>
                <a:latin typeface="Arial" pitchFamily="34" charset="0"/>
                <a:ea typeface="宋体" pitchFamily="2" charset="-122"/>
                <a:cs typeface="+mn-cs"/>
              </a:rPr>
              <a:t>PKIX</a:t>
            </a:r>
            <a:r>
              <a:rPr lang="zh-CN" altLang="en-US" sz="1200" b="1" kern="1200" dirty="0">
                <a:solidFill>
                  <a:schemeClr val="tx1"/>
                </a:solidFill>
                <a:effectLst/>
                <a:latin typeface="Arial" pitchFamily="34" charset="0"/>
                <a:ea typeface="宋体" pitchFamily="2" charset="-122"/>
                <a:cs typeface="+mn-cs"/>
              </a:rPr>
              <a:t>（</a:t>
            </a:r>
            <a:r>
              <a:rPr lang="en-US" altLang="zh-CN" sz="1200" b="1" kern="1200" dirty="0">
                <a:solidFill>
                  <a:schemeClr val="tx1"/>
                </a:solidFill>
                <a:effectLst/>
                <a:latin typeface="Arial" pitchFamily="34" charset="0"/>
                <a:ea typeface="宋体" pitchFamily="2" charset="-122"/>
                <a:cs typeface="+mn-cs"/>
              </a:rPr>
              <a:t>Public Key Infrastructure Working Group</a:t>
            </a:r>
            <a:r>
              <a:rPr lang="zh-CN" altLang="en-US" sz="1200" b="1" kern="1200" dirty="0">
                <a:solidFill>
                  <a:schemeClr val="tx1"/>
                </a:solidFill>
                <a:effectLst/>
                <a:latin typeface="Arial" pitchFamily="34" charset="0"/>
                <a:ea typeface="宋体" pitchFamily="2" charset="-122"/>
                <a:cs typeface="+mn-cs"/>
              </a:rPr>
              <a:t>）所定义的一组具有互操作性的公钥基础设施协议</a:t>
            </a:r>
            <a:r>
              <a:rPr lang="zh-CN" altLang="en-US" sz="1200" kern="1200" dirty="0">
                <a:solidFill>
                  <a:schemeClr val="tx1"/>
                </a:solidFill>
                <a:effectLst/>
                <a:latin typeface="Arial" pitchFamily="34"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126</a:t>
            </a:fld>
            <a:endParaRPr lang="en-US" altLang="zh-CN"/>
          </a:p>
        </p:txBody>
      </p:sp>
    </p:spTree>
    <p:extLst>
      <p:ext uri="{BB962C8B-B14F-4D97-AF65-F5344CB8AC3E}">
        <p14:creationId xmlns:p14="http://schemas.microsoft.com/office/powerpoint/2010/main" val="1528864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832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832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018148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ln/>
        </p:spPr>
      </p:sp>
      <p:sp>
        <p:nvSpPr>
          <p:cNvPr id="196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724501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519448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基于对称加密的密钥分配和基于非对称</a:t>
            </a:r>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4</a:t>
            </a:fld>
            <a:endParaRPr lang="en-US" altLang="zh-CN"/>
          </a:p>
        </p:txBody>
      </p:sp>
    </p:spTree>
    <p:extLst>
      <p:ext uri="{BB962C8B-B14F-4D97-AF65-F5344CB8AC3E}">
        <p14:creationId xmlns:p14="http://schemas.microsoft.com/office/powerpoint/2010/main" val="2277317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74688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36</a:t>
            </a:fld>
            <a:endParaRPr lang="en-US" altLang="zh-CN"/>
          </a:p>
        </p:txBody>
      </p:sp>
    </p:spTree>
    <p:extLst>
      <p:ext uri="{BB962C8B-B14F-4D97-AF65-F5344CB8AC3E}">
        <p14:creationId xmlns:p14="http://schemas.microsoft.com/office/powerpoint/2010/main" val="272070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雅典娜计划：雅典娜计划是</a:t>
            </a:r>
            <a:r>
              <a:rPr lang="en-US" altLang="zh-CN" dirty="0"/>
              <a:t>MIT</a:t>
            </a:r>
            <a:r>
              <a:rPr lang="zh-CN" altLang="en-US" dirty="0"/>
              <a:t>、</a:t>
            </a:r>
            <a:r>
              <a:rPr lang="en-US" altLang="zh-CN" dirty="0"/>
              <a:t>DEC</a:t>
            </a:r>
            <a:r>
              <a:rPr lang="zh-CN" altLang="en-US" dirty="0"/>
              <a:t>以及</a:t>
            </a:r>
            <a:r>
              <a:rPr lang="en-US" altLang="zh-CN" dirty="0"/>
              <a:t>IBM</a:t>
            </a:r>
            <a:r>
              <a:rPr lang="zh-CN" altLang="en-US" dirty="0"/>
              <a:t>的一个联合工程，历时八年，于</a:t>
            </a:r>
            <a:r>
              <a:rPr lang="en-US" altLang="zh-CN" dirty="0"/>
              <a:t>1991</a:t>
            </a:r>
            <a:r>
              <a:rPr lang="zh-CN" altLang="en-US" dirty="0"/>
              <a:t>年</a:t>
            </a:r>
            <a:r>
              <a:rPr lang="en-US" altLang="zh-CN" dirty="0"/>
              <a:t>6</a:t>
            </a:r>
            <a:r>
              <a:rPr lang="zh-CN" altLang="en-US" dirty="0"/>
              <a:t>月</a:t>
            </a:r>
            <a:r>
              <a:rPr lang="en-US" altLang="zh-CN" dirty="0"/>
              <a:t>30</a:t>
            </a:r>
            <a:r>
              <a:rPr lang="zh-CN" altLang="en-US" dirty="0"/>
              <a:t>日告一段落。该工程意图建立一个计算机环境，容纳多达一万台工作站，以及各种硬件。用户可以访问其中的任何工作站，存取任何文件、程序，但在用户界面以及服务传递上，看起来不会有大的区别。这个工程产生了许多现在被广为使用的技术，比如</a:t>
            </a:r>
            <a:r>
              <a:rPr lang="en-US" altLang="zh-CN" dirty="0"/>
              <a:t>X Window System</a:t>
            </a:r>
            <a:r>
              <a:rPr lang="zh-CN" altLang="en-US" dirty="0"/>
              <a:t>、</a:t>
            </a:r>
            <a:r>
              <a:rPr lang="en-US" altLang="zh-CN" dirty="0"/>
              <a:t>Kerberos</a:t>
            </a:r>
            <a:r>
              <a:rPr lang="zh-CN" altLang="en-US" dirty="0"/>
              <a:t>。</a:t>
            </a:r>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37</a:t>
            </a:fld>
            <a:endParaRPr lang="en-US" altLang="zh-CN"/>
          </a:p>
        </p:txBody>
      </p:sp>
    </p:spTree>
    <p:extLst>
      <p:ext uri="{BB962C8B-B14F-4D97-AF65-F5344CB8AC3E}">
        <p14:creationId xmlns:p14="http://schemas.microsoft.com/office/powerpoint/2010/main" val="2907737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47</a:t>
            </a:fld>
            <a:endParaRPr lang="en-US" altLang="zh-CN"/>
          </a:p>
        </p:txBody>
      </p:sp>
    </p:spTree>
    <p:extLst>
      <p:ext uri="{BB962C8B-B14F-4D97-AF65-F5344CB8AC3E}">
        <p14:creationId xmlns:p14="http://schemas.microsoft.com/office/powerpoint/2010/main" val="185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ln/>
        </p:spPr>
      </p:sp>
      <p:sp>
        <p:nvSpPr>
          <p:cNvPr id="196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17044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0" y="304800"/>
            <a:ext cx="61610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p:cNvSpPr>
            <a:spLocks noChangeShapeType="1"/>
          </p:cNvSpPr>
          <p:nvPr userDrawn="1"/>
        </p:nvSpPr>
        <p:spPr bwMode="auto">
          <a:xfrm>
            <a:off x="0" y="6616700"/>
            <a:ext cx="914400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sp>
        <p:nvSpPr>
          <p:cNvPr id="5" name="Line 8"/>
          <p:cNvSpPr>
            <a:spLocks noChangeShapeType="1"/>
          </p:cNvSpPr>
          <p:nvPr userDrawn="1"/>
        </p:nvSpPr>
        <p:spPr bwMode="auto">
          <a:xfrm>
            <a:off x="971550" y="1196975"/>
            <a:ext cx="817245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pic>
        <p:nvPicPr>
          <p:cNvPr id="6" name="Picture 9" descr="jj_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7"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Times New Roman" pitchFamily="18" charset="0"/>
                <a:ea typeface="宋体" pitchFamily="2" charset="-122"/>
              </a:defRPr>
            </a:lvl1pPr>
          </a:lstStyle>
          <a:p>
            <a:pPr>
              <a:defRPr/>
            </a:pPr>
            <a:fld id="{62EA4839-06A8-4FF5-848A-B5DB51C52EE1}" type="datetime2">
              <a:rPr lang="zh-CN" altLang="en-US"/>
              <a:pPr>
                <a:defRPr/>
              </a:pPr>
              <a:t>2025年4月28日</a:t>
            </a:fld>
            <a:endParaRPr lang="en-US" altLang="zh-CN"/>
          </a:p>
        </p:txBody>
      </p:sp>
      <p:sp>
        <p:nvSpPr>
          <p:cNvPr id="8" name="Rectangle 6"/>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latin typeface="Times New Roman" pitchFamily="18" charset="0"/>
                <a:ea typeface="宋体" pitchFamily="2" charset="-122"/>
              </a:defRPr>
            </a:lvl1pPr>
          </a:lstStyle>
          <a:p>
            <a:pPr>
              <a:defRPr/>
            </a:pPr>
            <a:endParaRPr lang="en-US" altLang="zh-CN"/>
          </a:p>
        </p:txBody>
      </p:sp>
      <p:sp>
        <p:nvSpPr>
          <p:cNvPr id="9" name="Rectangle 7"/>
          <p:cNvSpPr>
            <a:spLocks noGrp="1" noChangeArrowheads="1"/>
          </p:cNvSpPr>
          <p:nvPr>
            <p:ph type="sldNum" sz="quarter" idx="12"/>
          </p:nvPr>
        </p:nvSpPr>
        <p:spPr>
          <a:xfrm>
            <a:off x="7010400" y="6591300"/>
            <a:ext cx="2133600" cy="476250"/>
          </a:xfrm>
        </p:spPr>
        <p:txBody>
          <a:bodyPr/>
          <a:lstStyle>
            <a:lvl1pPr>
              <a:defRPr/>
            </a:lvl1pPr>
          </a:lstStyle>
          <a:p>
            <a:pPr>
              <a:defRPr/>
            </a:pPr>
            <a:fld id="{A83CC7FA-C1E3-4AFB-A3E4-C9C687C52372}" type="slidenum">
              <a:rPr lang="en-US" altLang="zh-CN"/>
              <a:pPr>
                <a:defRPr/>
              </a:pPr>
              <a:t>‹#›</a:t>
            </a:fld>
            <a:endParaRPr lang="en-US" altLang="zh-CN"/>
          </a:p>
        </p:txBody>
      </p:sp>
    </p:spTree>
    <p:extLst>
      <p:ext uri="{BB962C8B-B14F-4D97-AF65-F5344CB8AC3E}">
        <p14:creationId xmlns:p14="http://schemas.microsoft.com/office/powerpoint/2010/main" val="41313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876D7B7C-BEE1-477E-9791-38A4FBAB1395}" type="slidenum">
              <a:rPr lang="en-US" altLang="zh-CN"/>
              <a:pPr>
                <a:defRPr/>
              </a:pPr>
              <a:t>‹#›</a:t>
            </a:fld>
            <a:endParaRPr lang="en-US" altLang="zh-CN"/>
          </a:p>
        </p:txBody>
      </p:sp>
    </p:spTree>
    <p:extLst>
      <p:ext uri="{BB962C8B-B14F-4D97-AF65-F5344CB8AC3E}">
        <p14:creationId xmlns:p14="http://schemas.microsoft.com/office/powerpoint/2010/main" val="3192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6022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602287"/>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F48C998D-79E6-43B4-A017-9BFCE0DFDA46}" type="slidenum">
              <a:rPr lang="en-US" altLang="zh-CN"/>
              <a:pPr>
                <a:defRPr/>
              </a:pPr>
              <a:t>‹#›</a:t>
            </a:fld>
            <a:endParaRPr lang="en-US" altLang="zh-CN"/>
          </a:p>
        </p:txBody>
      </p:sp>
    </p:spTree>
    <p:extLst>
      <p:ext uri="{BB962C8B-B14F-4D97-AF65-F5344CB8AC3E}">
        <p14:creationId xmlns:p14="http://schemas.microsoft.com/office/powerpoint/2010/main" val="1899102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60228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Rectangle 7"/>
          <p:cNvSpPr>
            <a:spLocks noGrp="1" noChangeArrowheads="1"/>
          </p:cNvSpPr>
          <p:nvPr>
            <p:ph type="sldNum" sz="quarter" idx="10"/>
          </p:nvPr>
        </p:nvSpPr>
        <p:spPr>
          <a:ln/>
        </p:spPr>
        <p:txBody>
          <a:bodyPr/>
          <a:lstStyle>
            <a:lvl1pPr>
              <a:defRPr/>
            </a:lvl1pPr>
          </a:lstStyle>
          <a:p>
            <a:pPr>
              <a:defRPr/>
            </a:pPr>
            <a:fld id="{50EEAFAE-7867-4C3F-87BF-95D26B56A8D4}" type="slidenum">
              <a:rPr lang="en-US" altLang="zh-CN"/>
              <a:pPr>
                <a:defRPr/>
              </a:pPr>
              <a:t>‹#›</a:t>
            </a:fld>
            <a:endParaRPr lang="en-US" altLang="zh-CN"/>
          </a:p>
        </p:txBody>
      </p:sp>
    </p:spTree>
    <p:extLst>
      <p:ext uri="{BB962C8B-B14F-4D97-AF65-F5344CB8AC3E}">
        <p14:creationId xmlns:p14="http://schemas.microsoft.com/office/powerpoint/2010/main" val="4245707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sz="quarter" idx="1"/>
          </p:nvPr>
        </p:nvSpPr>
        <p:spPr>
          <a:xfrm>
            <a:off x="684213" y="1196975"/>
            <a:ext cx="3810000" cy="2263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4213" y="3613150"/>
            <a:ext cx="3810000" cy="2263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46613" y="1196975"/>
            <a:ext cx="3810000" cy="46799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7"/>
          <p:cNvSpPr>
            <a:spLocks noGrp="1" noChangeArrowheads="1"/>
          </p:cNvSpPr>
          <p:nvPr>
            <p:ph type="sldNum" sz="quarter" idx="10"/>
          </p:nvPr>
        </p:nvSpPr>
        <p:spPr>
          <a:ln/>
        </p:spPr>
        <p:txBody>
          <a:bodyPr/>
          <a:lstStyle>
            <a:lvl1pPr>
              <a:defRPr/>
            </a:lvl1pPr>
          </a:lstStyle>
          <a:p>
            <a:pPr>
              <a:defRPr/>
            </a:pPr>
            <a:fld id="{03A34739-AA43-4450-945D-9459204B1E2C}" type="slidenum">
              <a:rPr lang="en-US" altLang="zh-CN"/>
              <a:pPr>
                <a:defRPr/>
              </a:pPr>
              <a:t>‹#›</a:t>
            </a:fld>
            <a:endParaRPr lang="en-US" altLang="zh-CN"/>
          </a:p>
        </p:txBody>
      </p:sp>
    </p:spTree>
    <p:extLst>
      <p:ext uri="{BB962C8B-B14F-4D97-AF65-F5344CB8AC3E}">
        <p14:creationId xmlns:p14="http://schemas.microsoft.com/office/powerpoint/2010/main" val="271361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xfrm>
            <a:off x="914400" y="6324600"/>
            <a:ext cx="1905000" cy="457200"/>
          </a:xfrm>
          <a:prstGeom prst="rect">
            <a:avLst/>
          </a:prstGeom>
          <a:ln/>
        </p:spPr>
        <p:txBody>
          <a:bodyPr/>
          <a:lstStyle>
            <a:lvl1pPr>
              <a:defRPr/>
            </a:lvl1pPr>
          </a:lstStyle>
          <a:p>
            <a:pPr>
              <a:defRPr/>
            </a:pPr>
            <a:fld id="{EE5CF8C4-42E0-489E-8C79-03A90CAB0DEB}" type="datetime8">
              <a:rPr lang="zh-CN" altLang="en-US" smtClean="0"/>
              <a:t>2025年4月28日9时15分</a:t>
            </a:fld>
            <a:endParaRPr lang="en-US" altLang="zh-CN"/>
          </a:p>
        </p:txBody>
      </p:sp>
      <p:sp>
        <p:nvSpPr>
          <p:cNvPr id="6" name="Rectangle 12"/>
          <p:cNvSpPr>
            <a:spLocks noGrp="1" noChangeArrowheads="1"/>
          </p:cNvSpPr>
          <p:nvPr>
            <p:ph type="ftr" sz="quarter" idx="11"/>
          </p:nvPr>
        </p:nvSpPr>
        <p:spPr>
          <a:xfrm>
            <a:off x="3352800" y="6324600"/>
            <a:ext cx="2895600" cy="4572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BD730C5-F73B-4684-B2A6-F850F597B342}" type="slidenum">
              <a:rPr lang="en-US" altLang="zh-CN"/>
              <a:pPr>
                <a:defRPr/>
              </a:pPr>
              <a:t>‹#›</a:t>
            </a:fld>
            <a:endParaRPr lang="en-US" altLang="zh-CN"/>
          </a:p>
        </p:txBody>
      </p:sp>
    </p:spTree>
    <p:extLst>
      <p:ext uri="{BB962C8B-B14F-4D97-AF65-F5344CB8AC3E}">
        <p14:creationId xmlns:p14="http://schemas.microsoft.com/office/powerpoint/2010/main" val="397264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AA391F51-DA1D-424B-BD54-E6317CB1A384}" type="slidenum">
              <a:rPr lang="en-US" altLang="zh-CN"/>
              <a:pPr>
                <a:defRPr/>
              </a:pPr>
              <a:t>‹#›</a:t>
            </a:fld>
            <a:endParaRPr lang="en-US" altLang="zh-CN"/>
          </a:p>
        </p:txBody>
      </p:sp>
    </p:spTree>
    <p:extLst>
      <p:ext uri="{BB962C8B-B14F-4D97-AF65-F5344CB8AC3E}">
        <p14:creationId xmlns:p14="http://schemas.microsoft.com/office/powerpoint/2010/main" val="1445086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sldNum" sz="quarter" idx="10"/>
          </p:nvPr>
        </p:nvSpPr>
        <p:spPr>
          <a:ln/>
        </p:spPr>
        <p:txBody>
          <a:bodyPr/>
          <a:lstStyle>
            <a:lvl1pPr>
              <a:defRPr/>
            </a:lvl1pPr>
          </a:lstStyle>
          <a:p>
            <a:pPr>
              <a:defRPr/>
            </a:pPr>
            <a:fld id="{A71F993C-CB13-4F6F-9BF1-9F1EDAB289AD}" type="slidenum">
              <a:rPr lang="en-US" altLang="zh-CN"/>
              <a:pPr>
                <a:defRPr/>
              </a:pPr>
              <a:t>‹#›</a:t>
            </a:fld>
            <a:endParaRPr lang="en-US" altLang="zh-CN"/>
          </a:p>
        </p:txBody>
      </p:sp>
      <p:sp>
        <p:nvSpPr>
          <p:cNvPr id="6" name="内容占位符 5"/>
          <p:cNvSpPr>
            <a:spLocks noGrp="1"/>
          </p:cNvSpPr>
          <p:nvPr>
            <p:ph sz="quarter" idx="11"/>
          </p:nvPr>
        </p:nvSpPr>
        <p:spPr>
          <a:xfrm>
            <a:off x="1066800" y="241300"/>
            <a:ext cx="6057900" cy="698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TextBox 4"/>
          <p:cNvSpPr txBox="1"/>
          <p:nvPr userDrawn="1"/>
        </p:nvSpPr>
        <p:spPr>
          <a:xfrm>
            <a:off x="0" y="6539468"/>
            <a:ext cx="5562600" cy="338554"/>
          </a:xfrm>
          <a:prstGeom prst="rect">
            <a:avLst/>
          </a:prstGeom>
          <a:noFill/>
        </p:spPr>
        <p:txBody>
          <a:bodyPr wrap="square" rtlCol="0">
            <a:spAutoFit/>
          </a:bodyPr>
          <a:lstStyle/>
          <a:p>
            <a:r>
              <a:rPr lang="en-US" altLang="zh-CN" sz="1600" b="0" i="0" kern="1200" dirty="0">
                <a:solidFill>
                  <a:schemeClr val="tx1"/>
                </a:solidFill>
                <a:effectLst/>
                <a:latin typeface="Times New Roman" pitchFamily="18" charset="0"/>
                <a:ea typeface="宋体" pitchFamily="2" charset="-122"/>
                <a:cs typeface="Times New Roman" pitchFamily="18" charset="0"/>
              </a:rPr>
              <a:t>Nanjing University of Posts and Telecommunications</a:t>
            </a:r>
            <a:endParaRPr lang="zh-CN" alt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5858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4213" y="1196975"/>
            <a:ext cx="38100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96975"/>
            <a:ext cx="38100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a:ln/>
        </p:spPr>
        <p:txBody>
          <a:bodyPr/>
          <a:lstStyle>
            <a:lvl1pPr>
              <a:defRPr/>
            </a:lvl1pPr>
          </a:lstStyle>
          <a:p>
            <a:pPr>
              <a:defRPr/>
            </a:pPr>
            <a:fld id="{62ADBC7B-0B94-46A7-BE12-2BA3A100713C}" type="slidenum">
              <a:rPr lang="en-US" altLang="zh-CN"/>
              <a:pPr>
                <a:defRPr/>
              </a:pPr>
              <a:t>‹#›</a:t>
            </a:fld>
            <a:endParaRPr lang="en-US" altLang="zh-CN"/>
          </a:p>
        </p:txBody>
      </p:sp>
    </p:spTree>
    <p:extLst>
      <p:ext uri="{BB962C8B-B14F-4D97-AF65-F5344CB8AC3E}">
        <p14:creationId xmlns:p14="http://schemas.microsoft.com/office/powerpoint/2010/main" val="181356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sldNum" sz="quarter" idx="10"/>
          </p:nvPr>
        </p:nvSpPr>
        <p:spPr>
          <a:ln/>
        </p:spPr>
        <p:txBody>
          <a:bodyPr/>
          <a:lstStyle>
            <a:lvl1pPr>
              <a:defRPr/>
            </a:lvl1pPr>
          </a:lstStyle>
          <a:p>
            <a:pPr>
              <a:defRPr/>
            </a:pPr>
            <a:fld id="{1E23D94F-FE72-4548-B20D-C2BA4FA02BEF}" type="slidenum">
              <a:rPr lang="en-US" altLang="zh-CN"/>
              <a:pPr>
                <a:defRPr/>
              </a:pPr>
              <a:t>‹#›</a:t>
            </a:fld>
            <a:endParaRPr lang="en-US" altLang="zh-CN"/>
          </a:p>
        </p:txBody>
      </p:sp>
    </p:spTree>
    <p:extLst>
      <p:ext uri="{BB962C8B-B14F-4D97-AF65-F5344CB8AC3E}">
        <p14:creationId xmlns:p14="http://schemas.microsoft.com/office/powerpoint/2010/main" val="232112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Rectangle 7"/>
          <p:cNvSpPr>
            <a:spLocks noGrp="1" noChangeArrowheads="1"/>
          </p:cNvSpPr>
          <p:nvPr>
            <p:ph type="sldNum" sz="quarter" idx="10"/>
          </p:nvPr>
        </p:nvSpPr>
        <p:spPr>
          <a:ln/>
        </p:spPr>
        <p:txBody>
          <a:bodyPr/>
          <a:lstStyle>
            <a:lvl1pPr>
              <a:defRPr/>
            </a:lvl1pPr>
          </a:lstStyle>
          <a:p>
            <a:pPr>
              <a:defRPr/>
            </a:pPr>
            <a:fld id="{B80B7744-BF61-4268-AC2F-73EF00E7A0AD}" type="slidenum">
              <a:rPr lang="en-US" altLang="zh-CN"/>
              <a:pPr>
                <a:defRPr/>
              </a:pPr>
              <a:t>‹#›</a:t>
            </a:fld>
            <a:endParaRPr lang="en-US" altLang="zh-CN"/>
          </a:p>
        </p:txBody>
      </p:sp>
    </p:spTree>
    <p:extLst>
      <p:ext uri="{BB962C8B-B14F-4D97-AF65-F5344CB8AC3E}">
        <p14:creationId xmlns:p14="http://schemas.microsoft.com/office/powerpoint/2010/main" val="293158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049F199D-83B2-4493-A67C-03386C42A32E}" type="slidenum">
              <a:rPr lang="en-US" altLang="zh-CN"/>
              <a:pPr>
                <a:defRPr/>
              </a:pPr>
              <a:t>‹#›</a:t>
            </a:fld>
            <a:endParaRPr lang="en-US" altLang="zh-CN"/>
          </a:p>
        </p:txBody>
      </p:sp>
    </p:spTree>
    <p:extLst>
      <p:ext uri="{BB962C8B-B14F-4D97-AF65-F5344CB8AC3E}">
        <p14:creationId xmlns:p14="http://schemas.microsoft.com/office/powerpoint/2010/main" val="2268356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02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6DE29A2E-482A-42FD-90FF-94B59400387E}" type="slidenum">
              <a:rPr lang="en-US" altLang="zh-CN"/>
              <a:pPr>
                <a:defRPr/>
              </a:pPr>
              <a:t>‹#›</a:t>
            </a:fld>
            <a:endParaRPr lang="en-US" altLang="zh-CN"/>
          </a:p>
        </p:txBody>
      </p:sp>
    </p:spTree>
    <p:extLst>
      <p:ext uri="{BB962C8B-B14F-4D97-AF65-F5344CB8AC3E}">
        <p14:creationId xmlns:p14="http://schemas.microsoft.com/office/powerpoint/2010/main" val="165440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5DE823C3-DEAC-4FFC-9C70-F64892D4F2AE}" type="slidenum">
              <a:rPr lang="en-US" altLang="zh-CN"/>
              <a:pPr>
                <a:defRPr/>
              </a:pPr>
              <a:t>‹#›</a:t>
            </a:fld>
            <a:endParaRPr lang="en-US" altLang="zh-CN"/>
          </a:p>
        </p:txBody>
      </p:sp>
    </p:spTree>
    <p:extLst>
      <p:ext uri="{BB962C8B-B14F-4D97-AF65-F5344CB8AC3E}">
        <p14:creationId xmlns:p14="http://schemas.microsoft.com/office/powerpoint/2010/main" val="252596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547813" y="333375"/>
            <a:ext cx="616108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Line 3"/>
          <p:cNvSpPr>
            <a:spLocks noChangeShapeType="1"/>
          </p:cNvSpPr>
          <p:nvPr userDrawn="1"/>
        </p:nvSpPr>
        <p:spPr bwMode="auto">
          <a:xfrm>
            <a:off x="0" y="6491288"/>
            <a:ext cx="914400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sp>
        <p:nvSpPr>
          <p:cNvPr id="1028" name="Rectangle 4"/>
          <p:cNvSpPr>
            <a:spLocks noGrp="1" noChangeArrowheads="1"/>
          </p:cNvSpPr>
          <p:nvPr>
            <p:ph type="body" idx="1"/>
          </p:nvPr>
        </p:nvSpPr>
        <p:spPr bwMode="auto">
          <a:xfrm>
            <a:off x="684213" y="1196975"/>
            <a:ext cx="77724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21511" name="Rectangle 7"/>
          <p:cNvSpPr>
            <a:spLocks noGrp="1" noChangeArrowheads="1"/>
          </p:cNvSpPr>
          <p:nvPr>
            <p:ph type="sldNum" sz="quarter" idx="4"/>
          </p:nvPr>
        </p:nvSpPr>
        <p:spPr bwMode="auto">
          <a:xfrm>
            <a:off x="8686800" y="65532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ea typeface="宋体" pitchFamily="2" charset="-122"/>
              </a:defRPr>
            </a:lvl1pPr>
          </a:lstStyle>
          <a:p>
            <a:pPr>
              <a:defRPr/>
            </a:pPr>
            <a:fld id="{AB7A08FA-AB47-4A14-9F7E-395ABE93CAB4}" type="slidenum">
              <a:rPr lang="en-US" altLang="zh-CN"/>
              <a:pPr>
                <a:defRPr/>
              </a:pPr>
              <a:t>‹#›</a:t>
            </a:fld>
            <a:endParaRPr lang="en-US" altLang="zh-CN"/>
          </a:p>
        </p:txBody>
      </p:sp>
      <p:sp>
        <p:nvSpPr>
          <p:cNvPr id="21512" name="Line 8"/>
          <p:cNvSpPr>
            <a:spLocks noChangeShapeType="1"/>
          </p:cNvSpPr>
          <p:nvPr userDrawn="1"/>
        </p:nvSpPr>
        <p:spPr bwMode="auto">
          <a:xfrm>
            <a:off x="971550" y="1006475"/>
            <a:ext cx="8172450" cy="0"/>
          </a:xfrm>
          <a:prstGeom prst="line">
            <a:avLst/>
          </a:prstGeom>
          <a:noFill/>
          <a:ln w="63500">
            <a:solidFill>
              <a:srgbClr val="F04A01"/>
            </a:solidFill>
            <a:round/>
            <a:headEnd/>
            <a:tailEnd/>
          </a:ln>
          <a:effectLst/>
        </p:spPr>
        <p:txBody>
          <a:bodyPr/>
          <a:lstStyle/>
          <a:p>
            <a:pPr>
              <a:defRPr/>
            </a:pPr>
            <a:endParaRPr lang="zh-CN" altLang="en-US">
              <a:latin typeface="Arial" pitchFamily="34" charset="0"/>
            </a:endParaRPr>
          </a:p>
        </p:txBody>
      </p:sp>
      <p:pic>
        <p:nvPicPr>
          <p:cNvPr id="158721" name="Picture 1" descr="C:\Documents and Settings\H\Application Data\Tencent\Users\34767271\QQ\WinTemp\RichOle\AA$SP)0]P6P)YFN61C8Y0QV.jpg"/>
          <p:cNvPicPr>
            <a:picLocks noChangeAspect="1" noChangeArrowheads="1"/>
          </p:cNvPicPr>
          <p:nvPr userDrawn="1"/>
        </p:nvPicPr>
        <p:blipFill>
          <a:blip r:embed="rId17" cstate="print">
            <a:clrChange>
              <a:clrFrom>
                <a:srgbClr val="FDFFFC"/>
              </a:clrFrom>
              <a:clrTo>
                <a:srgbClr val="FDFFFC">
                  <a:alpha val="0"/>
                </a:srgbClr>
              </a:clrTo>
            </a:clrChange>
            <a:extLst>
              <a:ext uri="{28A0092B-C50C-407E-A947-70E740481C1C}">
                <a14:useLocalDpi xmlns:a14="http://schemas.microsoft.com/office/drawing/2010/main" val="0"/>
              </a:ext>
            </a:extLst>
          </a:blip>
          <a:srcRect/>
          <a:stretch>
            <a:fillRect/>
          </a:stretch>
        </p:blipFill>
        <p:spPr bwMode="auto">
          <a:xfrm>
            <a:off x="8128000" y="88977"/>
            <a:ext cx="863600" cy="8951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0" y="6539468"/>
            <a:ext cx="5562600" cy="338554"/>
          </a:xfrm>
          <a:prstGeom prst="rect">
            <a:avLst/>
          </a:prstGeom>
          <a:noFill/>
        </p:spPr>
        <p:txBody>
          <a:bodyPr wrap="square" rtlCol="0">
            <a:spAutoFit/>
          </a:bodyPr>
          <a:lstStyle/>
          <a:p>
            <a:r>
              <a:rPr lang="en-US" altLang="zh-CN" sz="1600" b="0" i="0" kern="1200" dirty="0">
                <a:solidFill>
                  <a:srgbClr val="7030A0"/>
                </a:solidFill>
                <a:effectLst/>
                <a:latin typeface="Monotype Corsiva" pitchFamily="66" charset="0"/>
                <a:ea typeface="宋体" pitchFamily="2" charset="-122"/>
                <a:cs typeface="Times New Roman" pitchFamily="18" charset="0"/>
              </a:rPr>
              <a:t>Nanjing University of Posts and Telecommunications</a:t>
            </a:r>
            <a:endParaRPr lang="zh-CN" altLang="en-US" sz="1600" dirty="0">
              <a:solidFill>
                <a:srgbClr val="7030A0"/>
              </a:solidFill>
              <a:latin typeface="Monotype Corsiva" pitchFamily="66" charset="0"/>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63"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ea typeface="宋体" pitchFamily="2" charset="-122"/>
        </a:defRPr>
      </a:lvl2pPr>
      <a:lvl3pPr algn="ctr" rtl="0" eaLnBrk="0" fontAlgn="base" hangingPunct="0">
        <a:spcBef>
          <a:spcPct val="0"/>
        </a:spcBef>
        <a:spcAft>
          <a:spcPct val="0"/>
        </a:spcAft>
        <a:defRPr sz="2800">
          <a:solidFill>
            <a:schemeClr val="tx2"/>
          </a:solidFill>
          <a:latin typeface="Arial" pitchFamily="34" charset="0"/>
          <a:ea typeface="宋体" pitchFamily="2" charset="-122"/>
        </a:defRPr>
      </a:lvl3pPr>
      <a:lvl4pPr algn="ctr" rtl="0" eaLnBrk="0" fontAlgn="base" hangingPunct="0">
        <a:spcBef>
          <a:spcPct val="0"/>
        </a:spcBef>
        <a:spcAft>
          <a:spcPct val="0"/>
        </a:spcAft>
        <a:defRPr sz="2800">
          <a:solidFill>
            <a:schemeClr val="tx2"/>
          </a:solidFill>
          <a:latin typeface="Arial" pitchFamily="34" charset="0"/>
          <a:ea typeface="宋体" pitchFamily="2" charset="-122"/>
        </a:defRPr>
      </a:lvl4pPr>
      <a:lvl5pPr algn="ctr" rtl="0" eaLnBrk="0" fontAlgn="base" hangingPunct="0">
        <a:spcBef>
          <a:spcPct val="0"/>
        </a:spcBef>
        <a:spcAft>
          <a:spcPct val="0"/>
        </a:spcAft>
        <a:defRPr sz="2800">
          <a:solidFill>
            <a:schemeClr val="tx2"/>
          </a:solidFill>
          <a:latin typeface="Arial" pitchFamily="34" charset="0"/>
          <a:ea typeface="宋体" pitchFamily="2" charset="-122"/>
        </a:defRPr>
      </a:lvl5pPr>
      <a:lvl6pPr marL="457200" algn="ctr" rtl="0" fontAlgn="base">
        <a:spcBef>
          <a:spcPct val="0"/>
        </a:spcBef>
        <a:spcAft>
          <a:spcPct val="0"/>
        </a:spcAft>
        <a:defRPr sz="2800">
          <a:solidFill>
            <a:schemeClr val="tx2"/>
          </a:solidFill>
          <a:latin typeface="Arial" pitchFamily="34" charset="0"/>
          <a:ea typeface="宋体" pitchFamily="2" charset="-122"/>
        </a:defRPr>
      </a:lvl6pPr>
      <a:lvl7pPr marL="914400" algn="ctr" rtl="0" fontAlgn="base">
        <a:spcBef>
          <a:spcPct val="0"/>
        </a:spcBef>
        <a:spcAft>
          <a:spcPct val="0"/>
        </a:spcAft>
        <a:defRPr sz="2800">
          <a:solidFill>
            <a:schemeClr val="tx2"/>
          </a:solidFill>
          <a:latin typeface="Arial" pitchFamily="34" charset="0"/>
          <a:ea typeface="宋体" pitchFamily="2" charset="-122"/>
        </a:defRPr>
      </a:lvl7pPr>
      <a:lvl8pPr marL="1371600" algn="ctr" rtl="0" fontAlgn="base">
        <a:spcBef>
          <a:spcPct val="0"/>
        </a:spcBef>
        <a:spcAft>
          <a:spcPct val="0"/>
        </a:spcAft>
        <a:defRPr sz="2800">
          <a:solidFill>
            <a:schemeClr val="tx2"/>
          </a:solidFill>
          <a:latin typeface="Arial" pitchFamily="34" charset="0"/>
          <a:ea typeface="宋体" pitchFamily="2" charset="-122"/>
        </a:defRPr>
      </a:lvl8pPr>
      <a:lvl9pPr marL="1828800" algn="ctr" rtl="0" fontAlgn="base">
        <a:spcBef>
          <a:spcPct val="0"/>
        </a:spcBef>
        <a:spcAft>
          <a:spcPct val="0"/>
        </a:spcAft>
        <a:defRPr sz="28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image" Target="../media/image5.gif"/></Relationships>
</file>

<file path=ppt/slides/_rels/slide10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 Id="rId5" Type="http://schemas.openxmlformats.org/officeDocument/2006/relationships/hyperlink" Target="http://www.abc.com/" TargetMode="External"/><Relationship Id="rId4" Type="http://schemas.openxmlformats.org/officeDocument/2006/relationships/hyperlink" Target="http://www.baidu.com/"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4.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8.wmf"/><Relationship Id="rId5" Type="http://schemas.openxmlformats.org/officeDocument/2006/relationships/oleObject" Target="../embeddings/oleObject11.bin"/><Relationship Id="rId4" Type="http://schemas.openxmlformats.org/officeDocument/2006/relationships/image" Target="../media/image37.wmf"/></Relationships>
</file>

<file path=ppt/slides/_rels/slide136.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40.png"/><Relationship Id="rId5" Type="http://schemas.openxmlformats.org/officeDocument/2006/relationships/oleObject" Target="../embeddings/oleObject13.bin"/><Relationship Id="rId4" Type="http://schemas.openxmlformats.org/officeDocument/2006/relationships/image" Target="../media/image39.png"/><Relationship Id="rId9" Type="http://schemas.openxmlformats.org/officeDocument/2006/relationships/oleObject" Target="../embeddings/oleObject15.bin"/></Relationships>
</file>

<file path=ppt/slides/_rels/slide13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11.vml"/><Relationship Id="rId5" Type="http://schemas.openxmlformats.org/officeDocument/2006/relationships/image" Target="../media/image42.png"/><Relationship Id="rId4" Type="http://schemas.openxmlformats.org/officeDocument/2006/relationships/image" Target="../media/image4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5.bin"/><Relationship Id="rId4" Type="http://schemas.openxmlformats.org/officeDocument/2006/relationships/image" Target="../media/image5.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12.emf"/><Relationship Id="rId5" Type="http://schemas.openxmlformats.org/officeDocument/2006/relationships/oleObject" Target="../embeddings/oleObject8.bin"/><Relationship Id="rId4" Type="http://schemas.openxmlformats.org/officeDocument/2006/relationships/image" Target="../media/image5.gif"/></Relationships>
</file>

<file path=ppt/slides/_rels/slide2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image" Target="../media/image5.gif"/></Relationships>
</file>

<file path=ppt/slides/_rels/slide2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3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7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4.gif"/><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5.gif"/></Relationships>
</file>

<file path=ppt/slides/_rels/slide9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slide" Target="slide5.xml"/></Relationships>
</file>

<file path=ppt/slides/_rels/slide91.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slide" Target="slide8.xml"/><Relationship Id="rId4" Type="http://schemas.openxmlformats.org/officeDocument/2006/relationships/image" Target="../media/image27.png"/></Relationships>
</file>

<file path=ppt/slides/_rels/slide9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slide" Target="slide8.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gif"/><Relationship Id="rId1" Type="http://schemas.openxmlformats.org/officeDocument/2006/relationships/slideLayout" Target="../slideLayouts/slideLayout6.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A0010D2C-6093-4040-9EE6-AFC1CE1EC156}" type="slidenum">
              <a:rPr lang="en-US" altLang="zh-CN" sz="1400">
                <a:latin typeface="Times New Roman" pitchFamily="18" charset="0"/>
              </a:rPr>
              <a:pPr algn="r"/>
              <a:t>1</a:t>
            </a:fld>
            <a:endParaRPr lang="en-US" altLang="zh-CN" sz="1400">
              <a:latin typeface="Times New Roman" pitchFamily="18" charset="0"/>
            </a:endParaRPr>
          </a:p>
        </p:txBody>
      </p:sp>
      <p:pic>
        <p:nvPicPr>
          <p:cNvPr id="17410"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2649506A-0607-4772-84EA-6CD81C101CFC}" type="slidenum">
              <a:rPr lang="en-US" altLang="zh-CN" sz="1400">
                <a:latin typeface="Times New Roman" pitchFamily="18" charset="0"/>
              </a:rPr>
              <a:pPr algn="r"/>
              <a:t>1</a:t>
            </a:fld>
            <a:endParaRPr lang="en-US" altLang="zh-CN" sz="1400">
              <a:latin typeface="Times New Roman" pitchFamily="18" charset="0"/>
            </a:endParaRPr>
          </a:p>
        </p:txBody>
      </p:sp>
      <p:sp>
        <p:nvSpPr>
          <p:cNvPr id="104455" name="Rectangle 7"/>
          <p:cNvSpPr>
            <a:spLocks noChangeArrowheads="1"/>
          </p:cNvSpPr>
          <p:nvPr/>
        </p:nvSpPr>
        <p:spPr bwMode="auto">
          <a:xfrm>
            <a:off x="0" y="2389188"/>
            <a:ext cx="9144000" cy="788987"/>
          </a:xfrm>
          <a:prstGeom prst="rect">
            <a:avLst/>
          </a:prstGeom>
          <a:solidFill>
            <a:srgbClr val="99CCFF">
              <a:alpha val="39000"/>
            </a:srgbClr>
          </a:solidFill>
          <a:ln w="9525">
            <a:noFill/>
            <a:miter lim="800000"/>
            <a:headEnd/>
            <a:tailEnd/>
          </a:ln>
          <a:effectLst/>
        </p:spPr>
        <p:txBody>
          <a:bodyPr wrap="none" lIns="46038" tIns="46038" rIns="46038" bIns="46038" anchor="ctr"/>
          <a:lstStyle/>
          <a:p>
            <a:pPr algn="r">
              <a:defRPr/>
            </a:pPr>
            <a:endParaRPr kumimoji="1" lang="zh-CN" altLang="zh-CN" sz="2800" b="1">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宋体" pitchFamily="2" charset="-122"/>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7416" name="Rectangle 17"/>
          <p:cNvSpPr>
            <a:spLocks noChangeArrowheads="1"/>
          </p:cNvSpPr>
          <p:nvPr/>
        </p:nvSpPr>
        <p:spPr bwMode="auto">
          <a:xfrm>
            <a:off x="3514725"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29035" name="Text Box 10"/>
          <p:cNvSpPr txBox="1">
            <a:spLocks noChangeArrowheads="1"/>
          </p:cNvSpPr>
          <p:nvPr/>
        </p:nvSpPr>
        <p:spPr bwMode="auto">
          <a:xfrm>
            <a:off x="257175" y="2325688"/>
            <a:ext cx="8886825" cy="861774"/>
          </a:xfrm>
          <a:prstGeom prst="rect">
            <a:avLst/>
          </a:prstGeom>
          <a:noFill/>
          <a:ln w="9525">
            <a:noFill/>
            <a:miter lim="800000"/>
            <a:headEnd/>
            <a:tailEnd/>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eaLnBrk="1" hangingPunct="1">
              <a:spcBef>
                <a:spcPct val="10000"/>
              </a:spcBef>
              <a:buClr>
                <a:srgbClr val="21377F"/>
              </a:buClr>
            </a:pPr>
            <a:r>
              <a:rPr kumimoji="1" lang="zh-CN" altLang="en-US" sz="5000" dirty="0">
                <a:solidFill>
                  <a:srgbClr val="660066"/>
                </a:solidFill>
                <a:effectLst>
                  <a:outerShdw blurRad="38100" dist="38100" dir="2700000" algn="tl">
                    <a:srgbClr val="C0C0C0"/>
                  </a:outerShdw>
                </a:effectLst>
                <a:latin typeface="隶书" pitchFamily="49" charset="-122"/>
                <a:ea typeface="隶书" pitchFamily="49" charset="-122"/>
              </a:rPr>
              <a:t>密钥分配和用户认证</a:t>
            </a:r>
            <a:endParaRPr kumimoji="1" lang="zh-CN" altLang="en-US" sz="5000" b="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12" name="Text Box 1041"/>
          <p:cNvSpPr txBox="1">
            <a:spLocks noChangeArrowheads="1"/>
          </p:cNvSpPr>
          <p:nvPr/>
        </p:nvSpPr>
        <p:spPr bwMode="auto">
          <a:xfrm>
            <a:off x="1676399" y="4280866"/>
            <a:ext cx="6048375" cy="1392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82800" bIns="82800">
            <a:spAutoFit/>
          </a:bodyPr>
          <a:lstStyle/>
          <a:p>
            <a:pPr algn="ctr" eaLnBrk="1" hangingPunct="1">
              <a:lnSpc>
                <a:spcPct val="60000"/>
              </a:lnSpc>
              <a:spcBef>
                <a:spcPct val="50000"/>
              </a:spcBef>
              <a:buClr>
                <a:srgbClr val="FF6600"/>
              </a:buClr>
            </a:pPr>
            <a:r>
              <a:rPr lang="zh-CN" altLang="en-US" sz="2800" dirty="0">
                <a:solidFill>
                  <a:srgbClr val="660066"/>
                </a:solidFill>
                <a:latin typeface="Arial" charset="0"/>
                <a:ea typeface="隶书" pitchFamily="49" charset="-122"/>
              </a:rPr>
              <a:t>何高峰</a:t>
            </a:r>
            <a:endParaRPr lang="en-US" altLang="zh-CN" sz="2800" dirty="0">
              <a:solidFill>
                <a:srgbClr val="660066"/>
              </a:solidFill>
              <a:latin typeface="Arial" charset="0"/>
              <a:ea typeface="隶书" pitchFamily="49" charset="-122"/>
            </a:endParaRPr>
          </a:p>
          <a:p>
            <a:pPr algn="ctr" eaLnBrk="1" hangingPunct="1">
              <a:lnSpc>
                <a:spcPct val="60000"/>
              </a:lnSpc>
              <a:spcBef>
                <a:spcPct val="50000"/>
              </a:spcBef>
              <a:buClr>
                <a:srgbClr val="FF6600"/>
              </a:buClr>
            </a:pPr>
            <a:r>
              <a:rPr lang="zh-CN" altLang="en-US" sz="2800" dirty="0">
                <a:solidFill>
                  <a:srgbClr val="660066"/>
                </a:solidFill>
                <a:latin typeface="Arial" charset="0"/>
                <a:ea typeface="隶书" pitchFamily="49" charset="-122"/>
              </a:rPr>
              <a:t>南京邮电大学</a:t>
            </a:r>
            <a:endParaRPr lang="en-US" altLang="zh-CN" sz="2800" dirty="0">
              <a:solidFill>
                <a:srgbClr val="660066"/>
              </a:solidFill>
              <a:latin typeface="Arial" charset="0"/>
              <a:ea typeface="隶书" pitchFamily="49" charset="-122"/>
            </a:endParaRPr>
          </a:p>
          <a:p>
            <a:pPr algn="ctr" eaLnBrk="1" hangingPunct="1">
              <a:lnSpc>
                <a:spcPct val="60000"/>
              </a:lnSpc>
              <a:spcBef>
                <a:spcPct val="100000"/>
              </a:spcBef>
              <a:buClr>
                <a:srgbClr val="FF6600"/>
              </a:buClr>
            </a:pPr>
            <a:r>
              <a:rPr lang="en-US" altLang="zh-CN" sz="2000" dirty="0">
                <a:solidFill>
                  <a:srgbClr val="660066"/>
                </a:solidFill>
                <a:latin typeface="Arial" charset="0"/>
                <a:ea typeface="隶书" pitchFamily="49" charset="-122"/>
              </a:rPr>
              <a:t>Email</a:t>
            </a:r>
            <a:r>
              <a:rPr lang="zh-CN" altLang="en-US" sz="2000" dirty="0">
                <a:solidFill>
                  <a:srgbClr val="660066"/>
                </a:solidFill>
                <a:latin typeface="Arial" charset="0"/>
                <a:ea typeface="隶书" pitchFamily="49" charset="-122"/>
              </a:rPr>
              <a:t>：</a:t>
            </a:r>
            <a:r>
              <a:rPr lang="en-US" altLang="zh-CN" sz="2000" dirty="0">
                <a:solidFill>
                  <a:srgbClr val="660066"/>
                </a:solidFill>
                <a:latin typeface="Arial" charset="0"/>
                <a:ea typeface="隶书" pitchFamily="49" charset="-122"/>
              </a:rPr>
              <a:t>hegaofeng@njupt.edu.cn</a:t>
            </a:r>
            <a:endParaRPr lang="en-US" altLang="zh-CN" sz="2000" u="sng" dirty="0">
              <a:solidFill>
                <a:srgbClr val="660066"/>
              </a:solidFill>
              <a:latin typeface="Arial" charset="0"/>
              <a:ea typeface="隶书"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a:t>
            </a:fld>
            <a:endParaRPr lang="en-US" altLang="zh-CN"/>
          </a:p>
        </p:txBody>
      </p:sp>
      <p:sp>
        <p:nvSpPr>
          <p:cNvPr id="5" name="Rectangle 3"/>
          <p:cNvSpPr txBox="1">
            <a:spLocks noChangeArrowheads="1"/>
          </p:cNvSpPr>
          <p:nvPr/>
        </p:nvSpPr>
        <p:spPr>
          <a:xfrm>
            <a:off x="1104900" y="1329809"/>
            <a:ext cx="7315200" cy="22896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1200"/>
              </a:spcBef>
              <a:spcAft>
                <a:spcPts val="1800"/>
              </a:spcAft>
              <a:buBlip>
                <a:blip r:embed="rId3"/>
              </a:buBlip>
            </a:pPr>
            <a:r>
              <a:rPr lang="zh-CN" altLang="en-US" sz="2400" dirty="0"/>
              <a:t>对于第</a:t>
            </a:r>
            <a:r>
              <a:rPr lang="en-US" altLang="zh-CN" sz="2400" dirty="0"/>
              <a:t>3</a:t>
            </a:r>
            <a:r>
              <a:rPr lang="zh-CN" altLang="en-US" sz="2400" dirty="0"/>
              <a:t>种方法</a:t>
            </a:r>
            <a:endPar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buBlip>
                <a:blip r:embed="rId4"/>
              </a:buBlip>
            </a:pPr>
            <a:r>
              <a:rPr lang="zh-CN" altLang="en-US" dirty="0">
                <a:latin typeface="微软雅黑" pitchFamily="34" charset="-122"/>
                <a:ea typeface="微软雅黑" pitchFamily="34" charset="-122"/>
              </a:rPr>
              <a:t>攻击者</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一旦获得一个密钥就可获取以后所有的密钥</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buBlip>
                <a:blip r:embed="rId4"/>
              </a:buBlip>
            </a:pPr>
            <a:r>
              <a:rPr lang="zh-CN" altLang="en-US" dirty="0">
                <a:latin typeface="微软雅黑" pitchFamily="34" charset="-122"/>
                <a:ea typeface="微软雅黑" pitchFamily="34" charset="-122"/>
              </a:rPr>
              <a:t>对所有用户分配初始密钥时，手工完成，代价仍然很大</a:t>
            </a:r>
            <a:endParaRPr lang="en-US" altLang="zh-CN" dirty="0">
              <a:latin typeface="微软雅黑" pitchFamily="34" charset="-122"/>
              <a:ea typeface="微软雅黑" pitchFamily="34"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19118148"/>
              </p:ext>
            </p:extLst>
          </p:nvPr>
        </p:nvGraphicFramePr>
        <p:xfrm>
          <a:off x="1320800" y="4057650"/>
          <a:ext cx="6629400" cy="1738313"/>
        </p:xfrm>
        <a:graphic>
          <a:graphicData uri="http://schemas.openxmlformats.org/presentationml/2006/ole">
            <mc:AlternateContent xmlns:mc="http://schemas.openxmlformats.org/markup-compatibility/2006">
              <mc:Choice xmlns:v="urn:schemas-microsoft-com:vml" Requires="v">
                <p:oleObj spid="_x0000_s16757" name="Visio" r:id="rId5" imgW="3358515" imgH="880491" progId="Visio.Drawing.11">
                  <p:embed/>
                </p:oleObj>
              </mc:Choice>
              <mc:Fallback>
                <p:oleObj name="Visio" r:id="rId5" imgW="3358515" imgH="880491"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800" y="4057650"/>
                        <a:ext cx="6629400" cy="173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37021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数字证书背后原理</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100</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28171" y="1110474"/>
            <a:ext cx="8715829" cy="5280899"/>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为什么有了</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的签名，证书里的信息就不能被修改？</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dirty="0">
                <a:latin typeface="微软雅黑" pitchFamily="34" charset="-122"/>
                <a:ea typeface="微软雅黑" pitchFamily="34" charset="-122"/>
              </a:rPr>
              <a:t>假定攻击者修改了证书里的公钥</a:t>
            </a:r>
            <a:endParaRPr lang="en-US" altLang="zh-CN" dirty="0">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dirty="0">
                <a:latin typeface="微软雅黑" pitchFamily="34" charset="-122"/>
                <a:ea typeface="微软雅黑" pitchFamily="34" charset="-122"/>
              </a:rPr>
              <a:t>攻击者自己产生签名，替换</a:t>
            </a:r>
            <a:r>
              <a:rPr lang="en-US" altLang="zh-CN" dirty="0">
                <a:latin typeface="微软雅黑" pitchFamily="34" charset="-122"/>
                <a:ea typeface="微软雅黑" pitchFamily="34" charset="-122"/>
              </a:rPr>
              <a:t>CA</a:t>
            </a:r>
            <a:r>
              <a:rPr lang="zh-CN" altLang="en-US" dirty="0">
                <a:latin typeface="微软雅黑" pitchFamily="34" charset="-122"/>
                <a:ea typeface="微软雅黑" pitchFamily="34" charset="-122"/>
              </a:rPr>
              <a:t>的签名</a:t>
            </a:r>
            <a:endParaRPr lang="en-US" altLang="zh-CN" dirty="0">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dirty="0">
                <a:latin typeface="微软雅黑" pitchFamily="34" charset="-122"/>
                <a:ea typeface="微软雅黑" pitchFamily="34" charset="-122"/>
              </a:rPr>
              <a:t>验证时，用户电脑里没有攻击者的公钥（证书），无法验证证书，从而发现证书被修改。</a:t>
            </a:r>
            <a:r>
              <a:rPr lang="zh-CN" altLang="en-US" dirty="0">
                <a:solidFill>
                  <a:srgbClr val="FF0000"/>
                </a:solidFill>
                <a:latin typeface="微软雅黑" pitchFamily="34" charset="-122"/>
                <a:ea typeface="微软雅黑" pitchFamily="34" charset="-122"/>
              </a:rPr>
              <a:t>（提醒我们：绝不能随便安装证书！！！）</a:t>
            </a:r>
            <a:endParaRPr lang="en-US" altLang="zh-CN" dirty="0">
              <a:solidFill>
                <a:srgbClr val="FF0000"/>
              </a:solidFill>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为什么用户能够验证</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签名的证书？因为</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本身的公钥（证书）已存于电脑中（一般随操作系统一起安装）</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9450271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数字证书背后原理</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101</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28171" y="1110474"/>
            <a:ext cx="8715829" cy="5280899"/>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新的问题：要是电脑里没有</a:t>
            </a:r>
            <a:r>
              <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（比如一些小的</a:t>
            </a:r>
            <a:r>
              <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公司）的证书，怎么办？</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sz="2400" dirty="0">
                <a:latin typeface="微软雅黑" pitchFamily="34" charset="-122"/>
                <a:ea typeface="微软雅黑" pitchFamily="34" charset="-122"/>
              </a:rPr>
              <a:t>证书链</a:t>
            </a:r>
            <a:endParaRPr lang="en-US" altLang="zh-CN" sz="2400" dirty="0">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sz="2400" dirty="0">
                <a:latin typeface="微软雅黑" pitchFamily="34" charset="-122"/>
                <a:ea typeface="微软雅黑" pitchFamily="34" charset="-122"/>
              </a:rPr>
              <a:t>电脑里存放的是</a:t>
            </a:r>
            <a:r>
              <a:rPr lang="zh-CN" altLang="en-US" sz="2400" dirty="0">
                <a:solidFill>
                  <a:srgbClr val="FF0000"/>
                </a:solidFill>
                <a:latin typeface="微软雅黑" pitchFamily="34" charset="-122"/>
                <a:ea typeface="微软雅黑" pitchFamily="34" charset="-122"/>
              </a:rPr>
              <a:t>根（</a:t>
            </a:r>
            <a:r>
              <a:rPr lang="en-US" altLang="zh-CN" sz="2400" dirty="0">
                <a:solidFill>
                  <a:srgbClr val="FF0000"/>
                </a:solidFill>
                <a:latin typeface="微软雅黑" pitchFamily="34" charset="-122"/>
                <a:ea typeface="微软雅黑" pitchFamily="34" charset="-122"/>
              </a:rPr>
              <a:t>root</a:t>
            </a:r>
            <a:r>
              <a:rPr lang="zh-CN" altLang="en-US" sz="2400" dirty="0">
                <a:solidFill>
                  <a:srgbClr val="FF0000"/>
                </a:solidFill>
                <a:latin typeface="微软雅黑" pitchFamily="34" charset="-122"/>
                <a:ea typeface="微软雅黑" pitchFamily="34" charset="-122"/>
              </a:rPr>
              <a:t>）证书</a:t>
            </a:r>
            <a:endParaRPr lang="en-US" altLang="zh-CN" sz="2400" dirty="0">
              <a:solidFill>
                <a:srgbClr val="FF0000"/>
              </a:solidFill>
              <a:latin typeface="微软雅黑" pitchFamily="34" charset="-122"/>
              <a:ea typeface="微软雅黑" pitchFamily="34" charset="-122"/>
            </a:endParaRPr>
          </a:p>
          <a:p>
            <a:pPr lvl="1">
              <a:lnSpc>
                <a:spcPct val="200000"/>
              </a:lnSpc>
              <a:spcBef>
                <a:spcPts val="600"/>
              </a:spcBef>
              <a:spcAft>
                <a:spcPts val="600"/>
              </a:spcAft>
              <a:buBlip>
                <a:blip r:embed="rId3"/>
              </a:buBlip>
            </a:pPr>
            <a:r>
              <a:rPr lang="zh-CN" altLang="en-US" sz="2400" dirty="0">
                <a:latin typeface="微软雅黑" pitchFamily="34" charset="-122"/>
                <a:ea typeface="微软雅黑" pitchFamily="34" charset="-122"/>
              </a:rPr>
              <a:t>其它</a:t>
            </a:r>
            <a:r>
              <a:rPr lang="en-US" altLang="zh-CN" sz="2400" dirty="0">
                <a:latin typeface="微软雅黑" pitchFamily="34" charset="-122"/>
                <a:ea typeface="微软雅黑" pitchFamily="34" charset="-122"/>
              </a:rPr>
              <a:t>CA</a:t>
            </a:r>
            <a:r>
              <a:rPr lang="zh-CN" altLang="en-US" sz="2400" dirty="0">
                <a:latin typeface="微软雅黑" pitchFamily="34" charset="-122"/>
                <a:ea typeface="微软雅黑" pitchFamily="34" charset="-122"/>
              </a:rPr>
              <a:t>需要向根</a:t>
            </a:r>
            <a:r>
              <a:rPr lang="en-US" altLang="zh-CN" sz="2400" dirty="0">
                <a:latin typeface="微软雅黑" pitchFamily="34" charset="-122"/>
                <a:ea typeface="微软雅黑" pitchFamily="34" charset="-122"/>
              </a:rPr>
              <a:t>CA</a:t>
            </a:r>
            <a:r>
              <a:rPr lang="zh-CN" altLang="en-US" sz="2400" dirty="0">
                <a:latin typeface="微软雅黑" pitchFamily="34" charset="-122"/>
                <a:ea typeface="微软雅黑" pitchFamily="34" charset="-122"/>
              </a:rPr>
              <a:t>申请自己的证书</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476406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3. </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获得用户证书</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102</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49943" y="1204819"/>
            <a:ext cx="8628742"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证书的验证 </a:t>
            </a:r>
          </a:p>
          <a:p>
            <a:pPr lvl="1">
              <a:spcBef>
                <a:spcPts val="600"/>
              </a:spcBef>
              <a:spcAft>
                <a:spcPts val="600"/>
              </a:spcAft>
              <a:buBlip>
                <a:blip r:embed="rId3"/>
              </a:buBlip>
            </a:pPr>
            <a:r>
              <a:rPr lang="en-US" altLang="zh-CN" dirty="0">
                <a:latin typeface="微软雅黑" pitchFamily="34" charset="-122"/>
                <a:ea typeface="微软雅黑" pitchFamily="34" charset="-122"/>
              </a:rPr>
              <a:t>CA </a:t>
            </a:r>
            <a:r>
              <a:rPr lang="zh-CN" altLang="en-US" dirty="0">
                <a:latin typeface="微软雅黑" pitchFamily="34" charset="-122"/>
                <a:ea typeface="微软雅黑" pitchFamily="34" charset="-122"/>
              </a:rPr>
              <a:t>为用户产生的证书有以下特性： </a:t>
            </a:r>
          </a:p>
          <a:p>
            <a:pPr lvl="2">
              <a:spcBef>
                <a:spcPts val="600"/>
              </a:spcBef>
              <a:spcAft>
                <a:spcPts val="600"/>
              </a:spcAft>
              <a:buFont typeface="Wingdings" panose="05000000000000000000" pitchFamily="2" charset="2"/>
              <a:buChar char="ü"/>
            </a:pPr>
            <a:r>
              <a:rPr lang="zh-CN" altLang="en-US" sz="1600" dirty="0">
                <a:latin typeface="微软雅黑" pitchFamily="34" charset="-122"/>
                <a:ea typeface="微软雅黑" pitchFamily="34" charset="-122"/>
              </a:rPr>
              <a:t>其他任一用户只有得到 </a:t>
            </a:r>
            <a:r>
              <a:rPr lang="en-US" altLang="zh-CN" sz="1600" dirty="0">
                <a:latin typeface="微软雅黑" pitchFamily="34" charset="-122"/>
                <a:ea typeface="微软雅黑" pitchFamily="34" charset="-122"/>
              </a:rPr>
              <a:t>CA </a:t>
            </a:r>
            <a:r>
              <a:rPr lang="zh-CN" altLang="en-US" sz="1600" dirty="0">
                <a:latin typeface="微软雅黑" pitchFamily="34" charset="-122"/>
                <a:ea typeface="微软雅黑" pitchFamily="34" charset="-122"/>
              </a:rPr>
              <a:t>的公开密钥，就能得到 </a:t>
            </a:r>
            <a:r>
              <a:rPr lang="en-US" altLang="zh-CN" sz="1600" dirty="0">
                <a:latin typeface="微软雅黑" pitchFamily="34" charset="-122"/>
                <a:ea typeface="微软雅黑" pitchFamily="34" charset="-122"/>
              </a:rPr>
              <a:t>CA </a:t>
            </a:r>
            <a:r>
              <a:rPr lang="zh-CN" altLang="en-US" sz="1600" dirty="0">
                <a:latin typeface="微软雅黑" pitchFamily="34" charset="-122"/>
                <a:ea typeface="微软雅黑" pitchFamily="34" charset="-122"/>
              </a:rPr>
              <a:t>为该用户签署的公开密钥。 </a:t>
            </a:r>
          </a:p>
          <a:p>
            <a:pPr lvl="2">
              <a:spcBef>
                <a:spcPts val="600"/>
              </a:spcBef>
              <a:spcAft>
                <a:spcPts val="600"/>
              </a:spcAft>
              <a:buFont typeface="Wingdings" panose="05000000000000000000" pitchFamily="2" charset="2"/>
              <a:buChar char="ü"/>
            </a:pPr>
            <a:r>
              <a:rPr lang="zh-CN" altLang="en-US" sz="1600" dirty="0">
                <a:latin typeface="微软雅黑" pitchFamily="34" charset="-122"/>
                <a:ea typeface="微软雅黑" pitchFamily="34" charset="-122"/>
              </a:rPr>
              <a:t>除 </a:t>
            </a:r>
            <a:r>
              <a:rPr lang="en-US" altLang="zh-CN" sz="1600" dirty="0">
                <a:latin typeface="微软雅黑" pitchFamily="34" charset="-122"/>
                <a:ea typeface="微软雅黑" pitchFamily="34" charset="-122"/>
              </a:rPr>
              <a:t>CA </a:t>
            </a:r>
            <a:r>
              <a:rPr lang="zh-CN" altLang="en-US" sz="1600" dirty="0">
                <a:latin typeface="微软雅黑" pitchFamily="34" charset="-122"/>
                <a:ea typeface="微软雅黑" pitchFamily="34" charset="-122"/>
              </a:rPr>
              <a:t>外，任何其他人都不能以不被察觉的方式修改证书内容</a:t>
            </a:r>
            <a:endParaRPr lang="zh-CN" altLang="en-US" dirty="0">
              <a:latin typeface="微软雅黑" pitchFamily="34" charset="-122"/>
              <a:ea typeface="微软雅黑" pitchFamily="34" charset="-122"/>
            </a:endParaRPr>
          </a:p>
          <a:p>
            <a:pPr lvl="1">
              <a:spcBef>
                <a:spcPts val="600"/>
              </a:spcBef>
              <a:spcAft>
                <a:spcPts val="600"/>
              </a:spcAft>
              <a:buBlip>
                <a:blip r:embed="rId3"/>
              </a:buBlip>
            </a:pPr>
            <a:r>
              <a:rPr lang="zh-CN" altLang="en-US" dirty="0">
                <a:latin typeface="微软雅黑" pitchFamily="34" charset="-122"/>
                <a:ea typeface="微软雅黑" pitchFamily="34" charset="-122"/>
              </a:rPr>
              <a:t>因为证书是不可伪造的，因此它们可以放在一个目录内，而无需对目录施加特别的保护</a:t>
            </a:r>
          </a:p>
          <a:p>
            <a:pPr lvl="1">
              <a:spcBef>
                <a:spcPts val="600"/>
              </a:spcBef>
              <a:spcAft>
                <a:spcPts val="600"/>
              </a:spcAft>
              <a:buBlip>
                <a:blip r:embed="rId3"/>
              </a:buBlip>
            </a:pPr>
            <a:r>
              <a:rPr lang="zh-CN" altLang="en-US" dirty="0">
                <a:latin typeface="微软雅黑" pitchFamily="34" charset="-122"/>
                <a:ea typeface="微软雅黑" pitchFamily="34" charset="-122"/>
              </a:rPr>
              <a:t>如果所有用户都由同一个 </a:t>
            </a:r>
            <a:r>
              <a:rPr lang="en-US" altLang="zh-CN" dirty="0">
                <a:latin typeface="微软雅黑" pitchFamily="34" charset="-122"/>
                <a:ea typeface="微软雅黑" pitchFamily="34" charset="-122"/>
              </a:rPr>
              <a:t>CA </a:t>
            </a:r>
            <a:r>
              <a:rPr lang="zh-CN" altLang="en-US" dirty="0">
                <a:latin typeface="微软雅黑" pitchFamily="34" charset="-122"/>
                <a:ea typeface="微软雅黑" pitchFamily="34" charset="-122"/>
              </a:rPr>
              <a:t>为自己签署证书，则这一 </a:t>
            </a:r>
            <a:r>
              <a:rPr lang="en-US" altLang="zh-CN" dirty="0">
                <a:latin typeface="微软雅黑" pitchFamily="34" charset="-122"/>
                <a:ea typeface="微软雅黑" pitchFamily="34" charset="-122"/>
              </a:rPr>
              <a:t>CA </a:t>
            </a:r>
            <a:r>
              <a:rPr lang="zh-CN" altLang="en-US" dirty="0">
                <a:latin typeface="微软雅黑" pitchFamily="34" charset="-122"/>
                <a:ea typeface="微软雅黑" pitchFamily="34" charset="-122"/>
              </a:rPr>
              <a:t>必须取得所有用户的信任。用户证书除了能放在目录中以供他人访问外，还可以由用户自己直接发给其他用户。用户 </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得到用户 </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的证书后，可相信用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的公开密钥加密的消息不会被他人获悉，还相信用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的私人密钥签署的消息是不可伪造的</a:t>
            </a:r>
            <a:endParaRPr lang="en-US" altLang="zh-CN" dirty="0">
              <a:latin typeface="微软雅黑" pitchFamily="34" charset="-122"/>
              <a:ea typeface="微软雅黑" pitchFamily="34" charset="-122"/>
            </a:endParaRPr>
          </a:p>
          <a:p>
            <a:pPr lvl="1">
              <a:spcBef>
                <a:spcPts val="600"/>
              </a:spcBef>
              <a:spcAft>
                <a:spcPts val="600"/>
              </a:spcAft>
              <a:buBlip>
                <a:blip r:embed="rId3"/>
              </a:buBlip>
            </a:pPr>
            <a:r>
              <a:rPr lang="zh-CN" altLang="en-US" dirty="0">
                <a:latin typeface="微软雅黑" pitchFamily="34" charset="-122"/>
                <a:ea typeface="微软雅黑" pitchFamily="34" charset="-122"/>
              </a:rPr>
              <a:t>如果用户数量极多，可有多个 </a:t>
            </a:r>
            <a:r>
              <a:rPr lang="en-US" altLang="zh-CN" dirty="0">
                <a:latin typeface="微软雅黑" pitchFamily="34" charset="-122"/>
                <a:ea typeface="微软雅黑" pitchFamily="34" charset="-122"/>
              </a:rPr>
              <a:t>CA</a:t>
            </a:r>
            <a:r>
              <a:rPr lang="zh-CN" altLang="en-US" dirty="0">
                <a:latin typeface="微软雅黑" pitchFamily="34" charset="-122"/>
                <a:ea typeface="微软雅黑" pitchFamily="34" charset="-122"/>
              </a:rPr>
              <a:t>，每一 </a:t>
            </a:r>
            <a:r>
              <a:rPr lang="en-US" altLang="zh-CN" dirty="0">
                <a:latin typeface="微软雅黑" pitchFamily="34" charset="-122"/>
                <a:ea typeface="微软雅黑" pitchFamily="34" charset="-122"/>
              </a:rPr>
              <a:t>CA </a:t>
            </a:r>
            <a:r>
              <a:rPr lang="zh-CN" altLang="en-US" dirty="0">
                <a:latin typeface="微软雅黑" pitchFamily="34" charset="-122"/>
                <a:ea typeface="微软雅黑" pitchFamily="34" charset="-122"/>
              </a:rPr>
              <a:t>仅为一部分用户签署证书</a:t>
            </a: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2747183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3. </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获得用户证书</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103</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28172" y="1262876"/>
            <a:ext cx="8628742"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证书的验证 </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设用户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已从证书发放机构 </a:t>
            </a:r>
            <a:r>
              <a:rPr lang="en-US" altLang="zh-CN" dirty="0">
                <a:latin typeface="微软雅黑" pitchFamily="34" charset="-122"/>
                <a:ea typeface="微软雅黑" pitchFamily="34" charset="-122"/>
              </a:rPr>
              <a:t>X1 </a:t>
            </a:r>
            <a:r>
              <a:rPr lang="zh-CN" altLang="en-US" dirty="0">
                <a:latin typeface="微软雅黑" pitchFamily="34" charset="-122"/>
                <a:ea typeface="微软雅黑" pitchFamily="34" charset="-122"/>
              </a:rPr>
              <a:t>处获取了公钥证书，设用户 </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已从证书发放机构</a:t>
            </a:r>
            <a:r>
              <a:rPr lang="en-US" altLang="zh-CN" dirty="0">
                <a:latin typeface="微软雅黑" pitchFamily="34" charset="-122"/>
                <a:ea typeface="微软雅黑" pitchFamily="34" charset="-122"/>
              </a:rPr>
              <a:t>X2</a:t>
            </a:r>
            <a:r>
              <a:rPr lang="zh-CN" altLang="en-US" dirty="0">
                <a:latin typeface="微软雅黑" pitchFamily="34" charset="-122"/>
                <a:ea typeface="微软雅黑" pitchFamily="34" charset="-122"/>
              </a:rPr>
              <a:t> 处获取了公钥证书。如果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不知道 </a:t>
            </a:r>
            <a:r>
              <a:rPr lang="en-US" altLang="en-US" dirty="0">
                <a:latin typeface="微软雅黑" pitchFamily="34" charset="-122"/>
                <a:ea typeface="微软雅黑" pitchFamily="34" charset="-122"/>
              </a:rPr>
              <a:t>X2</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的公开密钥，他虽然能读取 </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的证书，但却无法验证 </a:t>
            </a:r>
            <a:r>
              <a:rPr lang="en-US" altLang="zh-CN" dirty="0">
                <a:latin typeface="微软雅黑" pitchFamily="34" charset="-122"/>
                <a:ea typeface="微软雅黑" pitchFamily="34" charset="-122"/>
              </a:rPr>
              <a:t>X2 </a:t>
            </a:r>
            <a:r>
              <a:rPr lang="zh-CN" altLang="en-US" dirty="0">
                <a:latin typeface="微软雅黑" pitchFamily="34" charset="-122"/>
                <a:ea typeface="微软雅黑" pitchFamily="34" charset="-122"/>
              </a:rPr>
              <a:t>的签名，因此 </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的证书对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来说是没用的。然而，如果两个 </a:t>
            </a:r>
            <a:r>
              <a:rPr lang="en-US" altLang="zh-CN" dirty="0">
                <a:latin typeface="微软雅黑" pitchFamily="34" charset="-122"/>
                <a:ea typeface="微软雅黑" pitchFamily="34" charset="-122"/>
              </a:rPr>
              <a:t>CA—— X1 </a:t>
            </a:r>
            <a:r>
              <a:rPr lang="zh-CN" altLang="en-US" dirty="0">
                <a:latin typeface="微软雅黑" pitchFamily="34" charset="-122"/>
                <a:ea typeface="微软雅黑" pitchFamily="34" charset="-122"/>
              </a:rPr>
              <a:t>和 </a:t>
            </a:r>
            <a:r>
              <a:rPr lang="en-US" altLang="zh-CN" dirty="0">
                <a:latin typeface="微软雅黑" pitchFamily="34" charset="-122"/>
                <a:ea typeface="微软雅黑" pitchFamily="34" charset="-122"/>
              </a:rPr>
              <a:t>X2 </a:t>
            </a:r>
            <a:r>
              <a:rPr lang="zh-CN" altLang="en-US" dirty="0">
                <a:latin typeface="微软雅黑" pitchFamily="34" charset="-122"/>
                <a:ea typeface="微软雅黑" pitchFamily="34" charset="-122"/>
              </a:rPr>
              <a:t>彼此间已经安全地交换了公开密钥，则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可通过以下过程获取 </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的公开密钥：</a:t>
            </a:r>
          </a:p>
          <a:p>
            <a:pPr lvl="2">
              <a:lnSpc>
                <a:spcPct val="150000"/>
              </a:lnSpc>
              <a:spcBef>
                <a:spcPts val="600"/>
              </a:spcBef>
              <a:spcAft>
                <a:spcPts val="600"/>
              </a:spcAft>
              <a:buFont typeface="Wingdings" panose="05000000000000000000" pitchFamily="2" charset="2"/>
              <a:buChar char="ü"/>
            </a:pPr>
            <a:r>
              <a:rPr lang="en-US" altLang="zh-CN" sz="2000" dirty="0">
                <a:solidFill>
                  <a:srgbClr val="FF0000"/>
                </a:solidFill>
                <a:latin typeface="微软雅黑" pitchFamily="34" charset="-122"/>
                <a:ea typeface="微软雅黑" pitchFamily="34" charset="-122"/>
              </a:rPr>
              <a:t>A </a:t>
            </a:r>
            <a:r>
              <a:rPr lang="zh-CN" altLang="en-US" sz="2000" dirty="0">
                <a:solidFill>
                  <a:srgbClr val="FF0000"/>
                </a:solidFill>
                <a:latin typeface="微软雅黑" pitchFamily="34" charset="-122"/>
                <a:ea typeface="微软雅黑" pitchFamily="34" charset="-122"/>
              </a:rPr>
              <a:t>从目录中获取由 </a:t>
            </a:r>
            <a:r>
              <a:rPr lang="en-US" altLang="zh-CN" sz="2000" dirty="0">
                <a:solidFill>
                  <a:srgbClr val="FF0000"/>
                </a:solidFill>
                <a:latin typeface="微软雅黑" pitchFamily="34" charset="-122"/>
                <a:ea typeface="微软雅黑" pitchFamily="34" charset="-122"/>
              </a:rPr>
              <a:t>X1 </a:t>
            </a:r>
            <a:r>
              <a:rPr lang="zh-CN" altLang="en-US" sz="2000" dirty="0">
                <a:solidFill>
                  <a:srgbClr val="FF0000"/>
                </a:solidFill>
                <a:latin typeface="微软雅黑" pitchFamily="34" charset="-122"/>
                <a:ea typeface="微软雅黑" pitchFamily="34" charset="-122"/>
              </a:rPr>
              <a:t>签署的 </a:t>
            </a:r>
            <a:r>
              <a:rPr lang="en-US" altLang="zh-CN" sz="2000" dirty="0">
                <a:solidFill>
                  <a:srgbClr val="FF0000"/>
                </a:solidFill>
                <a:latin typeface="微软雅黑" pitchFamily="34" charset="-122"/>
                <a:ea typeface="微软雅黑" pitchFamily="34" charset="-122"/>
              </a:rPr>
              <a:t>X2 </a:t>
            </a:r>
            <a:r>
              <a:rPr lang="zh-CN" altLang="en-US" sz="2000" dirty="0">
                <a:solidFill>
                  <a:srgbClr val="FF0000"/>
                </a:solidFill>
                <a:latin typeface="微软雅黑" pitchFamily="34" charset="-122"/>
                <a:ea typeface="微软雅黑" pitchFamily="34" charset="-122"/>
              </a:rPr>
              <a:t>的证书。因 </a:t>
            </a:r>
            <a:r>
              <a:rPr lang="en-US" altLang="zh-CN" sz="2000" dirty="0">
                <a:solidFill>
                  <a:srgbClr val="FF0000"/>
                </a:solidFill>
                <a:latin typeface="微软雅黑" pitchFamily="34" charset="-122"/>
                <a:ea typeface="微软雅黑" pitchFamily="34" charset="-122"/>
              </a:rPr>
              <a:t>A </a:t>
            </a:r>
            <a:r>
              <a:rPr lang="zh-CN" altLang="en-US" sz="2000" dirty="0">
                <a:solidFill>
                  <a:srgbClr val="FF0000"/>
                </a:solidFill>
                <a:latin typeface="微软雅黑" pitchFamily="34" charset="-122"/>
                <a:ea typeface="微软雅黑" pitchFamily="34" charset="-122"/>
              </a:rPr>
              <a:t>知道 </a:t>
            </a:r>
            <a:r>
              <a:rPr lang="en-US" altLang="zh-CN" sz="2000" dirty="0">
                <a:solidFill>
                  <a:srgbClr val="FF0000"/>
                </a:solidFill>
                <a:latin typeface="微软雅黑" pitchFamily="34" charset="-122"/>
                <a:ea typeface="微软雅黑" pitchFamily="34" charset="-122"/>
              </a:rPr>
              <a:t>X1 </a:t>
            </a:r>
            <a:r>
              <a:rPr lang="zh-CN" altLang="en-US" sz="2000" dirty="0">
                <a:solidFill>
                  <a:srgbClr val="FF0000"/>
                </a:solidFill>
                <a:latin typeface="微软雅黑" pitchFamily="34" charset="-122"/>
                <a:ea typeface="微软雅黑" pitchFamily="34" charset="-122"/>
              </a:rPr>
              <a:t>的公开密钥，所以能验证 </a:t>
            </a:r>
            <a:r>
              <a:rPr lang="en-US" altLang="zh-CN" sz="2000" dirty="0">
                <a:solidFill>
                  <a:srgbClr val="FF0000"/>
                </a:solidFill>
                <a:latin typeface="微软雅黑" pitchFamily="34" charset="-122"/>
                <a:ea typeface="微软雅黑" pitchFamily="34" charset="-122"/>
              </a:rPr>
              <a:t>X2</a:t>
            </a:r>
            <a:r>
              <a:rPr lang="zh-CN" altLang="en-US" sz="2000" dirty="0">
                <a:solidFill>
                  <a:srgbClr val="FF0000"/>
                </a:solidFill>
                <a:latin typeface="微软雅黑" pitchFamily="34" charset="-122"/>
                <a:ea typeface="微软雅黑" pitchFamily="34" charset="-122"/>
              </a:rPr>
              <a:t>的证书，并从中得到 </a:t>
            </a:r>
            <a:r>
              <a:rPr lang="en-US" altLang="zh-CN" sz="2000" dirty="0">
                <a:solidFill>
                  <a:srgbClr val="FF0000"/>
                </a:solidFill>
                <a:latin typeface="微软雅黑" pitchFamily="34" charset="-122"/>
                <a:ea typeface="微软雅黑" pitchFamily="34" charset="-122"/>
              </a:rPr>
              <a:t>X2 </a:t>
            </a:r>
            <a:r>
              <a:rPr lang="zh-CN" altLang="en-US" sz="2000" dirty="0">
                <a:solidFill>
                  <a:srgbClr val="FF0000"/>
                </a:solidFill>
                <a:latin typeface="微软雅黑" pitchFamily="34" charset="-122"/>
                <a:ea typeface="微软雅黑" pitchFamily="34" charset="-122"/>
              </a:rPr>
              <a:t>的公开密钥。 </a:t>
            </a:r>
          </a:p>
          <a:p>
            <a:pPr lvl="2">
              <a:lnSpc>
                <a:spcPct val="150000"/>
              </a:lnSpc>
              <a:spcBef>
                <a:spcPts val="600"/>
              </a:spcBef>
              <a:spcAft>
                <a:spcPts val="600"/>
              </a:spcAft>
              <a:buFont typeface="Wingdings" panose="05000000000000000000" pitchFamily="2" charset="2"/>
              <a:buChar char="ü"/>
            </a:pPr>
            <a:r>
              <a:rPr lang="en-US" altLang="zh-CN" sz="2000" dirty="0">
                <a:solidFill>
                  <a:srgbClr val="FF0000"/>
                </a:solidFill>
                <a:latin typeface="微软雅黑" pitchFamily="34" charset="-122"/>
                <a:ea typeface="微软雅黑" pitchFamily="34" charset="-122"/>
              </a:rPr>
              <a:t>A </a:t>
            </a:r>
            <a:r>
              <a:rPr lang="zh-CN" altLang="en-US" sz="2000" dirty="0">
                <a:solidFill>
                  <a:srgbClr val="FF0000"/>
                </a:solidFill>
                <a:latin typeface="微软雅黑" pitchFamily="34" charset="-122"/>
                <a:ea typeface="微软雅黑" pitchFamily="34" charset="-122"/>
              </a:rPr>
              <a:t>再从目录中获取由 </a:t>
            </a:r>
            <a:r>
              <a:rPr lang="en-US" altLang="zh-CN" sz="2000" dirty="0">
                <a:solidFill>
                  <a:srgbClr val="FF0000"/>
                </a:solidFill>
                <a:latin typeface="微软雅黑" pitchFamily="34" charset="-122"/>
                <a:ea typeface="微软雅黑" pitchFamily="34" charset="-122"/>
              </a:rPr>
              <a:t>X2 </a:t>
            </a:r>
            <a:r>
              <a:rPr lang="zh-CN" altLang="en-US" sz="2000" dirty="0">
                <a:solidFill>
                  <a:srgbClr val="FF0000"/>
                </a:solidFill>
                <a:latin typeface="微软雅黑" pitchFamily="34" charset="-122"/>
                <a:ea typeface="微软雅黑" pitchFamily="34" charset="-122"/>
              </a:rPr>
              <a:t>签署的 </a:t>
            </a:r>
            <a:r>
              <a:rPr lang="en-US" altLang="zh-CN" sz="2000" dirty="0">
                <a:solidFill>
                  <a:srgbClr val="FF0000"/>
                </a:solidFill>
                <a:latin typeface="微软雅黑" pitchFamily="34" charset="-122"/>
                <a:ea typeface="微软雅黑" pitchFamily="34" charset="-122"/>
              </a:rPr>
              <a:t>B </a:t>
            </a:r>
            <a:r>
              <a:rPr lang="zh-CN" altLang="en-US" sz="2000" dirty="0">
                <a:solidFill>
                  <a:srgbClr val="FF0000"/>
                </a:solidFill>
                <a:latin typeface="微软雅黑" pitchFamily="34" charset="-122"/>
                <a:ea typeface="微软雅黑" pitchFamily="34" charset="-122"/>
              </a:rPr>
              <a:t>的证书，并由 </a:t>
            </a:r>
            <a:r>
              <a:rPr lang="en-US" altLang="zh-CN" sz="2000" dirty="0">
                <a:solidFill>
                  <a:srgbClr val="FF0000"/>
                </a:solidFill>
                <a:latin typeface="微软雅黑" pitchFamily="34" charset="-122"/>
                <a:ea typeface="微软雅黑" pitchFamily="34" charset="-122"/>
              </a:rPr>
              <a:t>X2 </a:t>
            </a:r>
            <a:r>
              <a:rPr lang="zh-CN" altLang="en-US" sz="2000" dirty="0">
                <a:solidFill>
                  <a:srgbClr val="FF0000"/>
                </a:solidFill>
                <a:latin typeface="微软雅黑" pitchFamily="34" charset="-122"/>
                <a:ea typeface="微软雅黑" pitchFamily="34" charset="-122"/>
              </a:rPr>
              <a:t>的公开密钥加以验证，然后从中得到 </a:t>
            </a:r>
            <a:r>
              <a:rPr lang="en-US" altLang="zh-CN" sz="2000" dirty="0">
                <a:solidFill>
                  <a:srgbClr val="FF0000"/>
                </a:solidFill>
                <a:latin typeface="微软雅黑" pitchFamily="34" charset="-122"/>
                <a:ea typeface="微软雅黑" pitchFamily="34" charset="-122"/>
              </a:rPr>
              <a:t>B </a:t>
            </a:r>
            <a:r>
              <a:rPr lang="zh-CN" altLang="en-US" sz="2000" dirty="0">
                <a:solidFill>
                  <a:srgbClr val="FF0000"/>
                </a:solidFill>
                <a:latin typeface="微软雅黑" pitchFamily="34" charset="-122"/>
                <a:ea typeface="微软雅黑" pitchFamily="34" charset="-122"/>
              </a:rPr>
              <a:t>的公开密钥。 </a:t>
            </a:r>
          </a:p>
          <a:p>
            <a:pPr lvl="2">
              <a:lnSpc>
                <a:spcPct val="150000"/>
              </a:lnSpc>
              <a:spcBef>
                <a:spcPts val="600"/>
              </a:spcBef>
              <a:spcAft>
                <a:spcPts val="600"/>
              </a:spcAft>
              <a:buFont typeface="Wingdings" panose="05000000000000000000" pitchFamily="2" charset="2"/>
              <a:buChar char="ü"/>
            </a:pPr>
            <a:endParaRPr lang="en-US" altLang="zh-CN" sz="1600" dirty="0">
              <a:latin typeface="微软雅黑" pitchFamily="34" charset="-122"/>
              <a:ea typeface="微软雅黑" pitchFamily="34" charset="-122"/>
            </a:endParaRPr>
          </a:p>
        </p:txBody>
      </p:sp>
    </p:spTree>
    <p:extLst>
      <p:ext uri="{BB962C8B-B14F-4D97-AF65-F5344CB8AC3E}">
        <p14:creationId xmlns:p14="http://schemas.microsoft.com/office/powerpoint/2010/main" val="5132750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3. </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获得用户证书</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104</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57201" y="1437207"/>
            <a:ext cx="8628742"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证书的验证 </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这样，</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通过一个证书链获取了 </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的公开密钥。证书链可表示为</a:t>
            </a:r>
            <a:r>
              <a:rPr lang="en-US" altLang="zh-CN" dirty="0">
                <a:latin typeface="微软雅黑" pitchFamily="34" charset="-122"/>
                <a:ea typeface="微软雅黑" pitchFamily="34" charset="-122"/>
              </a:rPr>
              <a:t>: </a:t>
            </a:r>
          </a:p>
          <a:p>
            <a:pPr marL="457200" lvl="1" indent="0" algn="ctr">
              <a:lnSpc>
                <a:spcPct val="150000"/>
              </a:lnSpc>
              <a:spcBef>
                <a:spcPts val="600"/>
              </a:spcBef>
              <a:spcAft>
                <a:spcPts val="600"/>
              </a:spcAft>
              <a:buNone/>
            </a:pPr>
            <a:r>
              <a:rPr lang="en-US" altLang="zh-CN" dirty="0">
                <a:latin typeface="微软雅黑" pitchFamily="34" charset="-122"/>
                <a:ea typeface="微软雅黑" pitchFamily="34" charset="-122"/>
              </a:rPr>
              <a:t>X1 &lt;&lt;X2 &gt;&gt;      X2 &lt;&lt; B &gt;&gt;</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类似地，</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可通过相反的证书链来获取 </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的公开密钥，表示为： </a:t>
            </a:r>
          </a:p>
          <a:p>
            <a:pPr marL="457200" lvl="1" indent="0" algn="ctr">
              <a:lnSpc>
                <a:spcPct val="150000"/>
              </a:lnSpc>
              <a:spcBef>
                <a:spcPts val="600"/>
              </a:spcBef>
              <a:spcAft>
                <a:spcPts val="600"/>
              </a:spcAft>
              <a:buNone/>
            </a:pPr>
            <a:r>
              <a:rPr lang="en-US" altLang="zh-CN" dirty="0">
                <a:latin typeface="微软雅黑" pitchFamily="34" charset="-122"/>
                <a:ea typeface="微软雅黑" pitchFamily="34" charset="-122"/>
              </a:rPr>
              <a:t>X2 &lt;&lt; X1 &gt;&gt;      X1 &lt;&lt; A &gt;&gt;</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类似地，</a:t>
            </a:r>
            <a:r>
              <a:rPr lang="en-US" altLang="zh-CN" dirty="0">
                <a:latin typeface="微软雅黑" pitchFamily="34" charset="-122"/>
                <a:ea typeface="微软雅黑" pitchFamily="34" charset="-122"/>
              </a:rPr>
              <a:t>N </a:t>
            </a:r>
            <a:r>
              <a:rPr lang="zh-CN" altLang="en-US" dirty="0">
                <a:latin typeface="微软雅黑" pitchFamily="34" charset="-122"/>
                <a:ea typeface="微软雅黑" pitchFamily="34" charset="-122"/>
              </a:rPr>
              <a:t>个证书的证书链可表示为： </a:t>
            </a:r>
          </a:p>
          <a:p>
            <a:pPr marL="457200" lvl="1" indent="0" algn="ctr">
              <a:lnSpc>
                <a:spcPct val="150000"/>
              </a:lnSpc>
              <a:spcBef>
                <a:spcPts val="600"/>
              </a:spcBef>
              <a:spcAft>
                <a:spcPts val="600"/>
              </a:spcAft>
              <a:buNone/>
            </a:pPr>
            <a:r>
              <a:rPr lang="en-US" altLang="zh-CN" dirty="0">
                <a:latin typeface="微软雅黑" pitchFamily="34" charset="-122"/>
                <a:ea typeface="微软雅黑" pitchFamily="34" charset="-122"/>
              </a:rPr>
              <a:t>X1 &lt;&lt; X2 &gt;&gt;    X2 &lt;&lt; X3 &gt;&gt;…</a:t>
            </a: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XN &lt;&lt; B&gt;&gt; </a:t>
            </a:r>
          </a:p>
        </p:txBody>
      </p:sp>
    </p:spTree>
    <p:extLst>
      <p:ext uri="{BB962C8B-B14F-4D97-AF65-F5344CB8AC3E}">
        <p14:creationId xmlns:p14="http://schemas.microsoft.com/office/powerpoint/2010/main" val="11064189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4.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数字证书的撤销</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105</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341607" y="1277774"/>
            <a:ext cx="3882570"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证书的撤销 </a:t>
            </a:r>
          </a:p>
          <a:p>
            <a:pPr lvl="1">
              <a:lnSpc>
                <a:spcPct val="150000"/>
              </a:lnSpc>
              <a:spcBef>
                <a:spcPts val="600"/>
              </a:spcBef>
              <a:spcAft>
                <a:spcPts val="600"/>
              </a:spcAft>
              <a:buBlip>
                <a:blip r:embed="rId3"/>
              </a:buBlip>
            </a:pPr>
            <a:r>
              <a:rPr lang="zh-CN" altLang="en-US" sz="1800" dirty="0">
                <a:latin typeface="微软雅黑" pitchFamily="34" charset="-122"/>
                <a:ea typeface="微软雅黑" pitchFamily="34" charset="-122"/>
              </a:rPr>
              <a:t>如果用户的密钥或 </a:t>
            </a:r>
            <a:r>
              <a:rPr lang="en-US" altLang="zh-CN" sz="1800" dirty="0">
                <a:latin typeface="微软雅黑" pitchFamily="34" charset="-122"/>
                <a:ea typeface="微软雅黑" pitchFamily="34" charset="-122"/>
              </a:rPr>
              <a:t>CA </a:t>
            </a:r>
            <a:r>
              <a:rPr lang="zh-CN" altLang="en-US" sz="1800" dirty="0">
                <a:latin typeface="微软雅黑" pitchFamily="34" charset="-122"/>
                <a:ea typeface="微软雅黑" pitchFamily="34" charset="-122"/>
              </a:rPr>
              <a:t>的密钥被破坏，或者 </a:t>
            </a:r>
            <a:r>
              <a:rPr lang="en-US" altLang="zh-CN" sz="1800" dirty="0">
                <a:latin typeface="微软雅黑" pitchFamily="34" charset="-122"/>
                <a:ea typeface="微软雅黑" pitchFamily="34" charset="-122"/>
              </a:rPr>
              <a:t>CA </a:t>
            </a:r>
            <a:r>
              <a:rPr lang="zh-CN" altLang="en-US" sz="1800" dirty="0">
                <a:latin typeface="微软雅黑" pitchFamily="34" charset="-122"/>
                <a:ea typeface="微软雅黑" pitchFamily="34" charset="-122"/>
              </a:rPr>
              <a:t>不再想对该用户进行验证，都可能导致证书的吊销。为此，每一 </a:t>
            </a:r>
            <a:r>
              <a:rPr lang="en-US" altLang="zh-CN" sz="1800" dirty="0">
                <a:latin typeface="微软雅黑" pitchFamily="34" charset="-122"/>
                <a:ea typeface="微软雅黑" pitchFamily="34" charset="-122"/>
              </a:rPr>
              <a:t>CA</a:t>
            </a:r>
            <a:r>
              <a:rPr lang="zh-CN" altLang="en-US" sz="1800" dirty="0">
                <a:latin typeface="微软雅黑" pitchFamily="34" charset="-122"/>
                <a:ea typeface="微软雅黑" pitchFamily="34" charset="-122"/>
              </a:rPr>
              <a:t>必须维护一个已经吊销但还没用过期的证书列表 </a:t>
            </a:r>
            <a:r>
              <a:rPr lang="en-US" altLang="zh-CN" sz="1800" dirty="0">
                <a:latin typeface="微软雅黑" pitchFamily="34" charset="-122"/>
                <a:ea typeface="微软雅黑" pitchFamily="34" charset="-122"/>
              </a:rPr>
              <a:t>CRL</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certificate revocation list</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CRL </a:t>
            </a:r>
            <a:r>
              <a:rPr lang="zh-CN" altLang="en-US" sz="1800" dirty="0">
                <a:latin typeface="微软雅黑" pitchFamily="34" charset="-122"/>
                <a:ea typeface="微软雅黑" pitchFamily="34" charset="-122"/>
              </a:rPr>
              <a:t>必须经</a:t>
            </a:r>
            <a:r>
              <a:rPr lang="en-US" altLang="zh-CN" sz="1800" dirty="0">
                <a:latin typeface="微软雅黑" pitchFamily="34" charset="-122"/>
                <a:ea typeface="微软雅黑" pitchFamily="34" charset="-122"/>
              </a:rPr>
              <a:t>CA </a:t>
            </a:r>
            <a:r>
              <a:rPr lang="zh-CN" altLang="en-US" sz="1800" dirty="0">
                <a:latin typeface="微软雅黑" pitchFamily="34" charset="-122"/>
                <a:ea typeface="微软雅黑" pitchFamily="34" charset="-122"/>
              </a:rPr>
              <a:t>签名，然后存放于目录以供他人查询。 </a:t>
            </a:r>
            <a:endParaRPr lang="en-US" altLang="zh-CN" sz="1800" dirty="0">
              <a:latin typeface="微软雅黑" pitchFamily="34" charset="-122"/>
              <a:ea typeface="微软雅黑" pitchFamily="34" charset="-122"/>
            </a:endParaRPr>
          </a:p>
        </p:txBody>
      </p:sp>
      <p:sp>
        <p:nvSpPr>
          <p:cNvPr id="6" name="Line 3"/>
          <p:cNvSpPr>
            <a:spLocks noChangeShapeType="1"/>
          </p:cNvSpPr>
          <p:nvPr/>
        </p:nvSpPr>
        <p:spPr bwMode="auto">
          <a:xfrm>
            <a:off x="7276639" y="3394072"/>
            <a:ext cx="900113" cy="0"/>
          </a:xfrm>
          <a:prstGeom prst="line">
            <a:avLst/>
          </a:prstGeom>
          <a:noFill/>
          <a:ln w="571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 name="Rectangle 4"/>
          <p:cNvSpPr>
            <a:spLocks noChangeArrowheads="1"/>
          </p:cNvSpPr>
          <p:nvPr/>
        </p:nvSpPr>
        <p:spPr bwMode="auto">
          <a:xfrm>
            <a:off x="4725527" y="1122360"/>
            <a:ext cx="2563812" cy="43211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5"/>
          <p:cNvSpPr>
            <a:spLocks noChangeArrowheads="1"/>
          </p:cNvSpPr>
          <p:nvPr/>
        </p:nvSpPr>
        <p:spPr bwMode="auto">
          <a:xfrm>
            <a:off x="4176252" y="1101722"/>
            <a:ext cx="3427412" cy="514985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4869989" y="1255710"/>
            <a:ext cx="2165350" cy="2746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版本号</a:t>
            </a:r>
          </a:p>
        </p:txBody>
      </p:sp>
      <p:sp>
        <p:nvSpPr>
          <p:cNvPr id="12" name="Rectangle 7"/>
          <p:cNvSpPr>
            <a:spLocks noChangeArrowheads="1"/>
          </p:cNvSpPr>
          <p:nvPr/>
        </p:nvSpPr>
        <p:spPr bwMode="auto">
          <a:xfrm>
            <a:off x="4869989" y="1668460"/>
            <a:ext cx="2165350" cy="2746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ea typeface="楷体_GB2312" pitchFamily="49" charset="-122"/>
              </a:rPr>
              <a:t>(CRL</a:t>
            </a:r>
            <a:r>
              <a:rPr lang="zh-CN" altLang="en-US" sz="1800">
                <a:ea typeface="楷体_GB2312" pitchFamily="49" charset="-122"/>
              </a:rPr>
              <a:t>发放者</a:t>
            </a:r>
            <a:r>
              <a:rPr lang="en-US" altLang="zh-CN" sz="1800">
                <a:ea typeface="楷体_GB2312" pitchFamily="49" charset="-122"/>
              </a:rPr>
              <a:t>)</a:t>
            </a:r>
            <a:r>
              <a:rPr lang="zh-CN" altLang="en-US" sz="1800">
                <a:ea typeface="楷体_GB2312" pitchFamily="49" charset="-122"/>
              </a:rPr>
              <a:t>签名算法</a:t>
            </a:r>
            <a:endParaRPr lang="en-US" altLang="zh-CN" sz="1800">
              <a:ea typeface="楷体_GB2312" pitchFamily="49" charset="-122"/>
            </a:endParaRPr>
          </a:p>
        </p:txBody>
      </p:sp>
      <p:sp>
        <p:nvSpPr>
          <p:cNvPr id="13" name="Rectangle 8"/>
          <p:cNvSpPr>
            <a:spLocks noChangeArrowheads="1"/>
          </p:cNvSpPr>
          <p:nvPr/>
        </p:nvSpPr>
        <p:spPr bwMode="auto">
          <a:xfrm>
            <a:off x="4869989" y="2011360"/>
            <a:ext cx="2165350" cy="2746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latin typeface="楷体_GB2312" pitchFamily="49" charset="-122"/>
                <a:ea typeface="楷体_GB2312" pitchFamily="49" charset="-122"/>
              </a:rPr>
              <a:t>CRL</a:t>
            </a:r>
            <a:r>
              <a:rPr lang="zh-CN" altLang="en-US" sz="1800">
                <a:latin typeface="楷体_GB2312" pitchFamily="49" charset="-122"/>
                <a:ea typeface="楷体_GB2312" pitchFamily="49" charset="-122"/>
              </a:rPr>
              <a:t>发放者的</a:t>
            </a:r>
            <a:r>
              <a:rPr lang="en-US" altLang="zh-CN" sz="1800">
                <a:ea typeface="楷体_GB2312" pitchFamily="49" charset="-122"/>
              </a:rPr>
              <a:t>X.500</a:t>
            </a:r>
            <a:r>
              <a:rPr lang="zh-CN" altLang="en-US" sz="1800">
                <a:ea typeface="楷体_GB2312" pitchFamily="49" charset="-122"/>
              </a:rPr>
              <a:t>名称</a:t>
            </a:r>
            <a:endParaRPr lang="zh-CN" altLang="en-US" sz="1800">
              <a:latin typeface="楷体_GB2312" pitchFamily="49" charset="-122"/>
              <a:ea typeface="楷体_GB2312" pitchFamily="49" charset="-122"/>
            </a:endParaRPr>
          </a:p>
        </p:txBody>
      </p:sp>
      <p:sp>
        <p:nvSpPr>
          <p:cNvPr id="14" name="Rectangle 9"/>
          <p:cNvSpPr>
            <a:spLocks noChangeArrowheads="1"/>
          </p:cNvSpPr>
          <p:nvPr/>
        </p:nvSpPr>
        <p:spPr bwMode="auto">
          <a:xfrm>
            <a:off x="4869989" y="2352672"/>
            <a:ext cx="2165350" cy="2762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本次更新日期</a:t>
            </a:r>
            <a:r>
              <a:rPr lang="en-US" altLang="zh-CN" sz="1800">
                <a:ea typeface="楷体_GB2312" pitchFamily="49" charset="-122"/>
              </a:rPr>
              <a:t>/</a:t>
            </a:r>
            <a:r>
              <a:rPr lang="zh-CN" altLang="en-US" sz="1800">
                <a:ea typeface="楷体_GB2312" pitchFamily="49" charset="-122"/>
              </a:rPr>
              <a:t>时间</a:t>
            </a:r>
          </a:p>
        </p:txBody>
      </p:sp>
      <p:sp>
        <p:nvSpPr>
          <p:cNvPr id="15" name="Rectangle 10"/>
          <p:cNvSpPr>
            <a:spLocks noChangeArrowheads="1"/>
          </p:cNvSpPr>
          <p:nvPr/>
        </p:nvSpPr>
        <p:spPr bwMode="auto">
          <a:xfrm>
            <a:off x="4869989" y="2697160"/>
            <a:ext cx="2165350" cy="27463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latin typeface="楷体_GB2312" pitchFamily="49" charset="-122"/>
                <a:ea typeface="楷体_GB2312" pitchFamily="49" charset="-122"/>
              </a:rPr>
              <a:t>下次更新日期</a:t>
            </a:r>
            <a:r>
              <a:rPr lang="en-US" altLang="zh-CN" sz="1800">
                <a:latin typeface="楷体_GB2312" pitchFamily="49" charset="-122"/>
                <a:ea typeface="楷体_GB2312" pitchFamily="49" charset="-122"/>
              </a:rPr>
              <a:t>/</a:t>
            </a:r>
            <a:r>
              <a:rPr lang="zh-CN" altLang="en-US" sz="1800">
                <a:latin typeface="楷体_GB2312" pitchFamily="49" charset="-122"/>
                <a:ea typeface="楷体_GB2312" pitchFamily="49" charset="-122"/>
              </a:rPr>
              <a:t>时间</a:t>
            </a:r>
          </a:p>
        </p:txBody>
      </p:sp>
      <p:grpSp>
        <p:nvGrpSpPr>
          <p:cNvPr id="16" name="Group 11"/>
          <p:cNvGrpSpPr>
            <a:grpSpLocks/>
          </p:cNvGrpSpPr>
          <p:nvPr/>
        </p:nvGrpSpPr>
        <p:grpSpPr bwMode="auto">
          <a:xfrm>
            <a:off x="4858877" y="3051172"/>
            <a:ext cx="2165350" cy="823913"/>
            <a:chOff x="1661" y="2132"/>
            <a:chExt cx="1259" cy="467"/>
          </a:xfrm>
        </p:grpSpPr>
        <p:sp>
          <p:nvSpPr>
            <p:cNvPr id="17" name="Rectangle 12"/>
            <p:cNvSpPr>
              <a:spLocks noChangeArrowheads="1"/>
            </p:cNvSpPr>
            <p:nvPr/>
          </p:nvSpPr>
          <p:spPr bwMode="auto">
            <a:xfrm>
              <a:off x="1661" y="2132"/>
              <a:ext cx="1259" cy="46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ea typeface="楷体_GB2312" pitchFamily="49" charset="-122"/>
              </a:endParaRPr>
            </a:p>
          </p:txBody>
        </p:sp>
        <p:sp>
          <p:nvSpPr>
            <p:cNvPr id="18" name="Rectangle 13"/>
            <p:cNvSpPr>
              <a:spLocks noChangeArrowheads="1"/>
            </p:cNvSpPr>
            <p:nvPr/>
          </p:nvSpPr>
          <p:spPr bwMode="auto">
            <a:xfrm>
              <a:off x="1718" y="2415"/>
              <a:ext cx="1077" cy="14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714" tIns="50073" rIns="19714"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ea typeface="楷体_GB2312" pitchFamily="49" charset="-122"/>
                </a:rPr>
                <a:t>CRL</a:t>
              </a:r>
              <a:r>
                <a:rPr lang="zh-CN" altLang="en-US" sz="1800">
                  <a:ea typeface="楷体_GB2312" pitchFamily="49" charset="-122"/>
                </a:rPr>
                <a:t>扩展条目</a:t>
              </a:r>
              <a:endParaRPr lang="en-US" altLang="zh-CN" sz="1800">
                <a:ea typeface="楷体_GB2312" pitchFamily="49" charset="-122"/>
              </a:endParaRPr>
            </a:p>
          </p:txBody>
        </p:sp>
        <p:sp>
          <p:nvSpPr>
            <p:cNvPr id="19" name="Rectangle 14"/>
            <p:cNvSpPr>
              <a:spLocks noChangeArrowheads="1"/>
            </p:cNvSpPr>
            <p:nvPr/>
          </p:nvSpPr>
          <p:spPr bwMode="auto">
            <a:xfrm>
              <a:off x="1661" y="2132"/>
              <a:ext cx="595" cy="17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11828" rIns="100145" bIns="11828"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证书序号</a:t>
              </a:r>
              <a:endParaRPr lang="en-US" altLang="zh-CN" sz="1800">
                <a:ea typeface="楷体_GB2312" pitchFamily="49" charset="-122"/>
              </a:endParaRPr>
            </a:p>
          </p:txBody>
        </p:sp>
        <p:sp>
          <p:nvSpPr>
            <p:cNvPr id="20" name="Rectangle 15"/>
            <p:cNvSpPr>
              <a:spLocks noChangeArrowheads="1"/>
            </p:cNvSpPr>
            <p:nvPr/>
          </p:nvSpPr>
          <p:spPr bwMode="auto">
            <a:xfrm>
              <a:off x="2244" y="2132"/>
              <a:ext cx="664" cy="17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11828" rIns="100145" bIns="11828"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撤销时间</a:t>
              </a:r>
              <a:endParaRPr lang="en-US" altLang="zh-CN" sz="1800">
                <a:ea typeface="楷体_GB2312" pitchFamily="49" charset="-122"/>
              </a:endParaRPr>
            </a:p>
          </p:txBody>
        </p:sp>
      </p:grpSp>
      <p:sp>
        <p:nvSpPr>
          <p:cNvPr id="21" name="Rectangle 16"/>
          <p:cNvSpPr>
            <a:spLocks noChangeArrowheads="1"/>
          </p:cNvSpPr>
          <p:nvPr/>
        </p:nvSpPr>
        <p:spPr bwMode="auto">
          <a:xfrm>
            <a:off x="4854114" y="5867397"/>
            <a:ext cx="2165350" cy="27463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证书权威机构的签名</a:t>
            </a:r>
          </a:p>
        </p:txBody>
      </p:sp>
      <p:sp>
        <p:nvSpPr>
          <p:cNvPr id="22" name="Rectangle 17"/>
          <p:cNvSpPr>
            <a:spLocks noChangeArrowheads="1"/>
          </p:cNvSpPr>
          <p:nvPr/>
        </p:nvSpPr>
        <p:spPr bwMode="auto">
          <a:xfrm>
            <a:off x="8176752" y="3119435"/>
            <a:ext cx="782637" cy="549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生成</a:t>
            </a:r>
          </a:p>
          <a:p>
            <a:pPr algn="ctr" eaLnBrk="1" hangingPunct="1"/>
            <a:r>
              <a:rPr lang="zh-CN" altLang="en-US" sz="1800">
                <a:ea typeface="楷体_GB2312" pitchFamily="49" charset="-122"/>
              </a:rPr>
              <a:t>签名</a:t>
            </a:r>
          </a:p>
        </p:txBody>
      </p:sp>
      <p:sp>
        <p:nvSpPr>
          <p:cNvPr id="23" name="Freeform 18"/>
          <p:cNvSpPr>
            <a:spLocks/>
          </p:cNvSpPr>
          <p:nvPr/>
        </p:nvSpPr>
        <p:spPr bwMode="auto">
          <a:xfrm>
            <a:off x="7035339" y="3668710"/>
            <a:ext cx="1563688" cy="2332037"/>
          </a:xfrm>
          <a:custGeom>
            <a:avLst/>
            <a:gdLst>
              <a:gd name="T0" fmla="*/ 1248 w 1248"/>
              <a:gd name="T1" fmla="*/ 0 h 1392"/>
              <a:gd name="T2" fmla="*/ 1248 w 1248"/>
              <a:gd name="T3" fmla="*/ 1392 h 1392"/>
              <a:gd name="T4" fmla="*/ 0 w 1248"/>
              <a:gd name="T5" fmla="*/ 1392 h 1392"/>
            </a:gdLst>
            <a:ahLst/>
            <a:cxnLst>
              <a:cxn ang="0">
                <a:pos x="T0" y="T1"/>
              </a:cxn>
              <a:cxn ang="0">
                <a:pos x="T2" y="T3"/>
              </a:cxn>
              <a:cxn ang="0">
                <a:pos x="T4" y="T5"/>
              </a:cxn>
            </a:cxnLst>
            <a:rect l="0" t="0" r="r" b="b"/>
            <a:pathLst>
              <a:path w="1248" h="1392">
                <a:moveTo>
                  <a:pt x="1248" y="0"/>
                </a:moveTo>
                <a:lnTo>
                  <a:pt x="1248" y="1392"/>
                </a:lnTo>
                <a:lnTo>
                  <a:pt x="0" y="1392"/>
                </a:lnTo>
              </a:path>
            </a:pathLst>
          </a:custGeom>
          <a:noFill/>
          <a:ln w="57150" cmpd="sng">
            <a:solidFill>
              <a:srgbClr val="3333FF"/>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Rectangle 19"/>
          <p:cNvSpPr>
            <a:spLocks noChangeArrowheads="1"/>
          </p:cNvSpPr>
          <p:nvPr/>
        </p:nvSpPr>
        <p:spPr bwMode="auto">
          <a:xfrm>
            <a:off x="8176752" y="2158997"/>
            <a:ext cx="842962" cy="549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证书机构</a:t>
            </a:r>
          </a:p>
          <a:p>
            <a:pPr algn="ctr" eaLnBrk="1" hangingPunct="1"/>
            <a:r>
              <a:rPr lang="zh-CN" altLang="en-US" sz="1800">
                <a:ea typeface="楷体_GB2312" pitchFamily="49" charset="-122"/>
              </a:rPr>
              <a:t>的私钥</a:t>
            </a:r>
          </a:p>
        </p:txBody>
      </p:sp>
      <p:sp>
        <p:nvSpPr>
          <p:cNvPr id="25" name="Line 20"/>
          <p:cNvSpPr>
            <a:spLocks noChangeShapeType="1"/>
          </p:cNvSpPr>
          <p:nvPr/>
        </p:nvSpPr>
        <p:spPr bwMode="auto">
          <a:xfrm>
            <a:off x="8599027" y="2708272"/>
            <a:ext cx="0" cy="411163"/>
          </a:xfrm>
          <a:prstGeom prst="line">
            <a:avLst/>
          </a:prstGeom>
          <a:noFill/>
          <a:ln w="5715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Rectangle 21"/>
          <p:cNvSpPr>
            <a:spLocks noChangeArrowheads="1"/>
          </p:cNvSpPr>
          <p:nvPr/>
        </p:nvSpPr>
        <p:spPr bwMode="auto">
          <a:xfrm>
            <a:off x="4854114" y="5435597"/>
            <a:ext cx="2165350" cy="27305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ea typeface="楷体_GB2312" pitchFamily="49" charset="-122"/>
              </a:rPr>
              <a:t>CRL</a:t>
            </a:r>
            <a:r>
              <a:rPr lang="zh-CN" altLang="en-US" sz="1800">
                <a:ea typeface="楷体_GB2312" pitchFamily="49" charset="-122"/>
              </a:rPr>
              <a:t>扩展部分</a:t>
            </a:r>
          </a:p>
        </p:txBody>
      </p:sp>
      <p:grpSp>
        <p:nvGrpSpPr>
          <p:cNvPr id="27" name="Group 22"/>
          <p:cNvGrpSpPr>
            <a:grpSpLocks/>
          </p:cNvGrpSpPr>
          <p:nvPr/>
        </p:nvGrpSpPr>
        <p:grpSpPr bwMode="auto">
          <a:xfrm>
            <a:off x="4858877" y="4502147"/>
            <a:ext cx="2165350" cy="823913"/>
            <a:chOff x="1661" y="2132"/>
            <a:chExt cx="1259" cy="467"/>
          </a:xfrm>
        </p:grpSpPr>
        <p:sp>
          <p:nvSpPr>
            <p:cNvPr id="28" name="Rectangle 23"/>
            <p:cNvSpPr>
              <a:spLocks noChangeArrowheads="1"/>
            </p:cNvSpPr>
            <p:nvPr/>
          </p:nvSpPr>
          <p:spPr bwMode="auto">
            <a:xfrm>
              <a:off x="1661" y="2132"/>
              <a:ext cx="1259" cy="467"/>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50073" rIns="100145"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endParaRPr lang="zh-CN" altLang="en-US" sz="1800">
                <a:ea typeface="楷体_GB2312" pitchFamily="49" charset="-122"/>
              </a:endParaRPr>
            </a:p>
          </p:txBody>
        </p:sp>
        <p:sp>
          <p:nvSpPr>
            <p:cNvPr id="29" name="Rectangle 24"/>
            <p:cNvSpPr>
              <a:spLocks noChangeArrowheads="1"/>
            </p:cNvSpPr>
            <p:nvPr/>
          </p:nvSpPr>
          <p:spPr bwMode="auto">
            <a:xfrm>
              <a:off x="1718" y="2415"/>
              <a:ext cx="1077" cy="14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714" tIns="50073" rIns="19714" bIns="50073"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a:ea typeface="楷体_GB2312" pitchFamily="49" charset="-122"/>
                </a:rPr>
                <a:t>CRL</a:t>
              </a:r>
              <a:r>
                <a:rPr lang="zh-CN" altLang="en-US" sz="1800">
                  <a:ea typeface="楷体_GB2312" pitchFamily="49" charset="-122"/>
                </a:rPr>
                <a:t>扩展条目</a:t>
              </a:r>
              <a:endParaRPr lang="en-US" altLang="zh-CN" sz="1800">
                <a:ea typeface="楷体_GB2312" pitchFamily="49" charset="-122"/>
              </a:endParaRPr>
            </a:p>
          </p:txBody>
        </p:sp>
        <p:sp>
          <p:nvSpPr>
            <p:cNvPr id="30" name="Rectangle 25"/>
            <p:cNvSpPr>
              <a:spLocks noChangeArrowheads="1"/>
            </p:cNvSpPr>
            <p:nvPr/>
          </p:nvSpPr>
          <p:spPr bwMode="auto">
            <a:xfrm>
              <a:off x="1661" y="2132"/>
              <a:ext cx="595" cy="17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11828" rIns="100145" bIns="11828"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证书序号</a:t>
              </a:r>
              <a:endParaRPr lang="en-US" altLang="zh-CN" sz="1800">
                <a:ea typeface="楷体_GB2312" pitchFamily="49" charset="-122"/>
              </a:endParaRPr>
            </a:p>
          </p:txBody>
        </p:sp>
        <p:sp>
          <p:nvSpPr>
            <p:cNvPr id="31" name="Rectangle 26"/>
            <p:cNvSpPr>
              <a:spLocks noChangeArrowheads="1"/>
            </p:cNvSpPr>
            <p:nvPr/>
          </p:nvSpPr>
          <p:spPr bwMode="auto">
            <a:xfrm>
              <a:off x="2244" y="2132"/>
              <a:ext cx="664" cy="17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0145" tIns="11828" rIns="100145" bIns="11828" anchor="ctr"/>
            <a:lstStyle>
              <a:lvl1pPr defTabSz="1001713" eaLnBrk="0" hangingPunct="0">
                <a:defRPr kumimoji="1" sz="2400">
                  <a:solidFill>
                    <a:schemeClr val="tx1"/>
                  </a:solidFill>
                  <a:latin typeface="Times New Roman" panose="02020603050405020304" pitchFamily="18" charset="0"/>
                  <a:ea typeface="宋体" panose="02010600030101010101" pitchFamily="2" charset="-122"/>
                </a:defRPr>
              </a:lvl1pPr>
              <a:lvl2pPr marL="500063" defTabSz="1001713" eaLnBrk="0" hangingPunct="0">
                <a:defRPr kumimoji="1" sz="2400">
                  <a:solidFill>
                    <a:schemeClr val="tx1"/>
                  </a:solidFill>
                  <a:latin typeface="Times New Roman" panose="02020603050405020304" pitchFamily="18" charset="0"/>
                  <a:ea typeface="宋体" panose="02010600030101010101" pitchFamily="2" charset="-122"/>
                </a:defRPr>
              </a:lvl2pPr>
              <a:lvl3pPr marL="1001713" defTabSz="1001713" eaLnBrk="0" hangingPunct="0">
                <a:defRPr kumimoji="1" sz="2400">
                  <a:solidFill>
                    <a:schemeClr val="tx1"/>
                  </a:solidFill>
                  <a:latin typeface="Times New Roman" panose="02020603050405020304" pitchFamily="18" charset="0"/>
                  <a:ea typeface="宋体" panose="02010600030101010101" pitchFamily="2" charset="-122"/>
                </a:defRPr>
              </a:lvl3pPr>
              <a:lvl4pPr marL="1501775" defTabSz="1001713" eaLnBrk="0" hangingPunct="0">
                <a:defRPr kumimoji="1" sz="2400">
                  <a:solidFill>
                    <a:schemeClr val="tx1"/>
                  </a:solidFill>
                  <a:latin typeface="Times New Roman" panose="02020603050405020304" pitchFamily="18" charset="0"/>
                  <a:ea typeface="宋体" panose="02010600030101010101" pitchFamily="2" charset="-122"/>
                </a:defRPr>
              </a:lvl4pPr>
              <a:lvl5pPr marL="2003425" defTabSz="1001713" eaLnBrk="0" hangingPunct="0">
                <a:defRPr kumimoji="1" sz="2400">
                  <a:solidFill>
                    <a:schemeClr val="tx1"/>
                  </a:solidFill>
                  <a:latin typeface="Times New Roman" panose="02020603050405020304" pitchFamily="18" charset="0"/>
                  <a:ea typeface="宋体" panose="02010600030101010101" pitchFamily="2" charset="-122"/>
                </a:defRPr>
              </a:lvl5pPr>
              <a:lvl6pPr marL="24606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178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3750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32225" defTabSz="1001713"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a:ea typeface="楷体_GB2312" pitchFamily="49" charset="-122"/>
                </a:rPr>
                <a:t>撤销时间</a:t>
              </a:r>
              <a:endParaRPr lang="en-US" altLang="zh-CN" sz="1800">
                <a:ea typeface="楷体_GB2312" pitchFamily="49" charset="-122"/>
              </a:endParaRPr>
            </a:p>
          </p:txBody>
        </p:sp>
      </p:grpSp>
    </p:spTree>
    <p:extLst>
      <p:ext uri="{BB962C8B-B14F-4D97-AF65-F5344CB8AC3E}">
        <p14:creationId xmlns:p14="http://schemas.microsoft.com/office/powerpoint/2010/main" val="2767256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323236"/>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4.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数字证书的撤销</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106</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1197949" y="1285032"/>
            <a:ext cx="7793651"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撤消数字证书的方法</a:t>
            </a:r>
          </a:p>
          <a:p>
            <a:pPr lvl="1">
              <a:spcBef>
                <a:spcPts val="600"/>
              </a:spcBef>
              <a:spcAft>
                <a:spcPts val="600"/>
              </a:spcAft>
              <a:buClr>
                <a:schemeClr val="hlink"/>
              </a:buClr>
              <a:buBlip>
                <a:blip r:embed="rId3"/>
              </a:buBlip>
            </a:pPr>
            <a:r>
              <a:rPr lang="zh-CN" altLang="en-US" dirty="0">
                <a:latin typeface="微软雅黑" pitchFamily="34" charset="-122"/>
                <a:ea typeface="微软雅黑" pitchFamily="34" charset="-122"/>
              </a:rPr>
              <a:t>定期公布数字证书撤消表</a:t>
            </a:r>
          </a:p>
          <a:p>
            <a:pPr lvl="1">
              <a:spcBef>
                <a:spcPts val="600"/>
              </a:spcBef>
              <a:spcAft>
                <a:spcPts val="600"/>
              </a:spcAft>
              <a:buClr>
                <a:schemeClr val="hlink"/>
              </a:buClr>
              <a:buBlip>
                <a:blip r:embed="rId3"/>
              </a:buBlip>
            </a:pPr>
            <a:r>
              <a:rPr lang="zh-CN" altLang="en-US" dirty="0">
                <a:latin typeface="微软雅黑" pitchFamily="34" charset="-122"/>
                <a:ea typeface="微软雅黑" pitchFamily="34" charset="-122"/>
              </a:rPr>
              <a:t>广播数字证书撤消表</a:t>
            </a:r>
          </a:p>
          <a:p>
            <a:pPr lvl="1">
              <a:spcBef>
                <a:spcPts val="600"/>
              </a:spcBef>
              <a:spcAft>
                <a:spcPts val="600"/>
              </a:spcAft>
              <a:buClr>
                <a:schemeClr val="hlink"/>
              </a:buClr>
              <a:buBlip>
                <a:blip r:embed="rId3"/>
              </a:buBlip>
            </a:pPr>
            <a:r>
              <a:rPr lang="zh-CN" altLang="en-US" dirty="0">
                <a:latin typeface="微软雅黑" pitchFamily="34" charset="-122"/>
                <a:ea typeface="微软雅黑" pitchFamily="34" charset="-122"/>
              </a:rPr>
              <a:t>进行在线状态检查</a:t>
            </a:r>
          </a:p>
          <a:p>
            <a:pPr lvl="1">
              <a:spcBef>
                <a:spcPts val="600"/>
              </a:spcBef>
              <a:spcAft>
                <a:spcPts val="600"/>
              </a:spcAft>
              <a:buClr>
                <a:schemeClr val="hlink"/>
              </a:buClr>
              <a:buBlip>
                <a:blip r:embed="rId3"/>
              </a:buBlip>
            </a:pPr>
            <a:r>
              <a:rPr lang="zh-CN" altLang="en-US" dirty="0">
                <a:latin typeface="微软雅黑" pitchFamily="34" charset="-122"/>
                <a:ea typeface="微软雅黑" pitchFamily="34" charset="-122"/>
              </a:rPr>
              <a:t>发行短期数字证书</a:t>
            </a:r>
          </a:p>
          <a:p>
            <a:pPr lvl="1">
              <a:spcBef>
                <a:spcPts val="600"/>
              </a:spcBef>
              <a:spcAft>
                <a:spcPts val="600"/>
              </a:spcAft>
              <a:buClr>
                <a:schemeClr val="hlink"/>
              </a:buClr>
              <a:buBlip>
                <a:blip r:embed="rId3"/>
              </a:buBlip>
            </a:pPr>
            <a:r>
              <a:rPr lang="zh-CN" altLang="en-US" dirty="0">
                <a:latin typeface="微软雅黑" pitchFamily="34" charset="-122"/>
                <a:ea typeface="微软雅黑" pitchFamily="34" charset="-122"/>
              </a:rPr>
              <a:t>其他撤消方法</a:t>
            </a:r>
          </a:p>
          <a:p>
            <a:pPr lvl="2">
              <a:lnSpc>
                <a:spcPct val="150000"/>
              </a:lnSpc>
              <a:spcBef>
                <a:spcPts val="600"/>
              </a:spcBef>
              <a:spcAft>
                <a:spcPts val="600"/>
              </a:spcAft>
              <a:buFont typeface="Wingdings" panose="05000000000000000000" pitchFamily="2" charset="2"/>
              <a:buChar char="ü"/>
            </a:pPr>
            <a:r>
              <a:rPr lang="zh-CN" altLang="en-US" sz="1800" dirty="0">
                <a:latin typeface="微软雅黑" pitchFamily="34" charset="-122"/>
                <a:ea typeface="微软雅黑" pitchFamily="34" charset="-122"/>
              </a:rPr>
              <a:t>从数字证书数据库中删除数字证书</a:t>
            </a:r>
          </a:p>
          <a:p>
            <a:pPr lvl="2">
              <a:lnSpc>
                <a:spcPct val="150000"/>
              </a:lnSpc>
              <a:spcBef>
                <a:spcPts val="600"/>
              </a:spcBef>
              <a:spcAft>
                <a:spcPts val="600"/>
              </a:spcAft>
              <a:buFont typeface="Wingdings" panose="05000000000000000000" pitchFamily="2" charset="2"/>
              <a:buChar char="ü"/>
            </a:pPr>
            <a:r>
              <a:rPr lang="zh-CN" altLang="en-US" sz="1800" dirty="0">
                <a:latin typeface="微软雅黑" pitchFamily="34" charset="-122"/>
                <a:ea typeface="微软雅黑" pitchFamily="34" charset="-122"/>
              </a:rPr>
              <a:t>可信的数字证书服务器或目录</a:t>
            </a:r>
          </a:p>
          <a:p>
            <a:pPr lvl="2">
              <a:lnSpc>
                <a:spcPct val="150000"/>
              </a:lnSpc>
              <a:spcBef>
                <a:spcPts val="600"/>
              </a:spcBef>
              <a:spcAft>
                <a:spcPts val="600"/>
              </a:spcAft>
              <a:buFont typeface="Wingdings" panose="05000000000000000000" pitchFamily="2" charset="2"/>
              <a:buChar char="ü"/>
            </a:pPr>
            <a:r>
              <a:rPr lang="zh-CN" altLang="en-US" sz="1800" dirty="0">
                <a:latin typeface="微软雅黑" pitchFamily="34" charset="-122"/>
                <a:ea typeface="微软雅黑" pitchFamily="34" charset="-122"/>
              </a:rPr>
              <a:t>间隔时间更短的周期性数字证书撤销表</a:t>
            </a:r>
          </a:p>
          <a:p>
            <a:pPr lvl="2">
              <a:lnSpc>
                <a:spcPct val="150000"/>
              </a:lnSpc>
              <a:spcBef>
                <a:spcPts val="600"/>
              </a:spcBef>
              <a:spcAft>
                <a:spcPts val="600"/>
              </a:spcAft>
              <a:buFont typeface="Wingdings" panose="05000000000000000000" pitchFamily="2" charset="2"/>
              <a:buChar char="ü"/>
            </a:pPr>
            <a:r>
              <a:rPr lang="zh-CN" altLang="en-US" sz="1800" dirty="0">
                <a:latin typeface="微软雅黑" pitchFamily="34" charset="-122"/>
                <a:ea typeface="微软雅黑" pitchFamily="34" charset="-122"/>
              </a:rPr>
              <a:t>建立数字证书撤销树</a:t>
            </a:r>
            <a:endParaRPr lang="en-US" altLang="zh-CN" sz="1800" dirty="0">
              <a:latin typeface="微软雅黑" pitchFamily="34" charset="-122"/>
              <a:ea typeface="微软雅黑" pitchFamily="34" charset="-122"/>
            </a:endParaRPr>
          </a:p>
          <a:p>
            <a:pPr lvl="1">
              <a:lnSpc>
                <a:spcPct val="150000"/>
              </a:lnSpc>
              <a:spcBef>
                <a:spcPts val="600"/>
              </a:spcBef>
              <a:spcAft>
                <a:spcPts val="600"/>
              </a:spcAft>
              <a:buBlip>
                <a:blip r:embed="rId3"/>
              </a:buBlip>
            </a:pP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38255453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323236"/>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5.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数字证书总结</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107</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325264114"/>
              </p:ext>
            </p:extLst>
          </p:nvPr>
        </p:nvGraphicFramePr>
        <p:xfrm>
          <a:off x="1524000" y="1073441"/>
          <a:ext cx="6096000" cy="2157439"/>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163942801"/>
                    </a:ext>
                  </a:extLst>
                </a:gridCol>
              </a:tblGrid>
              <a:tr h="556586">
                <a:tc>
                  <a:txBody>
                    <a:bodyPr/>
                    <a:lstStyle/>
                    <a:p>
                      <a:pPr algn="ctr"/>
                      <a:r>
                        <a:rPr lang="zh-CN" altLang="en-US" sz="2800" dirty="0"/>
                        <a:t>证书发布者信息</a:t>
                      </a:r>
                    </a:p>
                  </a:txBody>
                  <a:tcPr/>
                </a:tc>
                <a:extLst>
                  <a:ext uri="{0D108BD9-81ED-4DB2-BD59-A6C34878D82A}">
                    <a16:rowId xmlns:a16="http://schemas.microsoft.com/office/drawing/2014/main" val="905011093"/>
                  </a:ext>
                </a:extLst>
              </a:tr>
              <a:tr h="564533">
                <a:tc>
                  <a:txBody>
                    <a:bodyPr/>
                    <a:lstStyle/>
                    <a:p>
                      <a:pPr algn="ctr"/>
                      <a:r>
                        <a:rPr lang="zh-CN" altLang="en-US" sz="2800" dirty="0"/>
                        <a:t>证书主体信息</a:t>
                      </a:r>
                    </a:p>
                  </a:txBody>
                  <a:tcPr/>
                </a:tc>
                <a:extLst>
                  <a:ext uri="{0D108BD9-81ED-4DB2-BD59-A6C34878D82A}">
                    <a16:rowId xmlns:a16="http://schemas.microsoft.com/office/drawing/2014/main" val="509801552"/>
                  </a:ext>
                </a:extLst>
              </a:tr>
              <a:tr h="278293">
                <a:tc>
                  <a:txBody>
                    <a:bodyPr/>
                    <a:lstStyle/>
                    <a:p>
                      <a:pPr algn="ctr"/>
                      <a:r>
                        <a:rPr lang="zh-CN" altLang="en-US" sz="2800" dirty="0"/>
                        <a:t>公钥信息</a:t>
                      </a:r>
                    </a:p>
                  </a:txBody>
                  <a:tcPr/>
                </a:tc>
                <a:extLst>
                  <a:ext uri="{0D108BD9-81ED-4DB2-BD59-A6C34878D82A}">
                    <a16:rowId xmlns:a16="http://schemas.microsoft.com/office/drawing/2014/main" val="3137955025"/>
                  </a:ext>
                </a:extLst>
              </a:tr>
              <a:tr h="278293">
                <a:tc>
                  <a:txBody>
                    <a:bodyPr/>
                    <a:lstStyle/>
                    <a:p>
                      <a:pPr algn="ctr"/>
                      <a:r>
                        <a:rPr lang="zh-CN" altLang="en-US" sz="2800" dirty="0"/>
                        <a:t>签名信息</a:t>
                      </a:r>
                    </a:p>
                  </a:txBody>
                  <a:tcPr/>
                </a:tc>
                <a:extLst>
                  <a:ext uri="{0D108BD9-81ED-4DB2-BD59-A6C34878D82A}">
                    <a16:rowId xmlns:a16="http://schemas.microsoft.com/office/drawing/2014/main" val="2807618245"/>
                  </a:ext>
                </a:extLst>
              </a:tr>
            </a:tbl>
          </a:graphicData>
        </a:graphic>
      </p:graphicFrame>
      <p:sp>
        <p:nvSpPr>
          <p:cNvPr id="7" name="内容占位符 2"/>
          <p:cNvSpPr txBox="1">
            <a:spLocks/>
          </p:cNvSpPr>
          <p:nvPr/>
        </p:nvSpPr>
        <p:spPr>
          <a:xfrm>
            <a:off x="685800" y="3230880"/>
            <a:ext cx="8001000" cy="285857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证书核心功能</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400" dirty="0">
                <a:latin typeface="微软雅黑" pitchFamily="34" charset="-122"/>
                <a:ea typeface="微软雅黑" pitchFamily="34" charset="-122"/>
              </a:rPr>
              <a:t>公钥信息无法篡改：</a:t>
            </a:r>
            <a:r>
              <a:rPr lang="zh-CN" altLang="en-US" sz="2400" dirty="0">
                <a:solidFill>
                  <a:srgbClr val="FF0000"/>
                </a:solidFill>
                <a:latin typeface="微软雅黑" pitchFamily="34" charset="-122"/>
                <a:ea typeface="微软雅黑" pitchFamily="34" charset="-122"/>
              </a:rPr>
              <a:t>有签名</a:t>
            </a:r>
            <a:endParaRPr lang="en-US" altLang="zh-CN" sz="2400" dirty="0">
              <a:solidFill>
                <a:srgbClr val="FF0000"/>
              </a:solidFill>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400" dirty="0">
                <a:latin typeface="微软雅黑" pitchFamily="34" charset="-122"/>
                <a:ea typeface="微软雅黑" pitchFamily="34" charset="-122"/>
              </a:rPr>
              <a:t>证书主体信息的真实性：姓名、住址等，为什么真实？因为有</a:t>
            </a:r>
            <a:r>
              <a:rPr lang="en-US" altLang="zh-CN" sz="2400" dirty="0">
                <a:latin typeface="微软雅黑" pitchFamily="34" charset="-122"/>
                <a:ea typeface="微软雅黑" pitchFamily="34" charset="-122"/>
              </a:rPr>
              <a:t>CA</a:t>
            </a:r>
            <a:r>
              <a:rPr lang="zh-CN" altLang="en-US" sz="2400" dirty="0">
                <a:latin typeface="微软雅黑" pitchFamily="34" charset="-122"/>
                <a:ea typeface="微软雅黑" pitchFamily="34" charset="-122"/>
              </a:rPr>
              <a:t>的线下检查，检查通过以后才产生签名</a:t>
            </a:r>
            <a:endParaRPr lang="en-US" altLang="zh-CN" sz="24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717508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323236"/>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5.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数字证书总结</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108</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325264114"/>
              </p:ext>
            </p:extLst>
          </p:nvPr>
        </p:nvGraphicFramePr>
        <p:xfrm>
          <a:off x="1524000" y="1073441"/>
          <a:ext cx="6096000" cy="2157439"/>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1163942801"/>
                    </a:ext>
                  </a:extLst>
                </a:gridCol>
              </a:tblGrid>
              <a:tr h="556586">
                <a:tc>
                  <a:txBody>
                    <a:bodyPr/>
                    <a:lstStyle/>
                    <a:p>
                      <a:pPr algn="ctr"/>
                      <a:r>
                        <a:rPr lang="zh-CN" altLang="en-US" sz="2800" dirty="0"/>
                        <a:t>证书发布者信息</a:t>
                      </a:r>
                    </a:p>
                  </a:txBody>
                  <a:tcPr/>
                </a:tc>
                <a:extLst>
                  <a:ext uri="{0D108BD9-81ED-4DB2-BD59-A6C34878D82A}">
                    <a16:rowId xmlns:a16="http://schemas.microsoft.com/office/drawing/2014/main" val="905011093"/>
                  </a:ext>
                </a:extLst>
              </a:tr>
              <a:tr h="564533">
                <a:tc>
                  <a:txBody>
                    <a:bodyPr/>
                    <a:lstStyle/>
                    <a:p>
                      <a:pPr algn="ctr"/>
                      <a:r>
                        <a:rPr lang="zh-CN" altLang="en-US" sz="2800" dirty="0"/>
                        <a:t>证书主体信息</a:t>
                      </a:r>
                    </a:p>
                  </a:txBody>
                  <a:tcPr/>
                </a:tc>
                <a:extLst>
                  <a:ext uri="{0D108BD9-81ED-4DB2-BD59-A6C34878D82A}">
                    <a16:rowId xmlns:a16="http://schemas.microsoft.com/office/drawing/2014/main" val="509801552"/>
                  </a:ext>
                </a:extLst>
              </a:tr>
              <a:tr h="278293">
                <a:tc>
                  <a:txBody>
                    <a:bodyPr/>
                    <a:lstStyle/>
                    <a:p>
                      <a:pPr algn="ctr"/>
                      <a:r>
                        <a:rPr lang="zh-CN" altLang="en-US" sz="2800" dirty="0"/>
                        <a:t>公钥信息</a:t>
                      </a:r>
                    </a:p>
                  </a:txBody>
                  <a:tcPr/>
                </a:tc>
                <a:extLst>
                  <a:ext uri="{0D108BD9-81ED-4DB2-BD59-A6C34878D82A}">
                    <a16:rowId xmlns:a16="http://schemas.microsoft.com/office/drawing/2014/main" val="3137955025"/>
                  </a:ext>
                </a:extLst>
              </a:tr>
              <a:tr h="278293">
                <a:tc>
                  <a:txBody>
                    <a:bodyPr/>
                    <a:lstStyle/>
                    <a:p>
                      <a:pPr algn="ctr"/>
                      <a:r>
                        <a:rPr lang="zh-CN" altLang="en-US" sz="2800" dirty="0"/>
                        <a:t>签名信息</a:t>
                      </a:r>
                    </a:p>
                  </a:txBody>
                  <a:tcPr/>
                </a:tc>
                <a:extLst>
                  <a:ext uri="{0D108BD9-81ED-4DB2-BD59-A6C34878D82A}">
                    <a16:rowId xmlns:a16="http://schemas.microsoft.com/office/drawing/2014/main" val="2807618245"/>
                  </a:ext>
                </a:extLst>
              </a:tr>
            </a:tbl>
          </a:graphicData>
        </a:graphic>
      </p:graphicFrame>
      <p:sp>
        <p:nvSpPr>
          <p:cNvPr id="7" name="内容占位符 2"/>
          <p:cNvSpPr txBox="1">
            <a:spLocks/>
          </p:cNvSpPr>
          <p:nvPr/>
        </p:nvSpPr>
        <p:spPr>
          <a:xfrm>
            <a:off x="685800" y="3230880"/>
            <a:ext cx="8001000" cy="285857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证书核心功能</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400" dirty="0">
                <a:latin typeface="微软雅黑" pitchFamily="34" charset="-122"/>
                <a:ea typeface="微软雅黑" pitchFamily="34" charset="-122"/>
              </a:rPr>
              <a:t>证书主体真实性的应用</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如果访问</a:t>
            </a:r>
            <a:r>
              <a:rPr lang="en-US" altLang="zh-CN"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hlinkClick r:id="rId4"/>
              </a:rPr>
              <a:t>www.baidu.com</a:t>
            </a:r>
            <a:r>
              <a:rPr lang="zh-CN" altLang="en-US"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，服务器端返回一个证书，证书的主体名称是</a:t>
            </a:r>
            <a:r>
              <a:rPr lang="en-US" altLang="zh-CN"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hlinkClick r:id="rId5"/>
              </a:rPr>
              <a:t>www.abc.com</a:t>
            </a:r>
            <a:r>
              <a:rPr lang="zh-CN" altLang="en-US" sz="24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，则表明访问的是一个假冒网站，浏览器报错并停止访问。</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41805151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13"/>
          <p:cNvGrpSpPr>
            <a:grpSpLocks/>
          </p:cNvGrpSpPr>
          <p:nvPr/>
        </p:nvGrpSpPr>
        <p:grpSpPr bwMode="auto">
          <a:xfrm>
            <a:off x="1612855" y="3162150"/>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48" name="Group 25"/>
          <p:cNvGrpSpPr>
            <a:grpSpLocks/>
          </p:cNvGrpSpPr>
          <p:nvPr/>
        </p:nvGrpSpPr>
        <p:grpSpPr bwMode="auto">
          <a:xfrm>
            <a:off x="1654837" y="4880408"/>
            <a:ext cx="762000" cy="665163"/>
            <a:chOff x="3174" y="2656"/>
            <a:chExt cx="1549" cy="1351"/>
          </a:xfrm>
          <a:solidFill>
            <a:srgbClr val="7030A0"/>
          </a:solidFill>
        </p:grpSpPr>
        <p:sp>
          <p:nvSpPr>
            <p:cNvPr id="49"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第 </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4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章  密钥分配和用户认证</a:t>
            </a:r>
          </a:p>
        </p:txBody>
      </p:sp>
      <p:grpSp>
        <p:nvGrpSpPr>
          <p:cNvPr id="19469" name="Group 13"/>
          <p:cNvGrpSpPr>
            <a:grpSpLocks/>
          </p:cNvGrpSpPr>
          <p:nvPr/>
        </p:nvGrpSpPr>
        <p:grpSpPr bwMode="auto">
          <a:xfrm>
            <a:off x="1587500" y="145097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19250" y="22764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652432" y="155838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基于非对称加密的密钥分配</a:t>
            </a:r>
          </a:p>
        </p:txBody>
      </p:sp>
      <p:sp>
        <p:nvSpPr>
          <p:cNvPr id="19490" name="Text Box 34"/>
          <p:cNvSpPr txBox="1">
            <a:spLocks noChangeArrowheads="1"/>
          </p:cNvSpPr>
          <p:nvPr/>
        </p:nvSpPr>
        <p:spPr bwMode="gray">
          <a:xfrm>
            <a:off x="1663745" y="32639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4.3</a:t>
            </a:r>
          </a:p>
        </p:txBody>
      </p:sp>
      <p:grpSp>
        <p:nvGrpSpPr>
          <p:cNvPr id="19491" name="Group 35"/>
          <p:cNvGrpSpPr>
            <a:grpSpLocks/>
          </p:cNvGrpSpPr>
          <p:nvPr/>
        </p:nvGrpSpPr>
        <p:grpSpPr bwMode="auto">
          <a:xfrm>
            <a:off x="1644650" y="40052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1163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kumimoji="1" sz="240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r>
              <a:rPr lang="zh-CN" altLang="en-US" dirty="0"/>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80237" y="23852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109</a:t>
            </a:fld>
            <a:endParaRPr lang="en-US" altLang="zh-CN"/>
          </a:p>
        </p:txBody>
      </p:sp>
    </p:spTree>
    <p:extLst>
      <p:ext uri="{BB962C8B-B14F-4D97-AF65-F5344CB8AC3E}">
        <p14:creationId xmlns:p14="http://schemas.microsoft.com/office/powerpoint/2010/main" val="406170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11</a:t>
            </a:fld>
            <a:endParaRPr lang="en-US" altLang="zh-CN"/>
          </a:p>
        </p:txBody>
      </p:sp>
      <p:sp>
        <p:nvSpPr>
          <p:cNvPr id="5" name="Rectangle 3"/>
          <p:cNvSpPr txBox="1">
            <a:spLocks noChangeArrowheads="1"/>
          </p:cNvSpPr>
          <p:nvPr/>
        </p:nvSpPr>
        <p:spPr>
          <a:xfrm>
            <a:off x="698500" y="1025009"/>
            <a:ext cx="8293100" cy="56170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0"/>
              </a:spcBef>
              <a:spcAft>
                <a:spcPts val="600"/>
              </a:spcAft>
              <a:buBlip>
                <a:blip r:embed="rId2"/>
              </a:buBlip>
            </a:pPr>
            <a:r>
              <a:rPr lang="zh-CN" altLang="en-US" sz="3200" dirty="0">
                <a:latin typeface="微软雅黑" pitchFamily="34" charset="-122"/>
                <a:ea typeface="微软雅黑" pitchFamily="34" charset="-122"/>
              </a:rPr>
              <a:t>第</a:t>
            </a:r>
            <a:r>
              <a:rPr lang="en-US" altLang="zh-CN" sz="3200" dirty="0">
                <a:latin typeface="微软雅黑" pitchFamily="34" charset="-122"/>
                <a:ea typeface="微软雅黑" pitchFamily="34" charset="-122"/>
              </a:rPr>
              <a:t>4</a:t>
            </a:r>
            <a:r>
              <a:rPr lang="zh-CN" altLang="en-US" sz="3200" dirty="0">
                <a:latin typeface="微软雅黑" pitchFamily="34" charset="-122"/>
                <a:ea typeface="微软雅黑" pitchFamily="34" charset="-122"/>
              </a:rPr>
              <a:t>种方法比较常用</a:t>
            </a:r>
            <a:endParaRPr lang="en-US" altLang="zh-CN" sz="3200" dirty="0">
              <a:latin typeface="微软雅黑" pitchFamily="34" charset="-122"/>
              <a:ea typeface="微软雅黑" pitchFamily="34" charset="-122"/>
            </a:endParaRPr>
          </a:p>
          <a:p>
            <a:pPr lvl="1">
              <a:lnSpc>
                <a:spcPct val="130000"/>
              </a:lnSpc>
              <a:spcBef>
                <a:spcPts val="0"/>
              </a:spcBef>
              <a:spcAft>
                <a:spcPts val="600"/>
              </a:spcAft>
              <a:buBlip>
                <a:blip r:embed="rId3"/>
              </a:buBlip>
            </a:pPr>
            <a:r>
              <a:rPr lang="zh-CN" altLang="en-US" sz="2800" dirty="0">
                <a:latin typeface="微软雅黑" pitchFamily="34" charset="-122"/>
                <a:ea typeface="微软雅黑" pitchFamily="34" charset="-122"/>
              </a:rPr>
              <a:t>用到两种类型的密钥</a:t>
            </a:r>
            <a:endParaRPr lang="en-US" altLang="zh-CN" sz="2800" dirty="0">
              <a:latin typeface="微软雅黑" pitchFamily="34" charset="-122"/>
              <a:ea typeface="微软雅黑" pitchFamily="34" charset="-122"/>
            </a:endParaRPr>
          </a:p>
          <a:p>
            <a:pPr marL="1371600" lvl="2" indent="-457200">
              <a:lnSpc>
                <a:spcPct val="130000"/>
              </a:lnSpc>
              <a:spcBef>
                <a:spcPts val="0"/>
              </a:spcBef>
              <a:spcAft>
                <a:spcPts val="600"/>
              </a:spcAft>
              <a:buFont typeface="+mj-ea"/>
              <a:buAutoNum type="circleNumDbPlain"/>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会话密钥</a:t>
            </a:r>
            <a:r>
              <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(session key )</a:t>
            </a:r>
          </a:p>
          <a:p>
            <a:pPr lvl="3">
              <a:lnSpc>
                <a:spcPct val="130000"/>
              </a:lnSpc>
            </a:pPr>
            <a:r>
              <a:rPr lang="zh-CN" altLang="en-US" sz="2400" dirty="0">
                <a:latin typeface="微软雅黑" pitchFamily="34" charset="-122"/>
                <a:ea typeface="微软雅黑" pitchFamily="34" charset="-122"/>
              </a:rPr>
              <a:t>建立一条逻辑连接</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例如， 虚电路）</a:t>
            </a:r>
            <a:endParaRPr lang="en-US" altLang="zh-CN" sz="2400" dirty="0">
              <a:latin typeface="微软雅黑" pitchFamily="34" charset="-122"/>
              <a:ea typeface="微软雅黑" pitchFamily="34" charset="-122"/>
            </a:endParaRPr>
          </a:p>
          <a:p>
            <a:pPr lvl="3">
              <a:lnSpc>
                <a:spcPct val="130000"/>
              </a:lnSpc>
            </a:pPr>
            <a:r>
              <a:rPr lang="zh-CN" altLang="en-US" sz="2400" dirty="0">
                <a:latin typeface="微软雅黑" pitchFamily="34" charset="-122"/>
                <a:ea typeface="微软雅黑" pitchFamily="34" charset="-122"/>
              </a:rPr>
              <a:t>所用用户数据都使用一个一次性的会话密钥加密</a:t>
            </a:r>
            <a:endParaRPr lang="en-US" altLang="zh-CN" sz="2400" dirty="0">
              <a:latin typeface="微软雅黑" pitchFamily="34" charset="-122"/>
              <a:ea typeface="微软雅黑" pitchFamily="34" charset="-122"/>
            </a:endParaRPr>
          </a:p>
          <a:p>
            <a:pPr lvl="3">
              <a:lnSpc>
                <a:spcPct val="130000"/>
              </a:lnSpc>
            </a:pPr>
            <a:r>
              <a:rPr lang="zh-CN" altLang="en-US" sz="2400" dirty="0">
                <a:latin typeface="微软雅黑" pitchFamily="34" charset="-122"/>
                <a:ea typeface="微软雅黑" pitchFamily="34" charset="-122"/>
              </a:rPr>
              <a:t>连接结束时， 会话密钥被销毁</a:t>
            </a:r>
            <a:endParaRPr lang="en-US" altLang="zh-CN" sz="2400" dirty="0">
              <a:latin typeface="微软雅黑" pitchFamily="34" charset="-122"/>
              <a:ea typeface="微软雅黑" pitchFamily="34" charset="-122"/>
            </a:endParaRPr>
          </a:p>
          <a:p>
            <a:pPr marL="1371600" lvl="2" indent="-457200">
              <a:lnSpc>
                <a:spcPct val="130000"/>
              </a:lnSpc>
              <a:spcBef>
                <a:spcPts val="600"/>
              </a:spcBef>
              <a:spcAft>
                <a:spcPts val="600"/>
              </a:spcAft>
              <a:buFont typeface="+mj-ea"/>
              <a:buAutoNum type="circleNumDbPlain"/>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永久密钥</a:t>
            </a:r>
            <a:r>
              <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 permanent key)</a:t>
            </a:r>
          </a:p>
          <a:p>
            <a:pPr lvl="3">
              <a:lnSpc>
                <a:spcPct val="130000"/>
              </a:lnSpc>
              <a:buFont typeface="+mj-ea"/>
              <a:buChar char="–"/>
            </a:pPr>
            <a:r>
              <a:rPr lang="zh-CN" altLang="en-US" sz="2400" dirty="0">
                <a:latin typeface="微软雅黑" pitchFamily="34" charset="-122"/>
                <a:ea typeface="微软雅黑" pitchFamily="34" charset="-122"/>
              </a:rPr>
              <a:t>永久密钥在实体之间用于分发会话密钥的目的</a:t>
            </a:r>
          </a:p>
        </p:txBody>
      </p:sp>
    </p:spTree>
    <p:extLst>
      <p:ext uri="{BB962C8B-B14F-4D97-AF65-F5344CB8AC3E}">
        <p14:creationId xmlns:p14="http://schemas.microsoft.com/office/powerpoint/2010/main" val="27944302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989833" y="1704975"/>
            <a:ext cx="7772400" cy="3349625"/>
          </a:xfrm>
        </p:spPr>
        <p:txBody>
          <a:bodyPr/>
          <a:lstStyle/>
          <a:p>
            <a:pPr>
              <a:lnSpc>
                <a:spcPct val="150000"/>
              </a:lnSpc>
              <a:spcBef>
                <a:spcPts val="1200"/>
              </a:spcBef>
              <a:spcAft>
                <a:spcPts val="1200"/>
              </a:spcAft>
              <a:buFont typeface="Wingdings" pitchFamily="2" charset="2"/>
              <a:buChar char="Ø"/>
              <a:defRPr/>
            </a:pPr>
            <a:r>
              <a:rPr lang="zh-CN" altLang="en-US" dirty="0"/>
              <a:t>1976年</a:t>
            </a:r>
            <a:r>
              <a:rPr lang="en-US" altLang="zh-CN" dirty="0"/>
              <a:t>,</a:t>
            </a:r>
            <a:r>
              <a:rPr lang="zh-CN" altLang="en-US" dirty="0"/>
              <a:t>“密码新方向</a:t>
            </a:r>
            <a:r>
              <a:rPr lang="en-US" altLang="zh-CN" dirty="0"/>
              <a:t>”</a:t>
            </a:r>
            <a:r>
              <a:rPr lang="zh-CN" altLang="en-US" dirty="0"/>
              <a:t>，</a:t>
            </a:r>
            <a:r>
              <a:rPr lang="en-US" altLang="zh-CN" dirty="0">
                <a:solidFill>
                  <a:srgbClr val="FF0000"/>
                </a:solidFill>
                <a:effectLst>
                  <a:outerShdw blurRad="38100" dist="38100" dir="2700000" algn="tl">
                    <a:srgbClr val="000000">
                      <a:alpha val="43137"/>
                    </a:srgbClr>
                  </a:outerShdw>
                </a:effectLst>
              </a:rPr>
              <a:t>D-H</a:t>
            </a:r>
            <a:r>
              <a:rPr lang="zh-CN" altLang="en-US" dirty="0"/>
              <a:t>密钥交换协议，第一次提出了不基于秘密信道的密钥分发，标志着公钥密码体制的出现</a:t>
            </a:r>
            <a:endParaRPr lang="en-US" altLang="zh-CN" dirty="0"/>
          </a:p>
          <a:p>
            <a:pPr>
              <a:lnSpc>
                <a:spcPct val="150000"/>
              </a:lnSpc>
              <a:spcBef>
                <a:spcPts val="1200"/>
              </a:spcBef>
              <a:spcAft>
                <a:spcPts val="1200"/>
              </a:spcAft>
              <a:buFont typeface="Wingdings" pitchFamily="2" charset="2"/>
              <a:buChar char="Ø"/>
              <a:defRPr/>
            </a:pPr>
            <a:r>
              <a:rPr lang="zh-CN" altLang="en-US" dirty="0">
                <a:solidFill>
                  <a:schemeClr val="tx1"/>
                </a:solidFill>
              </a:rPr>
              <a:t>但是，</a:t>
            </a:r>
            <a:r>
              <a:rPr lang="zh-CN" altLang="en-US" sz="2800" u="sng" dirty="0">
                <a:solidFill>
                  <a:srgbClr val="FF0000"/>
                </a:solidFill>
              </a:rPr>
              <a:t>公钥加密通信存在问题！</a:t>
            </a:r>
          </a:p>
        </p:txBody>
      </p:sp>
      <p:sp>
        <p:nvSpPr>
          <p:cNvPr id="4" name="标题 3"/>
          <p:cNvSpPr txBox="1">
            <a:spLocks/>
          </p:cNvSpPr>
          <p:nvPr/>
        </p:nvSpPr>
        <p:spPr>
          <a:xfrm>
            <a:off x="316733" y="9009"/>
            <a:ext cx="8229600" cy="1143000"/>
          </a:xfrm>
          <a:prstGeom prst="rect">
            <a:avLst/>
          </a:prstGeom>
        </p:spPr>
        <p:txBody>
          <a:bodyPr/>
          <a:lst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ea typeface="宋体" pitchFamily="2" charset="-122"/>
              </a:defRPr>
            </a:lvl2pPr>
            <a:lvl3pPr algn="ctr" rtl="0" eaLnBrk="0" fontAlgn="base" hangingPunct="0">
              <a:spcBef>
                <a:spcPct val="0"/>
              </a:spcBef>
              <a:spcAft>
                <a:spcPct val="0"/>
              </a:spcAft>
              <a:defRPr sz="2800">
                <a:solidFill>
                  <a:schemeClr val="tx2"/>
                </a:solidFill>
                <a:latin typeface="Arial" pitchFamily="34" charset="0"/>
                <a:ea typeface="宋体" pitchFamily="2" charset="-122"/>
              </a:defRPr>
            </a:lvl3pPr>
            <a:lvl4pPr algn="ctr" rtl="0" eaLnBrk="0" fontAlgn="base" hangingPunct="0">
              <a:spcBef>
                <a:spcPct val="0"/>
              </a:spcBef>
              <a:spcAft>
                <a:spcPct val="0"/>
              </a:spcAft>
              <a:defRPr sz="2800">
                <a:solidFill>
                  <a:schemeClr val="tx2"/>
                </a:solidFill>
                <a:latin typeface="Arial" pitchFamily="34" charset="0"/>
                <a:ea typeface="宋体" pitchFamily="2" charset="-122"/>
              </a:defRPr>
            </a:lvl4pPr>
            <a:lvl5pPr algn="ctr" rtl="0" eaLnBrk="0" fontAlgn="base" hangingPunct="0">
              <a:spcBef>
                <a:spcPct val="0"/>
              </a:spcBef>
              <a:spcAft>
                <a:spcPct val="0"/>
              </a:spcAft>
              <a:defRPr sz="2800">
                <a:solidFill>
                  <a:schemeClr val="tx2"/>
                </a:solidFill>
                <a:latin typeface="Arial" pitchFamily="34" charset="0"/>
                <a:ea typeface="宋体" pitchFamily="2" charset="-122"/>
              </a:defRPr>
            </a:lvl5pPr>
            <a:lvl6pPr marL="457200" algn="ctr" rtl="0" fontAlgn="base">
              <a:spcBef>
                <a:spcPct val="0"/>
              </a:spcBef>
              <a:spcAft>
                <a:spcPct val="0"/>
              </a:spcAft>
              <a:defRPr sz="2800">
                <a:solidFill>
                  <a:schemeClr val="tx2"/>
                </a:solidFill>
                <a:latin typeface="Arial" pitchFamily="34" charset="0"/>
                <a:ea typeface="宋体" pitchFamily="2" charset="-122"/>
              </a:defRPr>
            </a:lvl6pPr>
            <a:lvl7pPr marL="914400" algn="ctr" rtl="0" fontAlgn="base">
              <a:spcBef>
                <a:spcPct val="0"/>
              </a:spcBef>
              <a:spcAft>
                <a:spcPct val="0"/>
              </a:spcAft>
              <a:defRPr sz="2800">
                <a:solidFill>
                  <a:schemeClr val="tx2"/>
                </a:solidFill>
                <a:latin typeface="Arial" pitchFamily="34" charset="0"/>
                <a:ea typeface="宋体" pitchFamily="2" charset="-122"/>
              </a:defRPr>
            </a:lvl7pPr>
            <a:lvl8pPr marL="1371600" algn="ctr" rtl="0" fontAlgn="base">
              <a:spcBef>
                <a:spcPct val="0"/>
              </a:spcBef>
              <a:spcAft>
                <a:spcPct val="0"/>
              </a:spcAft>
              <a:defRPr sz="2800">
                <a:solidFill>
                  <a:schemeClr val="tx2"/>
                </a:solidFill>
                <a:latin typeface="Arial" pitchFamily="34" charset="0"/>
                <a:ea typeface="宋体" pitchFamily="2" charset="-122"/>
              </a:defRPr>
            </a:lvl8pPr>
            <a:lvl9pPr marL="1828800" algn="ctr" rtl="0" fontAlgn="base">
              <a:spcBef>
                <a:spcPct val="0"/>
              </a:spcBef>
              <a:spcAft>
                <a:spcPct val="0"/>
              </a:spcAft>
              <a:defRPr sz="2800">
                <a:solidFill>
                  <a:schemeClr val="tx2"/>
                </a:solidFill>
                <a:latin typeface="Arial" pitchFamily="34" charset="0"/>
                <a:ea typeface="宋体" pitchFamily="2" charset="-122"/>
              </a:defRPr>
            </a:lvl9pPr>
          </a:lstStyle>
          <a:p>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引 言</a:t>
            </a:r>
          </a:p>
        </p:txBody>
      </p:sp>
      <p:pic>
        <p:nvPicPr>
          <p:cNvPr id="3686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08900" y="5041314"/>
            <a:ext cx="1325563" cy="1270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110</a:t>
            </a:fld>
            <a:endParaRPr lang="en-US" altLang="zh-CN"/>
          </a:p>
        </p:txBody>
      </p:sp>
    </p:spTree>
    <p:extLst>
      <p:ext uri="{BB962C8B-B14F-4D97-AF65-F5344CB8AC3E}">
        <p14:creationId xmlns:p14="http://schemas.microsoft.com/office/powerpoint/2010/main" val="3050915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0643">
                                            <p:txEl>
                                              <p:pRg st="0" end="0"/>
                                            </p:txEl>
                                          </p:spTgt>
                                        </p:tgtEl>
                                        <p:attrNameLst>
                                          <p:attrName>style.visibility</p:attrName>
                                        </p:attrNameLst>
                                      </p:cBhvr>
                                      <p:to>
                                        <p:strVal val="visible"/>
                                      </p:to>
                                    </p:set>
                                    <p:anim calcmode="lin" valueType="num">
                                      <p:cBhvr additive="base">
                                        <p:cTn id="7" dur="500" fill="hold"/>
                                        <p:tgtEl>
                                          <p:spTgt spid="2406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064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0643">
                                            <p:txEl>
                                              <p:pRg st="1" end="1"/>
                                            </p:txEl>
                                          </p:spTgt>
                                        </p:tgtEl>
                                        <p:attrNameLst>
                                          <p:attrName>style.visibility</p:attrName>
                                        </p:attrNameLst>
                                      </p:cBhvr>
                                      <p:to>
                                        <p:strVal val="visible"/>
                                      </p:to>
                                    </p:set>
                                    <p:anim calcmode="lin" valueType="num">
                                      <p:cBhvr additive="base">
                                        <p:cTn id="13" dur="500" fill="hold"/>
                                        <p:tgtEl>
                                          <p:spTgt spid="2406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064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3" grpId="0" build="p"/>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txBox="1">
            <a:spLocks/>
          </p:cNvSpPr>
          <p:nvPr/>
        </p:nvSpPr>
        <p:spPr>
          <a:xfrm>
            <a:off x="316733" y="9009"/>
            <a:ext cx="8229600" cy="1143000"/>
          </a:xfrm>
          <a:prstGeom prst="rect">
            <a:avLst/>
          </a:prstGeom>
        </p:spPr>
        <p:txBody>
          <a:bodyPr/>
          <a:lst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ea typeface="宋体" pitchFamily="2" charset="-122"/>
              </a:defRPr>
            </a:lvl2pPr>
            <a:lvl3pPr algn="ctr" rtl="0" eaLnBrk="0" fontAlgn="base" hangingPunct="0">
              <a:spcBef>
                <a:spcPct val="0"/>
              </a:spcBef>
              <a:spcAft>
                <a:spcPct val="0"/>
              </a:spcAft>
              <a:defRPr sz="2800">
                <a:solidFill>
                  <a:schemeClr val="tx2"/>
                </a:solidFill>
                <a:latin typeface="Arial" pitchFamily="34" charset="0"/>
                <a:ea typeface="宋体" pitchFamily="2" charset="-122"/>
              </a:defRPr>
            </a:lvl3pPr>
            <a:lvl4pPr algn="ctr" rtl="0" eaLnBrk="0" fontAlgn="base" hangingPunct="0">
              <a:spcBef>
                <a:spcPct val="0"/>
              </a:spcBef>
              <a:spcAft>
                <a:spcPct val="0"/>
              </a:spcAft>
              <a:defRPr sz="2800">
                <a:solidFill>
                  <a:schemeClr val="tx2"/>
                </a:solidFill>
                <a:latin typeface="Arial" pitchFamily="34" charset="0"/>
                <a:ea typeface="宋体" pitchFamily="2" charset="-122"/>
              </a:defRPr>
            </a:lvl4pPr>
            <a:lvl5pPr algn="ctr" rtl="0" eaLnBrk="0" fontAlgn="base" hangingPunct="0">
              <a:spcBef>
                <a:spcPct val="0"/>
              </a:spcBef>
              <a:spcAft>
                <a:spcPct val="0"/>
              </a:spcAft>
              <a:defRPr sz="2800">
                <a:solidFill>
                  <a:schemeClr val="tx2"/>
                </a:solidFill>
                <a:latin typeface="Arial" pitchFamily="34" charset="0"/>
                <a:ea typeface="宋体" pitchFamily="2" charset="-122"/>
              </a:defRPr>
            </a:lvl5pPr>
            <a:lvl6pPr marL="457200" algn="ctr" rtl="0" fontAlgn="base">
              <a:spcBef>
                <a:spcPct val="0"/>
              </a:spcBef>
              <a:spcAft>
                <a:spcPct val="0"/>
              </a:spcAft>
              <a:defRPr sz="2800">
                <a:solidFill>
                  <a:schemeClr val="tx2"/>
                </a:solidFill>
                <a:latin typeface="Arial" pitchFamily="34" charset="0"/>
                <a:ea typeface="宋体" pitchFamily="2" charset="-122"/>
              </a:defRPr>
            </a:lvl6pPr>
            <a:lvl7pPr marL="914400" algn="ctr" rtl="0" fontAlgn="base">
              <a:spcBef>
                <a:spcPct val="0"/>
              </a:spcBef>
              <a:spcAft>
                <a:spcPct val="0"/>
              </a:spcAft>
              <a:defRPr sz="2800">
                <a:solidFill>
                  <a:schemeClr val="tx2"/>
                </a:solidFill>
                <a:latin typeface="Arial" pitchFamily="34" charset="0"/>
                <a:ea typeface="宋体" pitchFamily="2" charset="-122"/>
              </a:defRPr>
            </a:lvl7pPr>
            <a:lvl8pPr marL="1371600" algn="ctr" rtl="0" fontAlgn="base">
              <a:spcBef>
                <a:spcPct val="0"/>
              </a:spcBef>
              <a:spcAft>
                <a:spcPct val="0"/>
              </a:spcAft>
              <a:defRPr sz="2800">
                <a:solidFill>
                  <a:schemeClr val="tx2"/>
                </a:solidFill>
                <a:latin typeface="Arial" pitchFamily="34" charset="0"/>
                <a:ea typeface="宋体" pitchFamily="2" charset="-122"/>
              </a:defRPr>
            </a:lvl8pPr>
            <a:lvl9pPr marL="1828800" algn="ctr" rtl="0" fontAlgn="base">
              <a:spcBef>
                <a:spcPct val="0"/>
              </a:spcBef>
              <a:spcAft>
                <a:spcPct val="0"/>
              </a:spcAft>
              <a:defRPr sz="2800">
                <a:solidFill>
                  <a:schemeClr val="tx2"/>
                </a:solidFill>
                <a:latin typeface="Arial" pitchFamily="34" charset="0"/>
                <a:ea typeface="宋体" pitchFamily="2" charset="-122"/>
              </a:defRPr>
            </a:lvl9pPr>
          </a:lstStyle>
          <a:p>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公钥加密通信存在的问题</a:t>
            </a:r>
          </a:p>
        </p:txBody>
      </p:sp>
      <p:sp>
        <p:nvSpPr>
          <p:cNvPr id="6" name="Rectangle 3"/>
          <p:cNvSpPr txBox="1">
            <a:spLocks noChangeArrowheads="1"/>
          </p:cNvSpPr>
          <p:nvPr/>
        </p:nvSpPr>
        <p:spPr bwMode="auto">
          <a:xfrm>
            <a:off x="1099344" y="1537995"/>
            <a:ext cx="7272337" cy="338960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just" eaLnBrk="1" hangingPunct="1">
              <a:lnSpc>
                <a:spcPct val="150000"/>
              </a:lnSpc>
              <a:spcBef>
                <a:spcPts val="600"/>
              </a:spcBef>
              <a:spcAft>
                <a:spcPts val="600"/>
              </a:spcAft>
              <a:buFont typeface="Wingdings" pitchFamily="2" charset="2"/>
              <a:buChar char="Ø"/>
            </a:pPr>
            <a:r>
              <a:rPr lang="zh-CN" altLang="en-US" dirty="0">
                <a:latin typeface="宋体" pitchFamily="2" charset="-122"/>
                <a:cs typeface="Times New Roman" pitchFamily="18" charset="0"/>
              </a:rPr>
              <a:t>一个简单例子</a:t>
            </a:r>
            <a:endParaRPr lang="en-US" altLang="zh-CN" dirty="0">
              <a:latin typeface="宋体" pitchFamily="2" charset="-122"/>
              <a:cs typeface="Times New Roman" pitchFamily="18" charset="0"/>
            </a:endParaRPr>
          </a:p>
          <a:p>
            <a:pPr lvl="1" algn="just" eaLnBrk="1" hangingPunct="1">
              <a:lnSpc>
                <a:spcPct val="150000"/>
              </a:lnSpc>
              <a:buFont typeface="Wingdings" pitchFamily="2" charset="2"/>
              <a:buChar char="ü"/>
            </a:pPr>
            <a:r>
              <a:rPr lang="en-US" altLang="zh-CN" dirty="0">
                <a:latin typeface="+mn-ea"/>
                <a:cs typeface="Times New Roman" pitchFamily="18" charset="0"/>
              </a:rPr>
              <a:t>Alice </a:t>
            </a:r>
            <a:r>
              <a:rPr lang="en-US" altLang="zh-CN" dirty="0">
                <a:latin typeface="+mn-ea"/>
              </a:rPr>
              <a:t>→</a:t>
            </a:r>
            <a:r>
              <a:rPr lang="en-US" altLang="zh-CN" dirty="0">
                <a:latin typeface="+mn-ea"/>
                <a:cs typeface="Times New Roman" pitchFamily="18" charset="0"/>
              </a:rPr>
              <a:t> Bob</a:t>
            </a:r>
            <a:r>
              <a:rPr lang="zh-CN" altLang="en-US" dirty="0">
                <a:latin typeface="+mn-ea"/>
              </a:rPr>
              <a:t>：我叫</a:t>
            </a:r>
            <a:r>
              <a:rPr lang="en-US" altLang="zh-CN" dirty="0">
                <a:latin typeface="+mn-ea"/>
                <a:cs typeface="Times New Roman" pitchFamily="18" charset="0"/>
              </a:rPr>
              <a:t>Alice</a:t>
            </a:r>
            <a:r>
              <a:rPr lang="zh-CN" altLang="en-US" dirty="0">
                <a:latin typeface="+mn-ea"/>
              </a:rPr>
              <a:t>，我的公开密钥是</a:t>
            </a:r>
            <a:r>
              <a:rPr lang="en-US" altLang="zh-CN" dirty="0" err="1">
                <a:latin typeface="+mn-ea"/>
                <a:cs typeface="Times New Roman" pitchFamily="18" charset="0"/>
              </a:rPr>
              <a:t>Ka</a:t>
            </a:r>
            <a:r>
              <a:rPr lang="zh-CN" altLang="en-US" dirty="0">
                <a:latin typeface="+mn-ea"/>
              </a:rPr>
              <a:t>，你选择一个会话密钥</a:t>
            </a:r>
            <a:r>
              <a:rPr lang="en-US" altLang="zh-CN" dirty="0">
                <a:latin typeface="+mn-ea"/>
                <a:cs typeface="Times New Roman" pitchFamily="18" charset="0"/>
              </a:rPr>
              <a:t>K</a:t>
            </a:r>
            <a:r>
              <a:rPr lang="zh-CN" altLang="en-US" dirty="0">
                <a:latin typeface="+mn-ea"/>
              </a:rPr>
              <a:t>，用</a:t>
            </a:r>
            <a:r>
              <a:rPr lang="en-US" altLang="zh-CN" dirty="0" err="1">
                <a:latin typeface="+mn-ea"/>
                <a:cs typeface="Times New Roman" pitchFamily="18" charset="0"/>
              </a:rPr>
              <a:t>Ka</a:t>
            </a:r>
            <a:r>
              <a:rPr lang="zh-CN" altLang="en-US" dirty="0">
                <a:latin typeface="+mn-ea"/>
              </a:rPr>
              <a:t>加密后传送给我</a:t>
            </a:r>
            <a:endParaRPr lang="zh-CN" altLang="en-US" dirty="0">
              <a:latin typeface="+mn-ea"/>
              <a:cs typeface="Times New Roman" pitchFamily="18" charset="0"/>
            </a:endParaRPr>
          </a:p>
          <a:p>
            <a:pPr lvl="1" algn="just" eaLnBrk="1" hangingPunct="1">
              <a:lnSpc>
                <a:spcPct val="150000"/>
              </a:lnSpc>
              <a:buFont typeface="Wingdings" pitchFamily="2" charset="2"/>
              <a:buChar char="ü"/>
            </a:pPr>
            <a:r>
              <a:rPr lang="en-US" altLang="zh-CN" dirty="0">
                <a:latin typeface="+mn-ea"/>
                <a:cs typeface="Times New Roman" pitchFamily="18" charset="0"/>
              </a:rPr>
              <a:t>Bob </a:t>
            </a:r>
            <a:r>
              <a:rPr lang="en-US" altLang="zh-CN" dirty="0">
                <a:latin typeface="+mn-ea"/>
              </a:rPr>
              <a:t>→</a:t>
            </a:r>
            <a:r>
              <a:rPr lang="en-US" altLang="zh-CN" dirty="0">
                <a:latin typeface="+mn-ea"/>
                <a:cs typeface="Times New Roman" pitchFamily="18" charset="0"/>
              </a:rPr>
              <a:t> Alice</a:t>
            </a:r>
            <a:r>
              <a:rPr lang="zh-CN" altLang="en-US" dirty="0">
                <a:latin typeface="+mn-ea"/>
              </a:rPr>
              <a:t>：使用</a:t>
            </a:r>
            <a:r>
              <a:rPr lang="en-US" altLang="zh-CN" dirty="0" err="1">
                <a:latin typeface="+mn-ea"/>
                <a:cs typeface="Times New Roman" pitchFamily="18" charset="0"/>
              </a:rPr>
              <a:t>Ka</a:t>
            </a:r>
            <a:r>
              <a:rPr lang="zh-CN" altLang="en-US" dirty="0">
                <a:latin typeface="+mn-ea"/>
              </a:rPr>
              <a:t>加密会话密钥</a:t>
            </a:r>
            <a:r>
              <a:rPr lang="en-US" altLang="zh-CN" dirty="0">
                <a:latin typeface="+mn-ea"/>
                <a:cs typeface="Times New Roman" pitchFamily="18" charset="0"/>
              </a:rPr>
              <a:t>K</a:t>
            </a:r>
            <a:endParaRPr lang="zh-CN" altLang="en-US" dirty="0">
              <a:latin typeface="+mn-ea"/>
              <a:cs typeface="Times New Roman" pitchFamily="18" charset="0"/>
            </a:endParaRPr>
          </a:p>
          <a:p>
            <a:pPr lvl="1" algn="just" eaLnBrk="1" hangingPunct="1">
              <a:lnSpc>
                <a:spcPct val="150000"/>
              </a:lnSpc>
              <a:buFont typeface="Wingdings" pitchFamily="2" charset="2"/>
              <a:buChar char="ü"/>
            </a:pPr>
            <a:r>
              <a:rPr lang="en-US" altLang="zh-CN" dirty="0">
                <a:latin typeface="+mn-ea"/>
                <a:cs typeface="Times New Roman" pitchFamily="18" charset="0"/>
              </a:rPr>
              <a:t>Alice </a:t>
            </a:r>
            <a:r>
              <a:rPr lang="en-US" altLang="zh-CN" dirty="0">
                <a:latin typeface="+mn-ea"/>
              </a:rPr>
              <a:t>→</a:t>
            </a:r>
            <a:r>
              <a:rPr lang="en-US" altLang="zh-CN" dirty="0">
                <a:latin typeface="+mn-ea"/>
                <a:cs typeface="Times New Roman" pitchFamily="18" charset="0"/>
              </a:rPr>
              <a:t> Bob</a:t>
            </a:r>
            <a:r>
              <a:rPr lang="zh-CN" altLang="en-US" dirty="0">
                <a:latin typeface="+mn-ea"/>
              </a:rPr>
              <a:t>：使用</a:t>
            </a:r>
            <a:r>
              <a:rPr lang="en-US" altLang="zh-CN" dirty="0">
                <a:latin typeface="+mn-ea"/>
                <a:cs typeface="Times New Roman" pitchFamily="18" charset="0"/>
              </a:rPr>
              <a:t>K</a:t>
            </a:r>
            <a:r>
              <a:rPr lang="zh-CN" altLang="en-US" dirty="0">
                <a:latin typeface="+mn-ea"/>
              </a:rPr>
              <a:t>加密传输信息</a:t>
            </a:r>
          </a:p>
          <a:p>
            <a:pPr lvl="1" algn="just" eaLnBrk="1" hangingPunct="1">
              <a:lnSpc>
                <a:spcPct val="150000"/>
              </a:lnSpc>
              <a:buFont typeface="Wingdings" pitchFamily="2" charset="2"/>
              <a:buChar char="ü"/>
            </a:pPr>
            <a:r>
              <a:rPr lang="en-US" altLang="zh-CN" dirty="0">
                <a:latin typeface="+mn-ea"/>
                <a:cs typeface="Times New Roman" pitchFamily="18" charset="0"/>
              </a:rPr>
              <a:t>Bob</a:t>
            </a:r>
            <a:r>
              <a:rPr lang="en-US" altLang="zh-CN" dirty="0">
                <a:latin typeface="+mn-ea"/>
              </a:rPr>
              <a:t> → </a:t>
            </a:r>
            <a:r>
              <a:rPr lang="en-US" altLang="zh-CN" dirty="0">
                <a:latin typeface="+mn-ea"/>
                <a:cs typeface="Times New Roman" pitchFamily="18" charset="0"/>
              </a:rPr>
              <a:t>Alice</a:t>
            </a:r>
            <a:r>
              <a:rPr lang="en-US" altLang="zh-CN" dirty="0">
                <a:latin typeface="+mn-ea"/>
              </a:rPr>
              <a:t> </a:t>
            </a:r>
            <a:r>
              <a:rPr lang="zh-CN" altLang="en-US" dirty="0">
                <a:latin typeface="+mn-ea"/>
              </a:rPr>
              <a:t>：使用</a:t>
            </a:r>
            <a:r>
              <a:rPr lang="en-US" altLang="zh-CN" dirty="0">
                <a:latin typeface="+mn-ea"/>
                <a:cs typeface="Times New Roman" pitchFamily="18" charset="0"/>
              </a:rPr>
              <a:t>K</a:t>
            </a:r>
            <a:r>
              <a:rPr lang="zh-CN" altLang="en-US" dirty="0">
                <a:latin typeface="+mn-ea"/>
              </a:rPr>
              <a:t>加密传输信息</a:t>
            </a:r>
            <a:endParaRPr lang="zh-CN" altLang="en-US" dirty="0">
              <a:latin typeface="宋体" pitchFamily="2" charset="-122"/>
            </a:endParaRPr>
          </a:p>
          <a:p>
            <a:pPr marL="0" indent="0" algn="ctr" eaLnBrk="1" hangingPunct="1">
              <a:spcBef>
                <a:spcPts val="600"/>
              </a:spcBef>
              <a:spcAft>
                <a:spcPts val="600"/>
              </a:spcAft>
              <a:buNone/>
            </a:pPr>
            <a:endParaRPr lang="en-US" altLang="zh-CN" sz="2800" dirty="0">
              <a:solidFill>
                <a:srgbClr val="FF0000"/>
              </a:solidFill>
              <a:latin typeface="宋体" pitchFamily="2" charset="-122"/>
              <a:cs typeface="Times New Roman" pitchFamily="18" charset="0"/>
            </a:endParaRPr>
          </a:p>
          <a:p>
            <a:pPr marL="0" indent="0" algn="ctr" eaLnBrk="1" hangingPunct="1">
              <a:spcBef>
                <a:spcPts val="600"/>
              </a:spcBef>
              <a:spcAft>
                <a:spcPts val="600"/>
              </a:spcAft>
              <a:buNone/>
            </a:pPr>
            <a:r>
              <a:rPr lang="zh-CN" altLang="en-US" sz="2800" dirty="0">
                <a:solidFill>
                  <a:srgbClr val="FF0000"/>
                </a:solidFill>
                <a:latin typeface="宋体" pitchFamily="2" charset="-122"/>
                <a:cs typeface="Times New Roman" pitchFamily="18" charset="0"/>
              </a:rPr>
              <a:t>以上协议能否实现秘密通信呢？</a:t>
            </a:r>
          </a:p>
        </p:txBody>
      </p:sp>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111</a:t>
            </a:fld>
            <a:endParaRPr lang="en-US" altLang="zh-CN"/>
          </a:p>
        </p:txBody>
      </p:sp>
    </p:spTree>
    <p:extLst>
      <p:ext uri="{BB962C8B-B14F-4D97-AF65-F5344CB8AC3E}">
        <p14:creationId xmlns:p14="http://schemas.microsoft.com/office/powerpoint/2010/main" val="26303959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1011238" y="123825"/>
            <a:ext cx="7793037" cy="1143000"/>
          </a:xfrm>
        </p:spPr>
        <p:txBody>
          <a:bodyPr/>
          <a:lstStyle/>
          <a:p>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公钥加密通信存在的问题</a:t>
            </a:r>
          </a:p>
        </p:txBody>
      </p:sp>
      <p:sp>
        <p:nvSpPr>
          <p:cNvPr id="5124" name="Rectangle 3"/>
          <p:cNvSpPr>
            <a:spLocks noGrp="1" noChangeArrowheads="1"/>
          </p:cNvSpPr>
          <p:nvPr>
            <p:ph type="body" sz="half" idx="1"/>
          </p:nvPr>
        </p:nvSpPr>
        <p:spPr>
          <a:xfrm>
            <a:off x="1088231" y="1266825"/>
            <a:ext cx="7272337" cy="2886075"/>
          </a:xfrm>
        </p:spPr>
        <p:txBody>
          <a:bodyPr/>
          <a:lstStyle/>
          <a:p>
            <a:pPr algn="just" eaLnBrk="1" hangingPunct="1">
              <a:lnSpc>
                <a:spcPct val="150000"/>
              </a:lnSpc>
              <a:spcBef>
                <a:spcPts val="600"/>
              </a:spcBef>
              <a:spcAft>
                <a:spcPts val="600"/>
              </a:spcAft>
              <a:buFont typeface="Wingdings" pitchFamily="2" charset="2"/>
              <a:buChar char="Ø"/>
            </a:pPr>
            <a:r>
              <a:rPr lang="zh-CN" altLang="en-US" dirty="0">
                <a:latin typeface="宋体" pitchFamily="2" charset="-122"/>
              </a:rPr>
              <a:t>中间人攻击</a:t>
            </a:r>
            <a:endParaRPr lang="en-US" altLang="zh-CN" dirty="0">
              <a:latin typeface="宋体" pitchFamily="2" charset="-122"/>
            </a:endParaRPr>
          </a:p>
          <a:p>
            <a:pPr algn="just" eaLnBrk="1" hangingPunct="1">
              <a:lnSpc>
                <a:spcPct val="150000"/>
              </a:lnSpc>
              <a:spcBef>
                <a:spcPts val="600"/>
              </a:spcBef>
              <a:spcAft>
                <a:spcPts val="600"/>
              </a:spcAft>
              <a:buFont typeface="Wingdings" pitchFamily="2" charset="2"/>
              <a:buChar char="Ø"/>
            </a:pPr>
            <a:r>
              <a:rPr lang="zh-CN" altLang="en-US" dirty="0">
                <a:latin typeface="+mn-ea"/>
              </a:rPr>
              <a:t>攻击的成功本质上在于</a:t>
            </a:r>
            <a:r>
              <a:rPr lang="en-US" altLang="zh-CN" dirty="0">
                <a:latin typeface="+mn-ea"/>
              </a:rPr>
              <a:t>Bob</a:t>
            </a:r>
            <a:r>
              <a:rPr lang="zh-CN" altLang="en-US" dirty="0">
                <a:latin typeface="+mn-ea"/>
              </a:rPr>
              <a:t>收到的</a:t>
            </a:r>
            <a:r>
              <a:rPr lang="en-US" altLang="zh-CN" dirty="0">
                <a:latin typeface="+mn-ea"/>
              </a:rPr>
              <a:t>Alice</a:t>
            </a:r>
            <a:r>
              <a:rPr lang="zh-CN" altLang="en-US" dirty="0">
                <a:latin typeface="+mn-ea"/>
              </a:rPr>
              <a:t>的公开密钥可能是攻击者假冒的，即</a:t>
            </a:r>
            <a:r>
              <a:rPr lang="zh-CN" altLang="en-US" dirty="0">
                <a:solidFill>
                  <a:srgbClr val="FF0000"/>
                </a:solidFill>
                <a:latin typeface="+mn-ea"/>
              </a:rPr>
              <a:t>无法确定获取的公开密钥的真实身份，从而无法保证信息传输的保密性、不可否认性、数据交换的完整性</a:t>
            </a:r>
            <a:r>
              <a:rPr lang="zh-CN" altLang="en-US" dirty="0">
                <a:latin typeface="+mn-ea"/>
              </a:rPr>
              <a:t>。</a:t>
            </a:r>
            <a:r>
              <a:rPr lang="zh-CN" altLang="en-US" dirty="0">
                <a:latin typeface="+mn-ea"/>
                <a:cs typeface="Times New Roman" pitchFamily="18" charset="0"/>
              </a:rPr>
              <a:t> </a:t>
            </a:r>
          </a:p>
          <a:p>
            <a:pPr marL="0" indent="0" algn="just" eaLnBrk="1" hangingPunct="1">
              <a:lnSpc>
                <a:spcPct val="150000"/>
              </a:lnSpc>
              <a:spcBef>
                <a:spcPts val="600"/>
              </a:spcBef>
              <a:spcAft>
                <a:spcPts val="600"/>
              </a:spcAft>
              <a:buNone/>
            </a:pPr>
            <a:endParaRPr lang="zh-CN" altLang="en-US" dirty="0">
              <a:latin typeface="宋体" pitchFamily="2" charset="-122"/>
              <a:cs typeface="Times New Roman" pitchFamily="18" charset="0"/>
            </a:endParaRPr>
          </a:p>
        </p:txBody>
      </p:sp>
      <p:sp>
        <p:nvSpPr>
          <p:cNvPr id="5125" name="Rectangle 4"/>
          <p:cNvSpPr>
            <a:spLocks noChangeArrowheads="1"/>
          </p:cNvSpPr>
          <p:nvPr/>
        </p:nvSpPr>
        <p:spPr bwMode="auto">
          <a:xfrm>
            <a:off x="0" y="1266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26" name="Rectangle 5"/>
          <p:cNvSpPr>
            <a:spLocks noChangeArrowheads="1"/>
          </p:cNvSpPr>
          <p:nvPr/>
        </p:nvSpPr>
        <p:spPr bwMode="auto">
          <a:xfrm>
            <a:off x="1295400" y="4838700"/>
            <a:ext cx="1219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Alice</a:t>
            </a:r>
          </a:p>
        </p:txBody>
      </p:sp>
      <p:sp>
        <p:nvSpPr>
          <p:cNvPr id="5127" name="Rectangle 6"/>
          <p:cNvSpPr>
            <a:spLocks noChangeArrowheads="1"/>
          </p:cNvSpPr>
          <p:nvPr/>
        </p:nvSpPr>
        <p:spPr bwMode="auto">
          <a:xfrm>
            <a:off x="6934200" y="4838700"/>
            <a:ext cx="1219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Bob</a:t>
            </a:r>
          </a:p>
        </p:txBody>
      </p:sp>
      <p:sp>
        <p:nvSpPr>
          <p:cNvPr id="5128" name="Rectangle 7"/>
          <p:cNvSpPr>
            <a:spLocks noChangeArrowheads="1"/>
          </p:cNvSpPr>
          <p:nvPr/>
        </p:nvSpPr>
        <p:spPr bwMode="auto">
          <a:xfrm>
            <a:off x="4114800" y="4838700"/>
            <a:ext cx="1219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dirty="0"/>
              <a:t>Mallory </a:t>
            </a:r>
          </a:p>
        </p:txBody>
      </p:sp>
      <p:sp>
        <p:nvSpPr>
          <p:cNvPr id="5129" name="Line 8"/>
          <p:cNvSpPr>
            <a:spLocks noChangeShapeType="1"/>
          </p:cNvSpPr>
          <p:nvPr/>
        </p:nvSpPr>
        <p:spPr bwMode="auto">
          <a:xfrm>
            <a:off x="2514600" y="5067300"/>
            <a:ext cx="16764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0" name="Line 9"/>
          <p:cNvSpPr>
            <a:spLocks noChangeShapeType="1"/>
          </p:cNvSpPr>
          <p:nvPr/>
        </p:nvSpPr>
        <p:spPr bwMode="auto">
          <a:xfrm>
            <a:off x="5334000" y="5067300"/>
            <a:ext cx="1600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1" name="Line 10"/>
          <p:cNvSpPr>
            <a:spLocks noChangeShapeType="1"/>
          </p:cNvSpPr>
          <p:nvPr/>
        </p:nvSpPr>
        <p:spPr bwMode="auto">
          <a:xfrm flipH="1">
            <a:off x="5334000" y="5372100"/>
            <a:ext cx="1600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2" name="Line 11"/>
          <p:cNvSpPr>
            <a:spLocks noChangeShapeType="1"/>
          </p:cNvSpPr>
          <p:nvPr/>
        </p:nvSpPr>
        <p:spPr bwMode="auto">
          <a:xfrm flipH="1">
            <a:off x="2514600" y="5372100"/>
            <a:ext cx="1600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33" name="Rectangle 12"/>
          <p:cNvSpPr>
            <a:spLocks noChangeArrowheads="1"/>
          </p:cNvSpPr>
          <p:nvPr/>
        </p:nvSpPr>
        <p:spPr bwMode="auto">
          <a:xfrm>
            <a:off x="2971800" y="4533900"/>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itchFamily="18" charset="0"/>
              </a:rPr>
              <a:t>Ka </a:t>
            </a:r>
          </a:p>
        </p:txBody>
      </p:sp>
      <p:sp>
        <p:nvSpPr>
          <p:cNvPr id="5134" name="Rectangle 13"/>
          <p:cNvSpPr>
            <a:spLocks noChangeArrowheads="1"/>
          </p:cNvSpPr>
          <p:nvPr/>
        </p:nvSpPr>
        <p:spPr bwMode="auto">
          <a:xfrm>
            <a:off x="5867400" y="4533900"/>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itchFamily="18" charset="0"/>
              </a:rPr>
              <a:t>Km </a:t>
            </a:r>
          </a:p>
        </p:txBody>
      </p:sp>
      <p:sp>
        <p:nvSpPr>
          <p:cNvPr id="5135" name="Rectangle 14"/>
          <p:cNvSpPr>
            <a:spLocks noChangeArrowheads="1"/>
          </p:cNvSpPr>
          <p:nvPr/>
        </p:nvSpPr>
        <p:spPr bwMode="auto">
          <a:xfrm>
            <a:off x="5562600" y="56769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itchFamily="18" charset="0"/>
              </a:rPr>
              <a:t>E</a:t>
            </a:r>
            <a:r>
              <a:rPr lang="en-US" altLang="zh-CN" baseline="-25000">
                <a:latin typeface="Times New Roman" pitchFamily="18" charset="0"/>
              </a:rPr>
              <a:t>Km</a:t>
            </a:r>
            <a:r>
              <a:rPr lang="en-US" altLang="zh-CN">
                <a:latin typeface="Times New Roman" pitchFamily="18" charset="0"/>
              </a:rPr>
              <a:t>(K,Bob) </a:t>
            </a:r>
          </a:p>
        </p:txBody>
      </p:sp>
      <p:sp>
        <p:nvSpPr>
          <p:cNvPr id="5136" name="Rectangle 15"/>
          <p:cNvSpPr>
            <a:spLocks noChangeArrowheads="1"/>
          </p:cNvSpPr>
          <p:nvPr/>
        </p:nvSpPr>
        <p:spPr bwMode="auto">
          <a:xfrm>
            <a:off x="2590800" y="57531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a:latin typeface="Times New Roman" pitchFamily="18" charset="0"/>
              </a:rPr>
              <a:t>E</a:t>
            </a:r>
            <a:r>
              <a:rPr lang="en-US" altLang="zh-CN" baseline="-25000">
                <a:latin typeface="Times New Roman" pitchFamily="18" charset="0"/>
              </a:rPr>
              <a:t>Ka</a:t>
            </a:r>
            <a:r>
              <a:rPr lang="en-US" altLang="zh-CN">
                <a:latin typeface="Times New Roman" pitchFamily="18" charset="0"/>
              </a:rPr>
              <a:t>(K,Bob) </a:t>
            </a:r>
          </a:p>
        </p:txBody>
      </p:sp>
      <p:sp>
        <p:nvSpPr>
          <p:cNvPr id="3" name="灯片编号占位符 2"/>
          <p:cNvSpPr>
            <a:spLocks noGrp="1"/>
          </p:cNvSpPr>
          <p:nvPr>
            <p:ph type="sldNum" sz="quarter" idx="12"/>
          </p:nvPr>
        </p:nvSpPr>
        <p:spPr/>
        <p:txBody>
          <a:bodyPr/>
          <a:lstStyle/>
          <a:p>
            <a:pPr>
              <a:defRPr/>
            </a:pPr>
            <a:fld id="{9BD730C5-F73B-4684-B2A6-F850F597B342}" type="slidenum">
              <a:rPr lang="en-US" altLang="zh-CN" smtClean="0"/>
              <a:pPr>
                <a:defRPr/>
              </a:pPr>
              <a:t>112</a:t>
            </a:fld>
            <a:endParaRPr lang="en-US" altLang="zh-CN"/>
          </a:p>
        </p:txBody>
      </p:sp>
    </p:spTree>
    <p:extLst>
      <p:ext uri="{BB962C8B-B14F-4D97-AF65-F5344CB8AC3E}">
        <p14:creationId xmlns:p14="http://schemas.microsoft.com/office/powerpoint/2010/main" val="42865585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6594" name="Rectangle 1026"/>
          <p:cNvSpPr>
            <a:spLocks noGrp="1" noChangeArrowheads="1"/>
          </p:cNvSpPr>
          <p:nvPr>
            <p:ph type="title"/>
          </p:nvPr>
        </p:nvSpPr>
        <p:spPr>
          <a:xfrm>
            <a:off x="798513" y="0"/>
            <a:ext cx="7772400" cy="776288"/>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是什么</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113</a:t>
            </a:fld>
            <a:endParaRPr lang="en-US" altLang="zh-CN"/>
          </a:p>
        </p:txBody>
      </p:sp>
      <p:pic>
        <p:nvPicPr>
          <p:cNvPr id="4" name="图片 3"/>
          <p:cNvPicPr>
            <a:picLocks noChangeAspect="1"/>
          </p:cNvPicPr>
          <p:nvPr/>
        </p:nvPicPr>
        <p:blipFill>
          <a:blip r:embed="rId2"/>
          <a:stretch>
            <a:fillRect/>
          </a:stretch>
        </p:blipFill>
        <p:spPr>
          <a:xfrm>
            <a:off x="1257300" y="1132303"/>
            <a:ext cx="7429500" cy="5113973"/>
          </a:xfrm>
          <a:prstGeom prst="rect">
            <a:avLst/>
          </a:prstGeom>
        </p:spPr>
      </p:pic>
    </p:spTree>
    <p:extLst>
      <p:ext uri="{BB962C8B-B14F-4D97-AF65-F5344CB8AC3E}">
        <p14:creationId xmlns:p14="http://schemas.microsoft.com/office/powerpoint/2010/main" val="26453562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66594" name="Rectangle 1026"/>
          <p:cNvSpPr>
            <a:spLocks noGrp="1" noChangeArrowheads="1"/>
          </p:cNvSpPr>
          <p:nvPr>
            <p:ph type="title"/>
          </p:nvPr>
        </p:nvSpPr>
        <p:spPr>
          <a:xfrm>
            <a:off x="798513" y="0"/>
            <a:ext cx="7772400" cy="776288"/>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提供的基本服务</a:t>
            </a:r>
          </a:p>
        </p:txBody>
      </p:sp>
      <p:sp>
        <p:nvSpPr>
          <p:cNvPr id="366595" name="Rectangle 1027"/>
          <p:cNvSpPr>
            <a:spLocks noGrp="1" noChangeArrowheads="1"/>
          </p:cNvSpPr>
          <p:nvPr>
            <p:ph type="body" idx="1"/>
          </p:nvPr>
        </p:nvSpPr>
        <p:spPr>
          <a:xfrm>
            <a:off x="949325" y="1006475"/>
            <a:ext cx="7407275" cy="5267325"/>
          </a:xfrm>
        </p:spPr>
        <p:txBody>
          <a:bodyPr/>
          <a:lstStyle/>
          <a:p>
            <a:pPr>
              <a:lnSpc>
                <a:spcPct val="150000"/>
              </a:lnSpc>
              <a:spcBef>
                <a:spcPts val="600"/>
              </a:spcBef>
              <a:spcAft>
                <a:spcPts val="600"/>
              </a:spcAft>
              <a:buFont typeface="Wingdings" pitchFamily="2" charset="2"/>
              <a:buChar char="Ø"/>
              <a:defRPr/>
            </a:pPr>
            <a:r>
              <a:rPr lang="zh-CN" altLang="en-US" dirty="0">
                <a:latin typeface="+mn-ea"/>
              </a:rPr>
              <a:t>认证</a:t>
            </a:r>
          </a:p>
          <a:p>
            <a:pPr marL="969963" lvl="1" indent="-403225">
              <a:lnSpc>
                <a:spcPct val="150000"/>
              </a:lnSpc>
              <a:spcBef>
                <a:spcPts val="0"/>
              </a:spcBef>
              <a:spcAft>
                <a:spcPts val="0"/>
              </a:spcAft>
              <a:defRPr/>
            </a:pPr>
            <a:r>
              <a:rPr lang="zh-CN" altLang="en-US" sz="2200" dirty="0">
                <a:latin typeface="+mn-ea"/>
              </a:rPr>
              <a:t>采用数字签名技术</a:t>
            </a:r>
          </a:p>
          <a:p>
            <a:pPr>
              <a:lnSpc>
                <a:spcPct val="150000"/>
              </a:lnSpc>
              <a:spcBef>
                <a:spcPts val="600"/>
              </a:spcBef>
              <a:spcAft>
                <a:spcPts val="600"/>
              </a:spcAft>
              <a:buFont typeface="Wingdings" pitchFamily="2" charset="2"/>
              <a:buChar char="Ø"/>
              <a:defRPr/>
            </a:pPr>
            <a:r>
              <a:rPr lang="zh-CN" altLang="en-US" dirty="0">
                <a:latin typeface="+mn-ea"/>
              </a:rPr>
              <a:t>完整性</a:t>
            </a:r>
          </a:p>
          <a:p>
            <a:pPr marL="969963" lvl="1" indent="-403225">
              <a:lnSpc>
                <a:spcPct val="150000"/>
              </a:lnSpc>
              <a:spcBef>
                <a:spcPts val="0"/>
              </a:spcBef>
              <a:spcAft>
                <a:spcPts val="0"/>
              </a:spcAft>
              <a:defRPr/>
            </a:pPr>
            <a:r>
              <a:rPr lang="zh-CN" altLang="en-US" sz="2200" dirty="0">
                <a:latin typeface="+mn-ea"/>
              </a:rPr>
              <a:t>采用了两种技术：</a:t>
            </a:r>
            <a:r>
              <a:rPr lang="zh-CN" altLang="en-US" sz="2200" dirty="0">
                <a:solidFill>
                  <a:srgbClr val="FF0000"/>
                </a:solidFill>
                <a:latin typeface="+mn-ea"/>
              </a:rPr>
              <a:t>数字签名</a:t>
            </a:r>
            <a:r>
              <a:rPr lang="zh-CN" altLang="en-US" sz="2200" dirty="0">
                <a:latin typeface="+mn-ea"/>
              </a:rPr>
              <a:t>或</a:t>
            </a:r>
            <a:r>
              <a:rPr lang="en-US" altLang="zh-CN" sz="2200" dirty="0">
                <a:solidFill>
                  <a:srgbClr val="FF0000"/>
                </a:solidFill>
                <a:latin typeface="+mn-ea"/>
              </a:rPr>
              <a:t>MAC</a:t>
            </a:r>
            <a:endParaRPr lang="zh-CN" altLang="en-US" sz="2200" dirty="0">
              <a:solidFill>
                <a:srgbClr val="FF0000"/>
              </a:solidFill>
              <a:latin typeface="+mn-ea"/>
            </a:endParaRPr>
          </a:p>
          <a:p>
            <a:pPr>
              <a:lnSpc>
                <a:spcPct val="150000"/>
              </a:lnSpc>
              <a:spcBef>
                <a:spcPts val="600"/>
              </a:spcBef>
              <a:spcAft>
                <a:spcPts val="600"/>
              </a:spcAft>
              <a:buFont typeface="Wingdings" pitchFamily="2" charset="2"/>
              <a:buChar char="Ø"/>
              <a:defRPr/>
            </a:pPr>
            <a:r>
              <a:rPr lang="zh-CN" altLang="en-US" dirty="0">
                <a:latin typeface="+mn-ea"/>
              </a:rPr>
              <a:t>保密性</a:t>
            </a:r>
          </a:p>
          <a:p>
            <a:pPr marL="969963" lvl="1" indent="-403225">
              <a:lnSpc>
                <a:spcPct val="150000"/>
              </a:lnSpc>
              <a:spcBef>
                <a:spcPts val="0"/>
              </a:spcBef>
              <a:spcAft>
                <a:spcPts val="0"/>
              </a:spcAft>
              <a:defRPr/>
            </a:pPr>
            <a:r>
              <a:rPr lang="zh-CN" altLang="en-US" sz="2200" dirty="0">
                <a:latin typeface="+mn-ea"/>
              </a:rPr>
              <a:t>用公钥分发对称密钥，再用对称密钥对数据加密</a:t>
            </a:r>
          </a:p>
          <a:p>
            <a:pPr>
              <a:lnSpc>
                <a:spcPct val="150000"/>
              </a:lnSpc>
              <a:spcBef>
                <a:spcPts val="600"/>
              </a:spcBef>
              <a:spcAft>
                <a:spcPts val="600"/>
              </a:spcAft>
              <a:buFont typeface="Wingdings" pitchFamily="2" charset="2"/>
              <a:buChar char="Ø"/>
              <a:defRPr/>
            </a:pPr>
            <a:r>
              <a:rPr lang="zh-CN" altLang="en-US" dirty="0">
                <a:latin typeface="+mn-ea"/>
              </a:rPr>
              <a:t>不可否认</a:t>
            </a:r>
          </a:p>
          <a:p>
            <a:pPr marL="969963" lvl="1" indent="-403225">
              <a:lnSpc>
                <a:spcPct val="150000"/>
              </a:lnSpc>
              <a:spcBef>
                <a:spcPts val="0"/>
              </a:spcBef>
              <a:spcAft>
                <a:spcPts val="0"/>
              </a:spcAft>
              <a:defRPr/>
            </a:pPr>
            <a:r>
              <a:rPr lang="zh-CN" altLang="en-US" sz="2200" dirty="0">
                <a:latin typeface="+mn-ea"/>
              </a:rPr>
              <a:t>发送方的不可否认 —— 数字签名</a:t>
            </a:r>
          </a:p>
          <a:p>
            <a:pPr marL="969963" lvl="1" indent="-403225">
              <a:lnSpc>
                <a:spcPct val="150000"/>
              </a:lnSpc>
              <a:spcBef>
                <a:spcPts val="0"/>
              </a:spcBef>
              <a:spcAft>
                <a:spcPts val="0"/>
              </a:spcAft>
              <a:defRPr/>
            </a:pPr>
            <a:r>
              <a:rPr lang="zh-CN" altLang="en-US" sz="2200" dirty="0">
                <a:latin typeface="+mn-ea"/>
              </a:rPr>
              <a:t>接受方的不可否认 —— 收条 + 数字签名</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114</a:t>
            </a:fld>
            <a:endParaRPr lang="en-US" altLang="zh-CN"/>
          </a:p>
        </p:txBody>
      </p:sp>
    </p:spTree>
    <p:extLst>
      <p:ext uri="{BB962C8B-B14F-4D97-AF65-F5344CB8AC3E}">
        <p14:creationId xmlns:p14="http://schemas.microsoft.com/office/powerpoint/2010/main" val="4110768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6595">
                                            <p:txEl>
                                              <p:pRg st="0" end="0"/>
                                            </p:txEl>
                                          </p:spTgt>
                                        </p:tgtEl>
                                        <p:attrNameLst>
                                          <p:attrName>style.visibility</p:attrName>
                                        </p:attrNameLst>
                                      </p:cBhvr>
                                      <p:to>
                                        <p:strVal val="visible"/>
                                      </p:to>
                                    </p:set>
                                    <p:anim calcmode="lin" valueType="num">
                                      <p:cBhvr additive="base">
                                        <p:cTn id="7" dur="500" fill="hold"/>
                                        <p:tgtEl>
                                          <p:spTgt spid="3665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65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6595">
                                            <p:txEl>
                                              <p:pRg st="1" end="1"/>
                                            </p:txEl>
                                          </p:spTgt>
                                        </p:tgtEl>
                                        <p:attrNameLst>
                                          <p:attrName>style.visibility</p:attrName>
                                        </p:attrNameLst>
                                      </p:cBhvr>
                                      <p:to>
                                        <p:strVal val="visible"/>
                                      </p:to>
                                    </p:set>
                                    <p:anim calcmode="lin" valueType="num">
                                      <p:cBhvr additive="base">
                                        <p:cTn id="13" dur="500" fill="hold"/>
                                        <p:tgtEl>
                                          <p:spTgt spid="3665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65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6595">
                                            <p:txEl>
                                              <p:pRg st="2" end="2"/>
                                            </p:txEl>
                                          </p:spTgt>
                                        </p:tgtEl>
                                        <p:attrNameLst>
                                          <p:attrName>style.visibility</p:attrName>
                                        </p:attrNameLst>
                                      </p:cBhvr>
                                      <p:to>
                                        <p:strVal val="visible"/>
                                      </p:to>
                                    </p:set>
                                    <p:anim calcmode="lin" valueType="num">
                                      <p:cBhvr additive="base">
                                        <p:cTn id="19" dur="500" fill="hold"/>
                                        <p:tgtEl>
                                          <p:spTgt spid="3665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6595">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66595">
                                            <p:txEl>
                                              <p:pRg st="3" end="3"/>
                                            </p:txEl>
                                          </p:spTgt>
                                        </p:tgtEl>
                                        <p:attrNameLst>
                                          <p:attrName>style.visibility</p:attrName>
                                        </p:attrNameLst>
                                      </p:cBhvr>
                                      <p:to>
                                        <p:strVal val="visible"/>
                                      </p:to>
                                    </p:set>
                                    <p:anim calcmode="lin" valueType="num">
                                      <p:cBhvr additive="base">
                                        <p:cTn id="23" dur="500" fill="hold"/>
                                        <p:tgtEl>
                                          <p:spTgt spid="36659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665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66595">
                                            <p:txEl>
                                              <p:pRg st="4" end="4"/>
                                            </p:txEl>
                                          </p:spTgt>
                                        </p:tgtEl>
                                        <p:attrNameLst>
                                          <p:attrName>style.visibility</p:attrName>
                                        </p:attrNameLst>
                                      </p:cBhvr>
                                      <p:to>
                                        <p:strVal val="visible"/>
                                      </p:to>
                                    </p:set>
                                    <p:anim calcmode="lin" valueType="num">
                                      <p:cBhvr additive="base">
                                        <p:cTn id="29" dur="500" fill="hold"/>
                                        <p:tgtEl>
                                          <p:spTgt spid="366595">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66595">
                                            <p:txEl>
                                              <p:pRg st="4" end="4"/>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66595">
                                            <p:txEl>
                                              <p:pRg st="5" end="5"/>
                                            </p:txEl>
                                          </p:spTgt>
                                        </p:tgtEl>
                                        <p:attrNameLst>
                                          <p:attrName>style.visibility</p:attrName>
                                        </p:attrNameLst>
                                      </p:cBhvr>
                                      <p:to>
                                        <p:strVal val="visible"/>
                                      </p:to>
                                    </p:set>
                                    <p:anim calcmode="lin" valueType="num">
                                      <p:cBhvr additive="base">
                                        <p:cTn id="33" dur="500" fill="hold"/>
                                        <p:tgtEl>
                                          <p:spTgt spid="366595">
                                            <p:txEl>
                                              <p:pRg st="5" end="5"/>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65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66595">
                                            <p:txEl>
                                              <p:pRg st="6" end="6"/>
                                            </p:txEl>
                                          </p:spTgt>
                                        </p:tgtEl>
                                        <p:attrNameLst>
                                          <p:attrName>style.visibility</p:attrName>
                                        </p:attrNameLst>
                                      </p:cBhvr>
                                      <p:to>
                                        <p:strVal val="visible"/>
                                      </p:to>
                                    </p:set>
                                    <p:anim calcmode="lin" valueType="num">
                                      <p:cBhvr additive="base">
                                        <p:cTn id="39" dur="500" fill="hold"/>
                                        <p:tgtEl>
                                          <p:spTgt spid="366595">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66595">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366595">
                                            <p:txEl>
                                              <p:pRg st="7" end="7"/>
                                            </p:txEl>
                                          </p:spTgt>
                                        </p:tgtEl>
                                        <p:attrNameLst>
                                          <p:attrName>style.visibility</p:attrName>
                                        </p:attrNameLst>
                                      </p:cBhvr>
                                      <p:to>
                                        <p:strVal val="visible"/>
                                      </p:to>
                                    </p:set>
                                    <p:anim calcmode="lin" valueType="num">
                                      <p:cBhvr additive="base">
                                        <p:cTn id="43" dur="500" fill="hold"/>
                                        <p:tgtEl>
                                          <p:spTgt spid="366595">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66595">
                                            <p:txEl>
                                              <p:pRg st="7" end="7"/>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366595">
                                            <p:txEl>
                                              <p:pRg st="8" end="8"/>
                                            </p:txEl>
                                          </p:spTgt>
                                        </p:tgtEl>
                                        <p:attrNameLst>
                                          <p:attrName>style.visibility</p:attrName>
                                        </p:attrNameLst>
                                      </p:cBhvr>
                                      <p:to>
                                        <p:strVal val="visible"/>
                                      </p:to>
                                    </p:set>
                                    <p:anim calcmode="lin" valueType="num">
                                      <p:cBhvr additive="base">
                                        <p:cTn id="47" dur="500" fill="hold"/>
                                        <p:tgtEl>
                                          <p:spTgt spid="366595">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665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595"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67618" name="Rectangle 1026"/>
          <p:cNvSpPr>
            <a:spLocks noGrp="1" noChangeArrowheads="1"/>
          </p:cNvSpPr>
          <p:nvPr>
            <p:ph type="title"/>
          </p:nvPr>
        </p:nvSpPr>
        <p:spPr>
          <a:xfrm>
            <a:off x="714375" y="0"/>
            <a:ext cx="7772400" cy="776288"/>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的应用考虑</a:t>
            </a:r>
          </a:p>
        </p:txBody>
      </p:sp>
      <p:sp>
        <p:nvSpPr>
          <p:cNvPr id="367619" name="Rectangle 1027"/>
          <p:cNvSpPr>
            <a:spLocks noGrp="1" noChangeArrowheads="1"/>
          </p:cNvSpPr>
          <p:nvPr>
            <p:ph type="body" idx="1"/>
          </p:nvPr>
        </p:nvSpPr>
        <p:spPr>
          <a:xfrm>
            <a:off x="666750" y="1130300"/>
            <a:ext cx="8477250" cy="5194300"/>
          </a:xfrm>
        </p:spPr>
        <p:txBody>
          <a:bodyPr/>
          <a:lstStyle/>
          <a:p>
            <a:pPr>
              <a:lnSpc>
                <a:spcPct val="130000"/>
              </a:lnSpc>
              <a:spcBef>
                <a:spcPts val="600"/>
              </a:spcBef>
              <a:spcAft>
                <a:spcPts val="600"/>
              </a:spcAft>
              <a:buFont typeface="Wingdings" pitchFamily="2" charset="2"/>
              <a:buChar char="Ø"/>
              <a:defRPr/>
            </a:pPr>
            <a:r>
              <a:rPr lang="zh-CN" altLang="en-US" dirty="0">
                <a:latin typeface="+mn-ea"/>
              </a:rPr>
              <a:t>在提供前面四项服务的同时，还必须考虑</a:t>
            </a:r>
          </a:p>
          <a:p>
            <a:pPr marL="1023938" lvl="1" indent="-457200">
              <a:lnSpc>
                <a:spcPct val="130000"/>
              </a:lnSpc>
              <a:spcBef>
                <a:spcPts val="600"/>
              </a:spcBef>
              <a:spcAft>
                <a:spcPts val="600"/>
              </a:spcAft>
              <a:buFont typeface="+mj-lt"/>
              <a:buAutoNum type="arabicPeriod"/>
              <a:defRPr/>
            </a:pPr>
            <a:r>
              <a:rPr lang="zh-CN" altLang="en-US" sz="2200" dirty="0">
                <a:solidFill>
                  <a:srgbClr val="FF0000"/>
                </a:solidFill>
                <a:latin typeface="+mn-ea"/>
              </a:rPr>
              <a:t>性能</a:t>
            </a:r>
          </a:p>
          <a:p>
            <a:pPr marL="1428750" lvl="2" indent="-457200">
              <a:lnSpc>
                <a:spcPct val="130000"/>
              </a:lnSpc>
              <a:spcBef>
                <a:spcPts val="600"/>
              </a:spcBef>
              <a:spcAft>
                <a:spcPts val="600"/>
              </a:spcAft>
              <a:buFont typeface="Wingdings" pitchFamily="2" charset="2"/>
              <a:buChar char="ü"/>
              <a:defRPr/>
            </a:pPr>
            <a:r>
              <a:rPr lang="zh-CN" altLang="en-US" sz="2200" dirty="0">
                <a:latin typeface="+mn-ea"/>
              </a:rPr>
              <a:t>尽量少用</a:t>
            </a:r>
            <a:r>
              <a:rPr lang="zh-CN" altLang="en-US" sz="2200" dirty="0">
                <a:solidFill>
                  <a:srgbClr val="0000FF"/>
                </a:solidFill>
                <a:latin typeface="+mn-ea"/>
              </a:rPr>
              <a:t>公钥</a:t>
            </a:r>
            <a:r>
              <a:rPr lang="zh-CN" altLang="en-US" sz="2200" dirty="0">
                <a:latin typeface="+mn-ea"/>
              </a:rPr>
              <a:t>加解密操作，往往</a:t>
            </a:r>
            <a:r>
              <a:rPr lang="zh-CN" altLang="en-US" sz="2200" dirty="0">
                <a:solidFill>
                  <a:srgbClr val="0000FF"/>
                </a:solidFill>
                <a:latin typeface="+mn-ea"/>
              </a:rPr>
              <a:t>混合加密</a:t>
            </a:r>
          </a:p>
          <a:p>
            <a:pPr marL="1428750" lvl="2" indent="-457200">
              <a:lnSpc>
                <a:spcPct val="130000"/>
              </a:lnSpc>
              <a:spcBef>
                <a:spcPts val="600"/>
              </a:spcBef>
              <a:spcAft>
                <a:spcPts val="600"/>
              </a:spcAft>
              <a:buFont typeface="Wingdings" pitchFamily="2" charset="2"/>
              <a:buChar char="ü"/>
              <a:defRPr/>
            </a:pPr>
            <a:r>
              <a:rPr lang="zh-CN" altLang="en-US" sz="2200" dirty="0">
                <a:latin typeface="+mn-ea"/>
              </a:rPr>
              <a:t>除非需要</a:t>
            </a:r>
            <a:r>
              <a:rPr lang="zh-CN" altLang="en-US" sz="2200" dirty="0">
                <a:solidFill>
                  <a:srgbClr val="0000FF"/>
                </a:solidFill>
                <a:latin typeface="+mn-ea"/>
              </a:rPr>
              <a:t>数据来源认证</a:t>
            </a:r>
            <a:r>
              <a:rPr lang="zh-CN" altLang="en-US" sz="2200" dirty="0">
                <a:latin typeface="+mn-ea"/>
              </a:rPr>
              <a:t>才使用</a:t>
            </a:r>
            <a:r>
              <a:rPr lang="zh-CN" altLang="en-US" sz="2200" dirty="0">
                <a:solidFill>
                  <a:srgbClr val="0000FF"/>
                </a:solidFill>
                <a:latin typeface="+mn-ea"/>
              </a:rPr>
              <a:t>签名</a:t>
            </a:r>
            <a:r>
              <a:rPr lang="zh-CN" altLang="en-US" sz="2200" dirty="0">
                <a:latin typeface="+mn-ea"/>
              </a:rPr>
              <a:t>，否则就使用</a:t>
            </a:r>
            <a:r>
              <a:rPr lang="en-US" altLang="zh-CN" sz="2200" dirty="0">
                <a:solidFill>
                  <a:srgbClr val="0000FF"/>
                </a:solidFill>
                <a:latin typeface="+mn-ea"/>
              </a:rPr>
              <a:t>MAC</a:t>
            </a:r>
            <a:r>
              <a:rPr lang="zh-CN" altLang="en-US" sz="2200" dirty="0">
                <a:latin typeface="+mn-ea"/>
              </a:rPr>
              <a:t>实现</a:t>
            </a:r>
            <a:r>
              <a:rPr lang="zh-CN" altLang="en-US" sz="2200" dirty="0">
                <a:solidFill>
                  <a:srgbClr val="0000FF"/>
                </a:solidFill>
                <a:latin typeface="+mn-ea"/>
              </a:rPr>
              <a:t>数据完整性</a:t>
            </a:r>
          </a:p>
          <a:p>
            <a:pPr marL="1023938" lvl="1" indent="-457200">
              <a:lnSpc>
                <a:spcPct val="130000"/>
              </a:lnSpc>
              <a:spcBef>
                <a:spcPts val="600"/>
              </a:spcBef>
              <a:spcAft>
                <a:spcPts val="600"/>
              </a:spcAft>
              <a:buFont typeface="+mj-lt"/>
              <a:buAutoNum type="arabicPeriod"/>
              <a:defRPr/>
            </a:pPr>
            <a:r>
              <a:rPr lang="zh-CN" altLang="en-US" sz="2200" dirty="0">
                <a:solidFill>
                  <a:srgbClr val="FF0000"/>
                </a:solidFill>
                <a:latin typeface="+mn-ea"/>
              </a:rPr>
              <a:t>在线和离线模型</a:t>
            </a:r>
          </a:p>
          <a:p>
            <a:pPr marL="1428750" lvl="2" indent="-457200">
              <a:lnSpc>
                <a:spcPct val="130000"/>
              </a:lnSpc>
              <a:spcBef>
                <a:spcPts val="600"/>
              </a:spcBef>
              <a:spcAft>
                <a:spcPts val="600"/>
              </a:spcAft>
              <a:buFont typeface="Wingdings" pitchFamily="2" charset="2"/>
              <a:buChar char="ü"/>
              <a:defRPr/>
            </a:pPr>
            <a:r>
              <a:rPr lang="zh-CN" altLang="en-US" sz="2200" dirty="0">
                <a:latin typeface="+mn-ea"/>
              </a:rPr>
              <a:t>签名的验证可以在离线情况下完成</a:t>
            </a:r>
          </a:p>
          <a:p>
            <a:pPr marL="1428750" lvl="2" indent="-457200">
              <a:lnSpc>
                <a:spcPct val="130000"/>
              </a:lnSpc>
              <a:spcBef>
                <a:spcPts val="600"/>
              </a:spcBef>
              <a:spcAft>
                <a:spcPts val="600"/>
              </a:spcAft>
              <a:buFont typeface="Wingdings" pitchFamily="2" charset="2"/>
              <a:buChar char="ü"/>
              <a:defRPr/>
            </a:pPr>
            <a:r>
              <a:rPr lang="zh-CN" altLang="en-US" sz="2200" dirty="0">
                <a:latin typeface="+mn-ea"/>
              </a:rPr>
              <a:t>用公钥实现保密性也可以在离线情况下完成</a:t>
            </a:r>
          </a:p>
          <a:p>
            <a:pPr marL="1428750" lvl="2" indent="-457200">
              <a:lnSpc>
                <a:spcPct val="130000"/>
              </a:lnSpc>
              <a:spcBef>
                <a:spcPts val="600"/>
              </a:spcBef>
              <a:spcAft>
                <a:spcPts val="600"/>
              </a:spcAft>
              <a:buFont typeface="Wingdings" pitchFamily="2" charset="2"/>
              <a:buChar char="ü"/>
              <a:defRPr/>
            </a:pPr>
            <a:r>
              <a:rPr lang="zh-CN" altLang="en-US" sz="2200" dirty="0">
                <a:latin typeface="+mn-ea"/>
              </a:rPr>
              <a:t>离线的问题：无法获得最新的</a:t>
            </a:r>
            <a:r>
              <a:rPr lang="en-US" altLang="zh-CN" sz="2200" dirty="0">
                <a:solidFill>
                  <a:srgbClr val="0000FF"/>
                </a:solidFill>
                <a:latin typeface="+mn-ea"/>
              </a:rPr>
              <a:t>CRL</a:t>
            </a:r>
            <a:endParaRPr lang="zh-CN" altLang="en-US" sz="2200" dirty="0">
              <a:solidFill>
                <a:srgbClr val="0000FF"/>
              </a:solidFill>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115</a:t>
            </a:fld>
            <a:endParaRPr lang="en-US" altLang="zh-CN"/>
          </a:p>
        </p:txBody>
      </p:sp>
    </p:spTree>
    <p:extLst>
      <p:ext uri="{BB962C8B-B14F-4D97-AF65-F5344CB8AC3E}">
        <p14:creationId xmlns:p14="http://schemas.microsoft.com/office/powerpoint/2010/main" val="476906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 calcmode="lin" valueType="num">
                                      <p:cBhvr additive="base">
                                        <p:cTn id="7" dur="500" fill="hold"/>
                                        <p:tgtEl>
                                          <p:spTgt spid="3676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76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7619">
                                            <p:txEl>
                                              <p:pRg st="1" end="1"/>
                                            </p:txEl>
                                          </p:spTgt>
                                        </p:tgtEl>
                                        <p:attrNameLst>
                                          <p:attrName>style.visibility</p:attrName>
                                        </p:attrNameLst>
                                      </p:cBhvr>
                                      <p:to>
                                        <p:strVal val="visible"/>
                                      </p:to>
                                    </p:set>
                                    <p:anim calcmode="lin" valueType="num">
                                      <p:cBhvr additive="base">
                                        <p:cTn id="13" dur="500" fill="hold"/>
                                        <p:tgtEl>
                                          <p:spTgt spid="3676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676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7619">
                                            <p:txEl>
                                              <p:pRg st="2" end="2"/>
                                            </p:txEl>
                                          </p:spTgt>
                                        </p:tgtEl>
                                        <p:attrNameLst>
                                          <p:attrName>style.visibility</p:attrName>
                                        </p:attrNameLst>
                                      </p:cBhvr>
                                      <p:to>
                                        <p:strVal val="visible"/>
                                      </p:to>
                                    </p:set>
                                    <p:anim calcmode="lin" valueType="num">
                                      <p:cBhvr additive="base">
                                        <p:cTn id="19" dur="500" fill="hold"/>
                                        <p:tgtEl>
                                          <p:spTgt spid="3676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676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67619">
                                            <p:txEl>
                                              <p:pRg st="3" end="3"/>
                                            </p:txEl>
                                          </p:spTgt>
                                        </p:tgtEl>
                                        <p:attrNameLst>
                                          <p:attrName>style.visibility</p:attrName>
                                        </p:attrNameLst>
                                      </p:cBhvr>
                                      <p:to>
                                        <p:strVal val="visible"/>
                                      </p:to>
                                    </p:set>
                                    <p:anim calcmode="lin" valueType="num">
                                      <p:cBhvr additive="base">
                                        <p:cTn id="25" dur="500" fill="hold"/>
                                        <p:tgtEl>
                                          <p:spTgt spid="36761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67619">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67619">
                                            <p:txEl>
                                              <p:pRg st="4" end="4"/>
                                            </p:txEl>
                                          </p:spTgt>
                                        </p:tgtEl>
                                        <p:attrNameLst>
                                          <p:attrName>style.visibility</p:attrName>
                                        </p:attrNameLst>
                                      </p:cBhvr>
                                      <p:to>
                                        <p:strVal val="visible"/>
                                      </p:to>
                                    </p:set>
                                    <p:anim calcmode="lin" valueType="num">
                                      <p:cBhvr additive="base">
                                        <p:cTn id="29" dur="500" fill="hold"/>
                                        <p:tgtEl>
                                          <p:spTgt spid="367619">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67619">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7619">
                                            <p:txEl>
                                              <p:pRg st="5" end="5"/>
                                            </p:txEl>
                                          </p:spTgt>
                                        </p:tgtEl>
                                        <p:attrNameLst>
                                          <p:attrName>style.visibility</p:attrName>
                                        </p:attrNameLst>
                                      </p:cBhvr>
                                      <p:to>
                                        <p:strVal val="visible"/>
                                      </p:to>
                                    </p:set>
                                    <p:anim calcmode="lin" valueType="num">
                                      <p:cBhvr additive="base">
                                        <p:cTn id="33" dur="500" fill="hold"/>
                                        <p:tgtEl>
                                          <p:spTgt spid="36761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67619">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7619">
                                            <p:txEl>
                                              <p:pRg st="6" end="6"/>
                                            </p:txEl>
                                          </p:spTgt>
                                        </p:tgtEl>
                                        <p:attrNameLst>
                                          <p:attrName>style.visibility</p:attrName>
                                        </p:attrNameLst>
                                      </p:cBhvr>
                                      <p:to>
                                        <p:strVal val="visible"/>
                                      </p:to>
                                    </p:set>
                                    <p:anim calcmode="lin" valueType="num">
                                      <p:cBhvr additive="base">
                                        <p:cTn id="37" dur="500" fill="hold"/>
                                        <p:tgtEl>
                                          <p:spTgt spid="367619">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67619">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7619">
                                            <p:txEl>
                                              <p:pRg st="7" end="7"/>
                                            </p:txEl>
                                          </p:spTgt>
                                        </p:tgtEl>
                                        <p:attrNameLst>
                                          <p:attrName>style.visibility</p:attrName>
                                        </p:attrNameLst>
                                      </p:cBhvr>
                                      <p:to>
                                        <p:strVal val="visible"/>
                                      </p:to>
                                    </p:set>
                                    <p:anim calcmode="lin" valueType="num">
                                      <p:cBhvr additive="base">
                                        <p:cTn id="41" dur="500" fill="hold"/>
                                        <p:tgtEl>
                                          <p:spTgt spid="367619">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6761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67618" name="Rectangle 1026"/>
          <p:cNvSpPr>
            <a:spLocks noGrp="1" noChangeArrowheads="1"/>
          </p:cNvSpPr>
          <p:nvPr>
            <p:ph type="title"/>
          </p:nvPr>
        </p:nvSpPr>
        <p:spPr>
          <a:xfrm>
            <a:off x="803275" y="0"/>
            <a:ext cx="7772400" cy="776288"/>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的应用考虑</a:t>
            </a:r>
          </a:p>
        </p:txBody>
      </p:sp>
      <p:sp>
        <p:nvSpPr>
          <p:cNvPr id="367619" name="Rectangle 1027"/>
          <p:cNvSpPr>
            <a:spLocks noGrp="1" noChangeArrowheads="1"/>
          </p:cNvSpPr>
          <p:nvPr>
            <p:ph type="body" idx="1"/>
          </p:nvPr>
        </p:nvSpPr>
        <p:spPr>
          <a:xfrm>
            <a:off x="762000" y="1193801"/>
            <a:ext cx="8089900" cy="4229100"/>
          </a:xfrm>
        </p:spPr>
        <p:txBody>
          <a:bodyPr/>
          <a:lstStyle/>
          <a:p>
            <a:pPr>
              <a:lnSpc>
                <a:spcPct val="150000"/>
              </a:lnSpc>
              <a:spcBef>
                <a:spcPts val="600"/>
              </a:spcBef>
              <a:spcAft>
                <a:spcPts val="600"/>
              </a:spcAft>
              <a:buFont typeface="Wingdings" pitchFamily="2" charset="2"/>
              <a:buChar char="Ø"/>
              <a:defRPr/>
            </a:pPr>
            <a:r>
              <a:rPr lang="zh-CN" altLang="en-US" dirty="0">
                <a:latin typeface="+mn-ea"/>
              </a:rPr>
              <a:t>在提供前面四项服务的同时，还必须考虑</a:t>
            </a:r>
            <a:endParaRPr lang="en-US" altLang="zh-CN" dirty="0">
              <a:latin typeface="+mn-ea"/>
            </a:endParaRPr>
          </a:p>
          <a:p>
            <a:pPr marL="1023938" lvl="1" indent="-457200">
              <a:lnSpc>
                <a:spcPct val="150000"/>
              </a:lnSpc>
              <a:spcBef>
                <a:spcPts val="600"/>
              </a:spcBef>
              <a:spcAft>
                <a:spcPts val="600"/>
              </a:spcAft>
              <a:buFont typeface="+mj-lt"/>
              <a:buAutoNum type="arabicPeriod" startAt="3"/>
              <a:defRPr/>
            </a:pPr>
            <a:r>
              <a:rPr lang="zh-CN" altLang="en-US" sz="2200" dirty="0">
                <a:solidFill>
                  <a:srgbClr val="FF0000"/>
                </a:solidFill>
                <a:latin typeface="+mn-ea"/>
              </a:rPr>
              <a:t>证书中所支持算法的通用性</a:t>
            </a:r>
          </a:p>
          <a:p>
            <a:pPr marL="1411288" lvl="2" indent="-439738">
              <a:lnSpc>
                <a:spcPct val="150000"/>
              </a:lnSpc>
              <a:spcBef>
                <a:spcPts val="600"/>
              </a:spcBef>
              <a:spcAft>
                <a:spcPts val="600"/>
              </a:spcAft>
              <a:buFont typeface="Wingdings" pitchFamily="2" charset="2"/>
              <a:buChar char="ü"/>
              <a:defRPr/>
            </a:pPr>
            <a:r>
              <a:rPr lang="zh-CN" altLang="en-US" dirty="0">
                <a:latin typeface="+mn-ea"/>
              </a:rPr>
              <a:t>在提供实际的服务之前，必须协商到一致的算法</a:t>
            </a:r>
          </a:p>
          <a:p>
            <a:pPr marL="1023938" lvl="1" indent="-457200">
              <a:lnSpc>
                <a:spcPct val="150000"/>
              </a:lnSpc>
              <a:spcBef>
                <a:spcPts val="600"/>
              </a:spcBef>
              <a:spcAft>
                <a:spcPts val="600"/>
              </a:spcAft>
              <a:buFont typeface="+mj-lt"/>
              <a:buAutoNum type="arabicPeriod" startAt="3"/>
              <a:defRPr/>
            </a:pPr>
            <a:r>
              <a:rPr lang="zh-CN" altLang="en-US" sz="2200" dirty="0">
                <a:solidFill>
                  <a:srgbClr val="FF0000"/>
                </a:solidFill>
                <a:latin typeface="+mn-ea"/>
              </a:rPr>
              <a:t>个体命名</a:t>
            </a:r>
          </a:p>
          <a:p>
            <a:pPr marL="1411288" lvl="2" indent="-439738">
              <a:lnSpc>
                <a:spcPct val="150000"/>
              </a:lnSpc>
              <a:spcBef>
                <a:spcPts val="600"/>
              </a:spcBef>
              <a:spcAft>
                <a:spcPts val="600"/>
              </a:spcAft>
              <a:buFont typeface="Wingdings" pitchFamily="2" charset="2"/>
              <a:buChar char="ü"/>
              <a:defRPr/>
            </a:pPr>
            <a:r>
              <a:rPr lang="zh-CN" altLang="en-US" dirty="0">
                <a:latin typeface="+mn-ea"/>
              </a:rPr>
              <a:t>如何命名个体，以利于</a:t>
            </a:r>
            <a:r>
              <a:rPr lang="en-US" altLang="zh-CN" dirty="0">
                <a:latin typeface="+mn-ea"/>
              </a:rPr>
              <a:t>CA</a:t>
            </a:r>
            <a:r>
              <a:rPr lang="zh-CN" altLang="en-US" dirty="0">
                <a:latin typeface="+mn-ea"/>
              </a:rPr>
              <a:t>的管理</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116</a:t>
            </a:fld>
            <a:endParaRPr lang="en-US" altLang="zh-CN"/>
          </a:p>
        </p:txBody>
      </p:sp>
    </p:spTree>
    <p:extLst>
      <p:ext uri="{BB962C8B-B14F-4D97-AF65-F5344CB8AC3E}">
        <p14:creationId xmlns:p14="http://schemas.microsoft.com/office/powerpoint/2010/main" val="3039861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 calcmode="lin" valueType="num">
                                      <p:cBhvr additive="base">
                                        <p:cTn id="7" dur="500" fill="hold"/>
                                        <p:tgtEl>
                                          <p:spTgt spid="367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76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67619">
                                            <p:txEl>
                                              <p:pRg st="1" end="1"/>
                                            </p:txEl>
                                          </p:spTgt>
                                        </p:tgtEl>
                                        <p:attrNameLst>
                                          <p:attrName>style.visibility</p:attrName>
                                        </p:attrNameLst>
                                      </p:cBhvr>
                                      <p:to>
                                        <p:strVal val="visible"/>
                                      </p:to>
                                    </p:set>
                                    <p:anim calcmode="lin" valueType="num">
                                      <p:cBhvr additive="base">
                                        <p:cTn id="11" dur="500" fill="hold"/>
                                        <p:tgtEl>
                                          <p:spTgt spid="36761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676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67619">
                                            <p:txEl>
                                              <p:pRg st="2" end="2"/>
                                            </p:txEl>
                                          </p:spTgt>
                                        </p:tgtEl>
                                        <p:attrNameLst>
                                          <p:attrName>style.visibility</p:attrName>
                                        </p:attrNameLst>
                                      </p:cBhvr>
                                      <p:to>
                                        <p:strVal val="visible"/>
                                      </p:to>
                                    </p:set>
                                    <p:anim calcmode="lin" valueType="num">
                                      <p:cBhvr additive="base">
                                        <p:cTn id="15" dur="500" fill="hold"/>
                                        <p:tgtEl>
                                          <p:spTgt spid="36761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67619">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67619">
                                            <p:txEl>
                                              <p:pRg st="3" end="3"/>
                                            </p:txEl>
                                          </p:spTgt>
                                        </p:tgtEl>
                                        <p:attrNameLst>
                                          <p:attrName>style.visibility</p:attrName>
                                        </p:attrNameLst>
                                      </p:cBhvr>
                                      <p:to>
                                        <p:strVal val="visible"/>
                                      </p:to>
                                    </p:set>
                                    <p:anim calcmode="lin" valueType="num">
                                      <p:cBhvr additive="base">
                                        <p:cTn id="19" dur="500" fill="hold"/>
                                        <p:tgtEl>
                                          <p:spTgt spid="367619">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7619">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67619">
                                            <p:txEl>
                                              <p:pRg st="4" end="4"/>
                                            </p:txEl>
                                          </p:spTgt>
                                        </p:tgtEl>
                                        <p:attrNameLst>
                                          <p:attrName>style.visibility</p:attrName>
                                        </p:attrNameLst>
                                      </p:cBhvr>
                                      <p:to>
                                        <p:strVal val="visible"/>
                                      </p:to>
                                    </p:set>
                                    <p:anim calcmode="lin" valueType="num">
                                      <p:cBhvr additive="base">
                                        <p:cTn id="23" dur="500" fill="hold"/>
                                        <p:tgtEl>
                                          <p:spTgt spid="367619">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6761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63522" name="Rectangle 1026"/>
          <p:cNvSpPr>
            <a:spLocks noGrp="1" noChangeArrowheads="1"/>
          </p:cNvSpPr>
          <p:nvPr>
            <p:ph type="title"/>
          </p:nvPr>
        </p:nvSpPr>
        <p:spPr>
          <a:xfrm>
            <a:off x="482600" y="1095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之动机</a:t>
            </a:r>
          </a:p>
        </p:txBody>
      </p:sp>
      <p:sp>
        <p:nvSpPr>
          <p:cNvPr id="363523" name="Rectangle 1027"/>
          <p:cNvSpPr>
            <a:spLocks noGrp="1" noChangeArrowheads="1"/>
          </p:cNvSpPr>
          <p:nvPr>
            <p:ph type="body" idx="1"/>
          </p:nvPr>
        </p:nvSpPr>
        <p:spPr>
          <a:xfrm>
            <a:off x="1220788" y="1312863"/>
            <a:ext cx="7504112" cy="4554537"/>
          </a:xfrm>
        </p:spPr>
        <p:txBody>
          <a:bodyPr/>
          <a:lstStyle/>
          <a:p>
            <a:pPr>
              <a:lnSpc>
                <a:spcPct val="150000"/>
              </a:lnSpc>
              <a:spcBef>
                <a:spcPts val="600"/>
              </a:spcBef>
              <a:spcAft>
                <a:spcPts val="600"/>
              </a:spcAft>
              <a:buFont typeface="Wingdings" pitchFamily="2" charset="2"/>
              <a:buChar char="Ø"/>
              <a:defRPr/>
            </a:pPr>
            <a:r>
              <a:rPr lang="zh-CN" altLang="en-US" dirty="0">
                <a:latin typeface="+mn-ea"/>
              </a:rPr>
              <a:t>公钥技术</a:t>
            </a:r>
          </a:p>
          <a:p>
            <a:pPr marL="914400" lvl="1" indent="-457200">
              <a:lnSpc>
                <a:spcPct val="150000"/>
              </a:lnSpc>
              <a:spcBef>
                <a:spcPts val="0"/>
              </a:spcBef>
              <a:spcAft>
                <a:spcPts val="0"/>
              </a:spcAft>
              <a:buFont typeface="+mj-lt"/>
              <a:buAutoNum type="arabicPeriod"/>
              <a:defRPr/>
            </a:pPr>
            <a:r>
              <a:rPr lang="zh-CN" altLang="en-US" sz="2200" dirty="0">
                <a:latin typeface="+mn-ea"/>
              </a:rPr>
              <a:t>如何提供数字签名功能</a:t>
            </a:r>
          </a:p>
          <a:p>
            <a:pPr marL="914400" lvl="1" indent="-457200">
              <a:lnSpc>
                <a:spcPct val="150000"/>
              </a:lnSpc>
              <a:spcBef>
                <a:spcPts val="0"/>
              </a:spcBef>
              <a:spcAft>
                <a:spcPts val="0"/>
              </a:spcAft>
              <a:buFont typeface="+mj-lt"/>
              <a:buAutoNum type="arabicPeriod"/>
              <a:defRPr/>
            </a:pPr>
            <a:r>
              <a:rPr lang="zh-CN" altLang="en-US" sz="2200" dirty="0">
                <a:latin typeface="+mn-ea"/>
              </a:rPr>
              <a:t>如何实现不可否认服务</a:t>
            </a:r>
          </a:p>
          <a:p>
            <a:pPr marL="914400" lvl="1" indent="-457200">
              <a:lnSpc>
                <a:spcPct val="150000"/>
              </a:lnSpc>
              <a:spcBef>
                <a:spcPts val="0"/>
              </a:spcBef>
              <a:spcAft>
                <a:spcPts val="0"/>
              </a:spcAft>
              <a:buFont typeface="+mj-lt"/>
              <a:buAutoNum type="arabicPeriod"/>
              <a:defRPr/>
            </a:pPr>
            <a:r>
              <a:rPr lang="zh-CN" altLang="en-US" sz="2200" dirty="0">
                <a:latin typeface="+mn-ea"/>
              </a:rPr>
              <a:t>公钥和身份如何建立联系</a:t>
            </a:r>
          </a:p>
          <a:p>
            <a:pPr lvl="2">
              <a:lnSpc>
                <a:spcPct val="150000"/>
              </a:lnSpc>
              <a:spcBef>
                <a:spcPts val="0"/>
              </a:spcBef>
              <a:spcAft>
                <a:spcPts val="0"/>
              </a:spcAft>
              <a:buFont typeface="Wingdings" pitchFamily="2" charset="2"/>
              <a:buChar char="ü"/>
              <a:defRPr/>
            </a:pPr>
            <a:r>
              <a:rPr lang="zh-CN" altLang="en-US" sz="2000" dirty="0">
                <a:latin typeface="+mn-ea"/>
              </a:rPr>
              <a:t>为什么要相信这是某个人的公钥</a:t>
            </a:r>
          </a:p>
          <a:p>
            <a:pPr marL="914400" lvl="1" indent="-457200">
              <a:lnSpc>
                <a:spcPct val="150000"/>
              </a:lnSpc>
              <a:spcBef>
                <a:spcPts val="0"/>
              </a:spcBef>
              <a:spcAft>
                <a:spcPts val="0"/>
              </a:spcAft>
              <a:buFont typeface="+mj-lt"/>
              <a:buAutoNum type="arabicPeriod"/>
              <a:defRPr/>
            </a:pPr>
            <a:r>
              <a:rPr lang="zh-CN" altLang="en-US" sz="2200" dirty="0">
                <a:latin typeface="+mn-ea"/>
              </a:rPr>
              <a:t>公钥如何管理</a:t>
            </a:r>
          </a:p>
          <a:p>
            <a:pPr>
              <a:lnSpc>
                <a:spcPct val="150000"/>
              </a:lnSpc>
              <a:spcBef>
                <a:spcPts val="0"/>
              </a:spcBef>
              <a:spcAft>
                <a:spcPts val="0"/>
              </a:spcAft>
              <a:buFont typeface="Wingdings" pitchFamily="2" charset="2"/>
              <a:buChar char="Ø"/>
              <a:defRPr/>
            </a:pPr>
            <a:r>
              <a:rPr lang="zh-CN" altLang="en-US" dirty="0">
                <a:latin typeface="+mn-ea"/>
              </a:rPr>
              <a:t>方案：引入证书(</a:t>
            </a:r>
            <a:r>
              <a:rPr lang="en-US" altLang="zh-CN" dirty="0">
                <a:latin typeface="+mn-ea"/>
              </a:rPr>
              <a:t>certificate)</a:t>
            </a:r>
          </a:p>
          <a:p>
            <a:pPr marL="914400" lvl="1" indent="-457200">
              <a:lnSpc>
                <a:spcPct val="150000"/>
              </a:lnSpc>
              <a:spcBef>
                <a:spcPts val="0"/>
              </a:spcBef>
              <a:spcAft>
                <a:spcPts val="0"/>
              </a:spcAft>
              <a:buFont typeface="+mj-lt"/>
              <a:buAutoNum type="arabicPeriod"/>
              <a:defRPr/>
            </a:pPr>
            <a:r>
              <a:rPr lang="zh-CN" altLang="en-US" sz="2200" dirty="0">
                <a:latin typeface="+mn-ea"/>
              </a:rPr>
              <a:t>通过证书把公钥和身份关联起来</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117</a:t>
            </a:fld>
            <a:endParaRPr lang="en-US" altLang="zh-CN"/>
          </a:p>
        </p:txBody>
      </p:sp>
    </p:spTree>
    <p:extLst>
      <p:ext uri="{BB962C8B-B14F-4D97-AF65-F5344CB8AC3E}">
        <p14:creationId xmlns:p14="http://schemas.microsoft.com/office/powerpoint/2010/main" val="992125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 calcmode="lin" valueType="num">
                                      <p:cBhvr additive="base">
                                        <p:cTn id="7" dur="500" fill="hold"/>
                                        <p:tgtEl>
                                          <p:spTgt spid="363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3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3523">
                                            <p:txEl>
                                              <p:pRg st="1" end="1"/>
                                            </p:txEl>
                                          </p:spTgt>
                                        </p:tgtEl>
                                        <p:attrNameLst>
                                          <p:attrName>style.visibility</p:attrName>
                                        </p:attrNameLst>
                                      </p:cBhvr>
                                      <p:to>
                                        <p:strVal val="visible"/>
                                      </p:to>
                                    </p:set>
                                    <p:anim calcmode="lin" valueType="num">
                                      <p:cBhvr additive="base">
                                        <p:cTn id="13" dur="500" fill="hold"/>
                                        <p:tgtEl>
                                          <p:spTgt spid="3635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635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3523">
                                            <p:txEl>
                                              <p:pRg st="2" end="2"/>
                                            </p:txEl>
                                          </p:spTgt>
                                        </p:tgtEl>
                                        <p:attrNameLst>
                                          <p:attrName>style.visibility</p:attrName>
                                        </p:attrNameLst>
                                      </p:cBhvr>
                                      <p:to>
                                        <p:strVal val="visible"/>
                                      </p:to>
                                    </p:set>
                                    <p:anim calcmode="lin" valueType="num">
                                      <p:cBhvr additive="base">
                                        <p:cTn id="19" dur="500" fill="hold"/>
                                        <p:tgtEl>
                                          <p:spTgt spid="36352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635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3523">
                                            <p:txEl>
                                              <p:pRg st="3" end="3"/>
                                            </p:txEl>
                                          </p:spTgt>
                                        </p:tgtEl>
                                        <p:attrNameLst>
                                          <p:attrName>style.visibility</p:attrName>
                                        </p:attrNameLst>
                                      </p:cBhvr>
                                      <p:to>
                                        <p:strVal val="visible"/>
                                      </p:to>
                                    </p:set>
                                    <p:anim calcmode="lin" valueType="num">
                                      <p:cBhvr additive="base">
                                        <p:cTn id="25" dur="500" fill="hold"/>
                                        <p:tgtEl>
                                          <p:spTgt spid="36352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6352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3523">
                                            <p:txEl>
                                              <p:pRg st="4" end="4"/>
                                            </p:txEl>
                                          </p:spTgt>
                                        </p:tgtEl>
                                        <p:attrNameLst>
                                          <p:attrName>style.visibility</p:attrName>
                                        </p:attrNameLst>
                                      </p:cBhvr>
                                      <p:to>
                                        <p:strVal val="visible"/>
                                      </p:to>
                                    </p:set>
                                    <p:anim calcmode="lin" valueType="num">
                                      <p:cBhvr additive="base">
                                        <p:cTn id="31" dur="500" fill="hold"/>
                                        <p:tgtEl>
                                          <p:spTgt spid="36352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63523">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63523">
                                            <p:txEl>
                                              <p:pRg st="5" end="5"/>
                                            </p:txEl>
                                          </p:spTgt>
                                        </p:tgtEl>
                                        <p:attrNameLst>
                                          <p:attrName>style.visibility</p:attrName>
                                        </p:attrNameLst>
                                      </p:cBhvr>
                                      <p:to>
                                        <p:strVal val="visible"/>
                                      </p:to>
                                    </p:set>
                                    <p:anim calcmode="lin" valueType="num">
                                      <p:cBhvr additive="base">
                                        <p:cTn id="35" dur="500" fill="hold"/>
                                        <p:tgtEl>
                                          <p:spTgt spid="36352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6352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63523">
                                            <p:txEl>
                                              <p:pRg st="6" end="6"/>
                                            </p:txEl>
                                          </p:spTgt>
                                        </p:tgtEl>
                                        <p:attrNameLst>
                                          <p:attrName>style.visibility</p:attrName>
                                        </p:attrNameLst>
                                      </p:cBhvr>
                                      <p:to>
                                        <p:strVal val="visible"/>
                                      </p:to>
                                    </p:set>
                                    <p:anim calcmode="lin" valueType="num">
                                      <p:cBhvr additive="base">
                                        <p:cTn id="41" dur="500" fill="hold"/>
                                        <p:tgtEl>
                                          <p:spTgt spid="363523">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63523">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63523">
                                            <p:txEl>
                                              <p:pRg st="7" end="7"/>
                                            </p:txEl>
                                          </p:spTgt>
                                        </p:tgtEl>
                                        <p:attrNameLst>
                                          <p:attrName>style.visibility</p:attrName>
                                        </p:attrNameLst>
                                      </p:cBhvr>
                                      <p:to>
                                        <p:strVal val="visible"/>
                                      </p:to>
                                    </p:set>
                                    <p:anim calcmode="lin" valueType="num">
                                      <p:cBhvr additive="base">
                                        <p:cTn id="45" dur="500" fill="hold"/>
                                        <p:tgtEl>
                                          <p:spTgt spid="363523">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6352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3"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2247900" y="0"/>
            <a:ext cx="48768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p>
        </p:txBody>
      </p:sp>
      <p:sp>
        <p:nvSpPr>
          <p:cNvPr id="33796" name="Text Box 4"/>
          <p:cNvSpPr txBox="1">
            <a:spLocks noChangeArrowheads="1"/>
          </p:cNvSpPr>
          <p:nvPr/>
        </p:nvSpPr>
        <p:spPr bwMode="auto">
          <a:xfrm>
            <a:off x="3886200" y="1879600"/>
            <a:ext cx="11430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a:latin typeface="宋体" pitchFamily="2" charset="-122"/>
              </a:rPr>
              <a:t>PKI</a:t>
            </a:r>
            <a:r>
              <a:rPr lang="zh-CN" altLang="en-US" sz="2000">
                <a:latin typeface="宋体" pitchFamily="2" charset="-122"/>
              </a:rPr>
              <a:t>应用</a:t>
            </a:r>
          </a:p>
        </p:txBody>
      </p:sp>
      <p:sp>
        <p:nvSpPr>
          <p:cNvPr id="33797" name="Text Box 5"/>
          <p:cNvSpPr txBox="1">
            <a:spLocks noChangeArrowheads="1"/>
          </p:cNvSpPr>
          <p:nvPr/>
        </p:nvSpPr>
        <p:spPr bwMode="auto">
          <a:xfrm>
            <a:off x="1447800" y="3251200"/>
            <a:ext cx="16002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宋体" pitchFamily="2" charset="-122"/>
              </a:rPr>
              <a:t>证书机构</a:t>
            </a:r>
            <a:r>
              <a:rPr lang="en-US" altLang="zh-CN" sz="2000">
                <a:latin typeface="宋体" pitchFamily="2" charset="-122"/>
              </a:rPr>
              <a:t>CA</a:t>
            </a:r>
          </a:p>
        </p:txBody>
      </p:sp>
      <p:sp>
        <p:nvSpPr>
          <p:cNvPr id="33798" name="Text Box 6"/>
          <p:cNvSpPr txBox="1">
            <a:spLocks noChangeArrowheads="1"/>
          </p:cNvSpPr>
          <p:nvPr/>
        </p:nvSpPr>
        <p:spPr bwMode="auto">
          <a:xfrm>
            <a:off x="3733800" y="3251200"/>
            <a:ext cx="16002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宋体" pitchFamily="2" charset="-122"/>
              </a:rPr>
              <a:t>注册机构</a:t>
            </a:r>
            <a:r>
              <a:rPr lang="en-US" altLang="zh-CN" sz="2000">
                <a:latin typeface="宋体" pitchFamily="2" charset="-122"/>
              </a:rPr>
              <a:t>RA</a:t>
            </a:r>
          </a:p>
        </p:txBody>
      </p:sp>
      <p:sp>
        <p:nvSpPr>
          <p:cNvPr id="33799" name="Text Box 7"/>
          <p:cNvSpPr txBox="1">
            <a:spLocks noChangeArrowheads="1"/>
          </p:cNvSpPr>
          <p:nvPr/>
        </p:nvSpPr>
        <p:spPr bwMode="auto">
          <a:xfrm>
            <a:off x="5867400" y="3251200"/>
            <a:ext cx="17526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宋体" pitchFamily="2" charset="-122"/>
              </a:rPr>
              <a:t>证书签发系统</a:t>
            </a:r>
          </a:p>
        </p:txBody>
      </p:sp>
      <p:sp>
        <p:nvSpPr>
          <p:cNvPr id="33800" name="Text Box 8"/>
          <p:cNvSpPr txBox="1">
            <a:spLocks noChangeArrowheads="1"/>
          </p:cNvSpPr>
          <p:nvPr/>
        </p:nvSpPr>
        <p:spPr bwMode="auto">
          <a:xfrm>
            <a:off x="2514600" y="4699000"/>
            <a:ext cx="16002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a:latin typeface="宋体" pitchFamily="2" charset="-122"/>
              </a:rPr>
              <a:t>PKI</a:t>
            </a:r>
            <a:r>
              <a:rPr lang="zh-CN" altLang="en-US" sz="2000">
                <a:latin typeface="宋体" pitchFamily="2" charset="-122"/>
              </a:rPr>
              <a:t>策略</a:t>
            </a:r>
          </a:p>
        </p:txBody>
      </p:sp>
      <p:sp>
        <p:nvSpPr>
          <p:cNvPr id="33801" name="Text Box 9"/>
          <p:cNvSpPr txBox="1">
            <a:spLocks noChangeArrowheads="1"/>
          </p:cNvSpPr>
          <p:nvPr/>
        </p:nvSpPr>
        <p:spPr bwMode="auto">
          <a:xfrm>
            <a:off x="4953000" y="4699000"/>
            <a:ext cx="1600200" cy="419100"/>
          </a:xfrm>
          <a:prstGeom prst="rect">
            <a:avLst/>
          </a:prstGeom>
          <a:solidFill>
            <a:srgbClr val="FFCC00"/>
          </a:solidFill>
          <a:ln w="222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latin typeface="宋体" pitchFamily="2" charset="-122"/>
              </a:rPr>
              <a:t>软硬件系统</a:t>
            </a:r>
          </a:p>
        </p:txBody>
      </p:sp>
      <p:sp>
        <p:nvSpPr>
          <p:cNvPr id="33802" name="Rectangle 10"/>
          <p:cNvSpPr>
            <a:spLocks noChangeArrowheads="1"/>
          </p:cNvSpPr>
          <p:nvPr/>
        </p:nvSpPr>
        <p:spPr bwMode="auto">
          <a:xfrm>
            <a:off x="2133600" y="4546600"/>
            <a:ext cx="4876800" cy="762000"/>
          </a:xfrm>
          <a:prstGeom prst="rect">
            <a:avLst/>
          </a:prstGeom>
          <a:noFill/>
          <a:ln w="222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3" name="Rectangle 11"/>
          <p:cNvSpPr>
            <a:spLocks noChangeArrowheads="1"/>
          </p:cNvSpPr>
          <p:nvPr/>
        </p:nvSpPr>
        <p:spPr bwMode="auto">
          <a:xfrm>
            <a:off x="1295400" y="3098800"/>
            <a:ext cx="6553200" cy="762000"/>
          </a:xfrm>
          <a:prstGeom prst="rect">
            <a:avLst/>
          </a:prstGeom>
          <a:noFill/>
          <a:ln w="222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4" name="Rectangle 12"/>
          <p:cNvSpPr>
            <a:spLocks noChangeArrowheads="1"/>
          </p:cNvSpPr>
          <p:nvPr/>
        </p:nvSpPr>
        <p:spPr bwMode="auto">
          <a:xfrm>
            <a:off x="3505200" y="1727200"/>
            <a:ext cx="1828800" cy="685800"/>
          </a:xfrm>
          <a:prstGeom prst="rect">
            <a:avLst/>
          </a:prstGeom>
          <a:noFill/>
          <a:ln w="222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5" name="AutoShape 13"/>
          <p:cNvSpPr>
            <a:spLocks noChangeArrowheads="1"/>
          </p:cNvSpPr>
          <p:nvPr/>
        </p:nvSpPr>
        <p:spPr bwMode="auto">
          <a:xfrm>
            <a:off x="4191000" y="2413000"/>
            <a:ext cx="381000" cy="685800"/>
          </a:xfrm>
          <a:prstGeom prst="upArrow">
            <a:avLst>
              <a:gd name="adj1" fmla="val 50000"/>
              <a:gd name="adj2" fmla="val 45000"/>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06" name="AutoShape 14"/>
          <p:cNvSpPr>
            <a:spLocks noChangeArrowheads="1"/>
          </p:cNvSpPr>
          <p:nvPr/>
        </p:nvSpPr>
        <p:spPr bwMode="auto">
          <a:xfrm>
            <a:off x="4191000" y="3860800"/>
            <a:ext cx="381000" cy="685800"/>
          </a:xfrm>
          <a:prstGeom prst="upArrow">
            <a:avLst>
              <a:gd name="adj1" fmla="val 50000"/>
              <a:gd name="adj2" fmla="val 45000"/>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118</a:t>
            </a:fld>
            <a:endParaRPr lang="en-US" altLang="zh-CN"/>
          </a:p>
        </p:txBody>
      </p:sp>
    </p:spTree>
    <p:extLst>
      <p:ext uri="{BB962C8B-B14F-4D97-AF65-F5344CB8AC3E}">
        <p14:creationId xmlns:p14="http://schemas.microsoft.com/office/powerpoint/2010/main" val="30969243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1304924" y="77857"/>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en-US" altLang="zh-CN"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策略</a:t>
            </a:r>
          </a:p>
        </p:txBody>
      </p:sp>
      <p:sp>
        <p:nvSpPr>
          <p:cNvPr id="34819" name="Rectangle 3"/>
          <p:cNvSpPr>
            <a:spLocks noChangeArrowheads="1"/>
          </p:cNvSpPr>
          <p:nvPr/>
        </p:nvSpPr>
        <p:spPr bwMode="auto">
          <a:xfrm>
            <a:off x="1092200" y="1435098"/>
            <a:ext cx="7226300" cy="424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eaLnBrk="0" hangingPunct="0">
              <a:lnSpc>
                <a:spcPct val="130000"/>
              </a:lnSpc>
              <a:spcBef>
                <a:spcPts val="1200"/>
              </a:spcBef>
              <a:spcAft>
                <a:spcPts val="1200"/>
              </a:spcAft>
              <a:buFont typeface="Wingdings" pitchFamily="2" charset="2"/>
              <a:buChar char="Ø"/>
            </a:pPr>
            <a:r>
              <a:rPr kumimoji="0" lang="en-US" altLang="zh-CN" sz="2400" dirty="0">
                <a:latin typeface="微软雅黑" panose="020B0503020204020204" pitchFamily="34" charset="-122"/>
                <a:ea typeface="微软雅黑" panose="020B0503020204020204" pitchFamily="34" charset="-122"/>
                <a:cs typeface="Times New Roman" pitchFamily="18" charset="0"/>
              </a:rPr>
              <a:t>PKI</a:t>
            </a:r>
            <a:r>
              <a:rPr kumimoji="0" lang="zh-CN" altLang="en-US" sz="2400" dirty="0">
                <a:latin typeface="微软雅黑" panose="020B0503020204020204" pitchFamily="34" charset="-122"/>
                <a:ea typeface="微软雅黑" panose="020B0503020204020204" pitchFamily="34" charset="-122"/>
              </a:rPr>
              <a:t>策略是一个包含如何在实践中增强和支持安全策略的一些操作过程的详细文档，建立和定义</a:t>
            </a:r>
            <a:r>
              <a:rPr kumimoji="0" lang="zh-CN" altLang="en-US" sz="2400" dirty="0">
                <a:solidFill>
                  <a:srgbClr val="FF0000"/>
                </a:solidFill>
                <a:latin typeface="微软雅黑" panose="020B0503020204020204" pitchFamily="34" charset="-122"/>
                <a:ea typeface="微软雅黑" panose="020B0503020204020204" pitchFamily="34" charset="-122"/>
              </a:rPr>
              <a:t>一个组织信息安全方面的指导方</a:t>
            </a:r>
            <a:r>
              <a:rPr kumimoji="0" lang="zh-CN" altLang="en-US" sz="2400" dirty="0">
                <a:latin typeface="微软雅黑" panose="020B0503020204020204" pitchFamily="34" charset="-122"/>
                <a:ea typeface="微软雅黑" panose="020B0503020204020204" pitchFamily="34" charset="-122"/>
              </a:rPr>
              <a:t>针，同时也定义了</a:t>
            </a:r>
            <a:r>
              <a:rPr kumimoji="0" lang="zh-CN" altLang="en-US" sz="2400" dirty="0">
                <a:solidFill>
                  <a:srgbClr val="FF0000"/>
                </a:solidFill>
                <a:latin typeface="微软雅黑" panose="020B0503020204020204" pitchFamily="34" charset="-122"/>
                <a:ea typeface="微软雅黑" panose="020B0503020204020204" pitchFamily="34" charset="-122"/>
              </a:rPr>
              <a:t>密码系统使用的方针和原则</a:t>
            </a:r>
            <a:endParaRPr kumimoji="0" lang="en-US" altLang="zh-CN" sz="2400" dirty="0">
              <a:solidFill>
                <a:srgbClr val="FF0000"/>
              </a:solidFill>
              <a:latin typeface="微软雅黑" panose="020B0503020204020204" pitchFamily="34" charset="-122"/>
              <a:ea typeface="微软雅黑" panose="020B0503020204020204" pitchFamily="34" charset="-122"/>
            </a:endParaRPr>
          </a:p>
          <a:p>
            <a:pPr marL="285750" indent="-285750" algn="just" eaLnBrk="0" hangingPunct="0">
              <a:lnSpc>
                <a:spcPct val="130000"/>
              </a:lnSpc>
              <a:spcBef>
                <a:spcPts val="1200"/>
              </a:spcBef>
              <a:spcAft>
                <a:spcPts val="1200"/>
              </a:spcAft>
              <a:buFont typeface="Wingdings" pitchFamily="2" charset="2"/>
              <a:buChar char="Ø"/>
            </a:pPr>
            <a:r>
              <a:rPr lang="en-US" altLang="zh-CN" sz="2400" dirty="0">
                <a:latin typeface="微软雅黑" panose="020B0503020204020204" pitchFamily="34" charset="-122"/>
                <a:ea typeface="微软雅黑" panose="020B0503020204020204" pitchFamily="34" charset="-122"/>
                <a:cs typeface="Times New Roman" pitchFamily="18" charset="0"/>
              </a:rPr>
              <a:t>PKI</a:t>
            </a:r>
            <a:r>
              <a:rPr lang="zh-CN" altLang="en-US" sz="2400" dirty="0">
                <a:latin typeface="微软雅黑" panose="020B0503020204020204" pitchFamily="34" charset="-122"/>
                <a:ea typeface="微软雅黑" panose="020B0503020204020204" pitchFamily="34" charset="-122"/>
                <a:cs typeface="Times New Roman" pitchFamily="18" charset="0"/>
              </a:rPr>
              <a:t>策略包括：认证政策的制定、遵循的技术标准、各</a:t>
            </a:r>
            <a:r>
              <a:rPr lang="en-US" altLang="zh-CN" sz="2400" dirty="0">
                <a:latin typeface="微软雅黑" panose="020B0503020204020204" pitchFamily="34" charset="-122"/>
                <a:ea typeface="微软雅黑" panose="020B0503020204020204" pitchFamily="34" charset="-122"/>
                <a:cs typeface="Times New Roman" pitchFamily="18" charset="0"/>
              </a:rPr>
              <a:t>CA</a:t>
            </a:r>
            <a:r>
              <a:rPr lang="zh-CN" altLang="en-US" sz="2400" dirty="0">
                <a:latin typeface="微软雅黑" panose="020B0503020204020204" pitchFamily="34" charset="-122"/>
                <a:ea typeface="微软雅黑" panose="020B0503020204020204" pitchFamily="34" charset="-122"/>
                <a:cs typeface="Times New Roman" pitchFamily="18" charset="0"/>
              </a:rPr>
              <a:t>之间的关系、安全策略、服务对象、管理原则和框架、运作制度、所涉及的各方法律以及技术的实现</a:t>
            </a:r>
            <a:endParaRPr kumimoji="0"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119</a:t>
            </a:fld>
            <a:endParaRPr lang="en-US" altLang="zh-CN"/>
          </a:p>
        </p:txBody>
      </p:sp>
    </p:spTree>
    <p:extLst>
      <p:ext uri="{BB962C8B-B14F-4D97-AF65-F5344CB8AC3E}">
        <p14:creationId xmlns:p14="http://schemas.microsoft.com/office/powerpoint/2010/main" val="4275283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12</a:t>
            </a:fld>
            <a:endParaRPr lang="en-US" altLang="zh-CN"/>
          </a:p>
        </p:txBody>
      </p:sp>
      <p:sp>
        <p:nvSpPr>
          <p:cNvPr id="5" name="Rectangle 3"/>
          <p:cNvSpPr txBox="1">
            <a:spLocks noChangeArrowheads="1"/>
          </p:cNvSpPr>
          <p:nvPr/>
        </p:nvSpPr>
        <p:spPr>
          <a:xfrm>
            <a:off x="698500" y="1025009"/>
            <a:ext cx="8293100" cy="56170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0"/>
              </a:spcBef>
              <a:spcAft>
                <a:spcPts val="600"/>
              </a:spcAft>
              <a:buBlip>
                <a:blip r:embed="rId2"/>
              </a:buBlip>
            </a:pPr>
            <a:r>
              <a:rPr lang="zh-CN" altLang="en-US" sz="3600" dirty="0">
                <a:latin typeface="微软雅黑" pitchFamily="34" charset="-122"/>
                <a:ea typeface="微软雅黑" pitchFamily="34" charset="-122"/>
              </a:rPr>
              <a:t>第</a:t>
            </a:r>
            <a:r>
              <a:rPr lang="en-US" altLang="zh-CN" sz="3600" dirty="0">
                <a:latin typeface="微软雅黑" pitchFamily="34" charset="-122"/>
                <a:ea typeface="微软雅黑" pitchFamily="34" charset="-122"/>
              </a:rPr>
              <a:t>4</a:t>
            </a:r>
            <a:r>
              <a:rPr lang="zh-CN" altLang="en-US" sz="3600" dirty="0">
                <a:latin typeface="微软雅黑" pitchFamily="34" charset="-122"/>
                <a:ea typeface="微软雅黑" pitchFamily="34" charset="-122"/>
              </a:rPr>
              <a:t>种方法比较常用</a:t>
            </a:r>
            <a:endParaRPr lang="en-US" altLang="zh-CN" sz="3600" dirty="0">
              <a:latin typeface="微软雅黑" pitchFamily="34" charset="-122"/>
              <a:ea typeface="微软雅黑" pitchFamily="34" charset="-122"/>
            </a:endParaRPr>
          </a:p>
          <a:p>
            <a:pPr lvl="1">
              <a:lnSpc>
                <a:spcPct val="130000"/>
              </a:lnSpc>
              <a:spcBef>
                <a:spcPts val="0"/>
              </a:spcBef>
              <a:spcAft>
                <a:spcPts val="600"/>
              </a:spcAft>
              <a:buBlip>
                <a:blip r:embed="rId3"/>
              </a:buBlip>
            </a:pPr>
            <a:r>
              <a:rPr lang="zh-CN" altLang="en-US" sz="3200" dirty="0">
                <a:latin typeface="微软雅黑" pitchFamily="34" charset="-122"/>
                <a:ea typeface="微软雅黑" pitchFamily="34" charset="-122"/>
              </a:rPr>
              <a:t>需要一个密钥分发中心</a:t>
            </a:r>
            <a:r>
              <a:rPr lang="en-US" altLang="zh-CN" sz="3200" dirty="0">
                <a:latin typeface="微软雅黑" pitchFamily="34" charset="-122"/>
                <a:ea typeface="微软雅黑" pitchFamily="34" charset="-122"/>
              </a:rPr>
              <a:t>( key distribution center, KDC )</a:t>
            </a:r>
          </a:p>
          <a:p>
            <a:pPr marL="1371600" lvl="2" indent="-457200">
              <a:lnSpc>
                <a:spcPct val="130000"/>
              </a:lnSpc>
              <a:spcBef>
                <a:spcPts val="0"/>
              </a:spcBef>
              <a:spcAft>
                <a:spcPts val="600"/>
              </a:spcAft>
              <a:buFont typeface="+mj-ea"/>
              <a:buAutoNum type="circleNumDbPlain"/>
            </a:pPr>
            <a:r>
              <a:rPr lang="en-US" altLang="zh-CN" sz="3200" dirty="0">
                <a:latin typeface="微软雅黑" pitchFamily="34" charset="-122"/>
                <a:ea typeface="微软雅黑" pitchFamily="34" charset="-122"/>
              </a:rPr>
              <a:t>KDC </a:t>
            </a:r>
            <a:r>
              <a:rPr lang="zh-CN" altLang="en-US" sz="3200" dirty="0">
                <a:latin typeface="微软雅黑" pitchFamily="34" charset="-122"/>
                <a:ea typeface="微软雅黑" pitchFamily="34" charset="-122"/>
              </a:rPr>
              <a:t>判断哪些系统允许相互通信</a:t>
            </a:r>
            <a:endParaRPr lang="en-US" altLang="zh-CN" sz="3200" dirty="0">
              <a:latin typeface="微软雅黑" pitchFamily="34" charset="-122"/>
              <a:ea typeface="微软雅黑" pitchFamily="34" charset="-122"/>
            </a:endParaRPr>
          </a:p>
          <a:p>
            <a:pPr marL="1371600" lvl="2" indent="-457200">
              <a:lnSpc>
                <a:spcPct val="130000"/>
              </a:lnSpc>
              <a:spcBef>
                <a:spcPts val="0"/>
              </a:spcBef>
              <a:spcAft>
                <a:spcPts val="600"/>
              </a:spcAft>
              <a:buFont typeface="+mj-ea"/>
              <a:buAutoNum type="circleNumDbPlain"/>
            </a:pPr>
            <a:r>
              <a:rPr lang="zh-CN" altLang="en-US" sz="3200" dirty="0">
                <a:latin typeface="微软雅黑" pitchFamily="34" charset="-122"/>
                <a:ea typeface="微软雅黑" pitchFamily="34" charset="-122"/>
              </a:rPr>
              <a:t>当两个系统被允许建立连接时， </a:t>
            </a:r>
            <a:r>
              <a:rPr lang="en-US" altLang="zh-CN" sz="3200" dirty="0">
                <a:latin typeface="微软雅黑" pitchFamily="34" charset="-122"/>
                <a:ea typeface="微软雅黑" pitchFamily="34" charset="-122"/>
              </a:rPr>
              <a:t>KDC</a:t>
            </a:r>
            <a:r>
              <a:rPr lang="zh-CN" altLang="en-US" sz="3200" dirty="0">
                <a:latin typeface="微软雅黑" pitchFamily="34" charset="-122"/>
                <a:ea typeface="微软雅黑" pitchFamily="34" charset="-122"/>
              </a:rPr>
              <a:t>就为这条连接提供一个一次性会话密钥</a:t>
            </a:r>
            <a:endParaRPr lang="en-US" altLang="zh-CN" sz="3200" dirty="0">
              <a:latin typeface="微软雅黑" pitchFamily="34" charset="-122"/>
              <a:ea typeface="微软雅黑" pitchFamily="34" charset="-122"/>
            </a:endParaRPr>
          </a:p>
        </p:txBody>
      </p:sp>
    </p:spTree>
    <p:extLst>
      <p:ext uri="{BB962C8B-B14F-4D97-AF65-F5344CB8AC3E}">
        <p14:creationId xmlns:p14="http://schemas.microsoft.com/office/powerpoint/2010/main" val="95032032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1066800" y="152400"/>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证书机构</a:t>
            </a:r>
          </a:p>
        </p:txBody>
      </p:sp>
      <p:sp>
        <p:nvSpPr>
          <p:cNvPr id="35843" name="Rectangle 3"/>
          <p:cNvSpPr>
            <a:spLocks noChangeArrowheads="1"/>
          </p:cNvSpPr>
          <p:nvPr/>
        </p:nvSpPr>
        <p:spPr bwMode="auto">
          <a:xfrm>
            <a:off x="838200" y="1219200"/>
            <a:ext cx="7696200" cy="52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algn="just" eaLnBrk="0" hangingPunct="0">
              <a:lnSpc>
                <a:spcPct val="120000"/>
              </a:lnSpc>
              <a:spcBef>
                <a:spcPts val="1200"/>
              </a:spcBef>
              <a:spcAft>
                <a:spcPts val="1200"/>
              </a:spcAft>
              <a:buFont typeface="Wingdings" pitchFamily="2" charset="2"/>
              <a:buChar char="Ø"/>
            </a:pPr>
            <a:r>
              <a:rPr kumimoji="0" lang="zh-CN" altLang="en-US" sz="2200" dirty="0">
                <a:latin typeface="微软雅黑" panose="020B0503020204020204" pitchFamily="34" charset="-122"/>
                <a:ea typeface="微软雅黑" panose="020B0503020204020204" pitchFamily="34" charset="-122"/>
              </a:rPr>
              <a:t>又称为</a:t>
            </a:r>
            <a:r>
              <a:rPr kumimoji="0" lang="zh-CN" altLang="en-US" sz="2200" dirty="0">
                <a:solidFill>
                  <a:srgbClr val="FF0000"/>
                </a:solidFill>
                <a:latin typeface="微软雅黑" panose="020B0503020204020204" pitchFamily="34" charset="-122"/>
                <a:ea typeface="微软雅黑" panose="020B0503020204020204" pitchFamily="34" charset="-122"/>
              </a:rPr>
              <a:t>证书管理机构、证书颁发机构、证书管理中心 </a:t>
            </a:r>
          </a:p>
          <a:p>
            <a:pPr marL="285750" indent="-285750" algn="just" eaLnBrk="0" hangingPunct="0">
              <a:lnSpc>
                <a:spcPct val="120000"/>
              </a:lnSpc>
              <a:spcBef>
                <a:spcPts val="1200"/>
              </a:spcBef>
              <a:spcAft>
                <a:spcPts val="1200"/>
              </a:spcAft>
              <a:buFont typeface="Wingdings" pitchFamily="2" charset="2"/>
              <a:buChar char="Ø"/>
            </a:pPr>
            <a:r>
              <a:rPr kumimoji="0" lang="en-US" altLang="zh-CN" sz="2200" dirty="0">
                <a:latin typeface="微软雅黑" panose="020B0503020204020204" pitchFamily="34" charset="-122"/>
                <a:ea typeface="微软雅黑" panose="020B0503020204020204" pitchFamily="34" charset="-122"/>
              </a:rPr>
              <a:t>CA</a:t>
            </a:r>
            <a:r>
              <a:rPr kumimoji="0" lang="zh-CN" altLang="en-US" sz="2200" dirty="0">
                <a:latin typeface="微软雅黑" panose="020B0503020204020204" pitchFamily="34" charset="-122"/>
                <a:ea typeface="微软雅黑" panose="020B0503020204020204" pitchFamily="34" charset="-122"/>
              </a:rPr>
              <a:t>负责</a:t>
            </a:r>
            <a:r>
              <a:rPr kumimoji="0" lang="zh-CN" altLang="en-US" sz="2200" dirty="0">
                <a:solidFill>
                  <a:srgbClr val="FF0000"/>
                </a:solidFill>
                <a:latin typeface="微软雅黑" panose="020B0503020204020204" pitchFamily="34" charset="-122"/>
                <a:ea typeface="微软雅黑" panose="020B0503020204020204" pitchFamily="34" charset="-122"/>
              </a:rPr>
              <a:t>证书的颁发和管理</a:t>
            </a:r>
            <a:r>
              <a:rPr kumimoji="0" lang="zh-CN" altLang="en-US" sz="2200" dirty="0">
                <a:latin typeface="微软雅黑" panose="020B0503020204020204" pitchFamily="34" charset="-122"/>
                <a:ea typeface="微软雅黑" panose="020B0503020204020204" pitchFamily="34" charset="-122"/>
                <a:cs typeface="Times New Roman" pitchFamily="18" charset="0"/>
              </a:rPr>
              <a:t>，属于可信任的第三方，其作用类似颁发身份证的机构。</a:t>
            </a:r>
            <a:r>
              <a:rPr kumimoji="0" lang="en-US" altLang="zh-CN" sz="2200" dirty="0">
                <a:latin typeface="微软雅黑" panose="020B0503020204020204" pitchFamily="34" charset="-122"/>
                <a:ea typeface="微软雅黑" panose="020B0503020204020204" pitchFamily="34" charset="-122"/>
                <a:cs typeface="Times New Roman" pitchFamily="18" charset="0"/>
              </a:rPr>
              <a:t>CA</a:t>
            </a:r>
            <a:r>
              <a:rPr kumimoji="0" lang="zh-CN" altLang="en-US" sz="2200" dirty="0">
                <a:latin typeface="微软雅黑" panose="020B0503020204020204" pitchFamily="34" charset="-122"/>
                <a:ea typeface="微软雅黑" panose="020B0503020204020204" pitchFamily="34" charset="-122"/>
                <a:cs typeface="Times New Roman" pitchFamily="18" charset="0"/>
              </a:rPr>
              <a:t>可以具有层次结构，除直接管理一些具体的证书之外，还管理一些下级</a:t>
            </a:r>
            <a:r>
              <a:rPr kumimoji="0" lang="en-US" altLang="zh-CN" sz="2200" dirty="0">
                <a:latin typeface="微软雅黑" panose="020B0503020204020204" pitchFamily="34" charset="-122"/>
                <a:ea typeface="微软雅黑" panose="020B0503020204020204" pitchFamily="34" charset="-122"/>
                <a:cs typeface="Times New Roman" pitchFamily="18" charset="0"/>
              </a:rPr>
              <a:t>CA</a:t>
            </a:r>
            <a:r>
              <a:rPr kumimoji="0" lang="zh-CN" altLang="en-US" sz="2200" dirty="0">
                <a:latin typeface="微软雅黑" panose="020B0503020204020204" pitchFamily="34" charset="-122"/>
                <a:ea typeface="微软雅黑" panose="020B0503020204020204" pitchFamily="34" charset="-122"/>
                <a:cs typeface="Times New Roman" pitchFamily="18" charset="0"/>
              </a:rPr>
              <a:t>，同时又接受上级</a:t>
            </a:r>
            <a:r>
              <a:rPr kumimoji="0" lang="en-US" altLang="zh-CN" sz="2200" dirty="0">
                <a:latin typeface="微软雅黑" panose="020B0503020204020204" pitchFamily="34" charset="-122"/>
                <a:ea typeface="微软雅黑" panose="020B0503020204020204" pitchFamily="34" charset="-122"/>
                <a:cs typeface="Times New Roman" pitchFamily="18" charset="0"/>
              </a:rPr>
              <a:t>CA</a:t>
            </a:r>
            <a:r>
              <a:rPr kumimoji="0" lang="zh-CN" altLang="en-US" sz="2200" dirty="0">
                <a:latin typeface="微软雅黑" panose="020B0503020204020204" pitchFamily="34" charset="-122"/>
                <a:ea typeface="微软雅黑" panose="020B0503020204020204" pitchFamily="34" charset="-122"/>
                <a:cs typeface="Times New Roman" pitchFamily="18" charset="0"/>
              </a:rPr>
              <a:t>的管理</a:t>
            </a:r>
          </a:p>
          <a:p>
            <a:pPr marL="285750" indent="-285750" algn="just" eaLnBrk="0" hangingPunct="0">
              <a:lnSpc>
                <a:spcPct val="120000"/>
              </a:lnSpc>
              <a:spcBef>
                <a:spcPts val="1200"/>
              </a:spcBef>
              <a:spcAft>
                <a:spcPts val="1200"/>
              </a:spcAft>
              <a:buFont typeface="Wingdings" pitchFamily="2" charset="2"/>
              <a:buChar char="Ø"/>
            </a:pPr>
            <a:r>
              <a:rPr kumimoji="0" lang="en-US" altLang="zh-CN" sz="2200" dirty="0">
                <a:latin typeface="微软雅黑" panose="020B0503020204020204" pitchFamily="34" charset="-122"/>
                <a:ea typeface="微软雅黑" panose="020B0503020204020204" pitchFamily="34" charset="-122"/>
              </a:rPr>
              <a:t>CA</a:t>
            </a:r>
            <a:r>
              <a:rPr kumimoji="0" lang="zh-CN" altLang="en-US" sz="2200" dirty="0">
                <a:latin typeface="微软雅黑" panose="020B0503020204020204" pitchFamily="34" charset="-122"/>
                <a:ea typeface="微软雅黑" panose="020B0503020204020204" pitchFamily="34" charset="-122"/>
              </a:rPr>
              <a:t>分为两类：</a:t>
            </a:r>
            <a:endParaRPr kumimoji="0" lang="en-US" altLang="zh-CN" sz="2200" dirty="0">
              <a:latin typeface="微软雅黑" panose="020B0503020204020204" pitchFamily="34" charset="-122"/>
              <a:ea typeface="微软雅黑" panose="020B0503020204020204" pitchFamily="34" charset="-122"/>
            </a:endParaRPr>
          </a:p>
          <a:p>
            <a:pPr marL="800100" lvl="1" indent="-342900" algn="just" eaLnBrk="0" hangingPunct="0">
              <a:lnSpc>
                <a:spcPct val="120000"/>
              </a:lnSpc>
              <a:spcBef>
                <a:spcPts val="1200"/>
              </a:spcBef>
              <a:spcAft>
                <a:spcPts val="1200"/>
              </a:spcAft>
              <a:buFont typeface="Wingdings" pitchFamily="2" charset="2"/>
              <a:buChar char="ü"/>
            </a:pPr>
            <a:r>
              <a:rPr lang="zh-CN" altLang="en-US" sz="2000" b="1" dirty="0">
                <a:solidFill>
                  <a:srgbClr val="FF0000"/>
                </a:solidFill>
                <a:latin typeface="微软雅黑" panose="020B0503020204020204" pitchFamily="34" charset="-122"/>
                <a:ea typeface="微软雅黑" panose="020B0503020204020204" pitchFamily="34" charset="-122"/>
              </a:rPr>
              <a:t>公共</a:t>
            </a:r>
            <a:r>
              <a:rPr lang="en-US" altLang="zh-CN" sz="2000" b="1" dirty="0">
                <a:solidFill>
                  <a:srgbClr val="FF0000"/>
                </a:solidFill>
                <a:latin typeface="微软雅黑" panose="020B0503020204020204" pitchFamily="34" charset="-122"/>
                <a:ea typeface="微软雅黑" panose="020B0503020204020204" pitchFamily="34" charset="-122"/>
              </a:rPr>
              <a:t>CA</a:t>
            </a:r>
            <a:r>
              <a:rPr kumimoji="0" lang="zh-CN" altLang="en-US" sz="2000" dirty="0">
                <a:latin typeface="微软雅黑" panose="020B0503020204020204" pitchFamily="34" charset="-122"/>
                <a:ea typeface="微软雅黑" panose="020B0503020204020204" pitchFamily="34" charset="-122"/>
              </a:rPr>
              <a:t>通过</a:t>
            </a:r>
            <a:r>
              <a:rPr kumimoji="0" lang="en-US" altLang="zh-CN" sz="2000" dirty="0">
                <a:latin typeface="微软雅黑" panose="020B0503020204020204" pitchFamily="34" charset="-122"/>
                <a:ea typeface="微软雅黑" panose="020B0503020204020204" pitchFamily="34" charset="-122"/>
              </a:rPr>
              <a:t>Internet</a:t>
            </a:r>
            <a:r>
              <a:rPr kumimoji="0" lang="zh-CN" altLang="en-US" sz="2000" dirty="0">
                <a:latin typeface="微软雅黑" panose="020B0503020204020204" pitchFamily="34" charset="-122"/>
                <a:ea typeface="微软雅黑" panose="020B0503020204020204" pitchFamily="34" charset="-122"/>
              </a:rPr>
              <a:t>运作，向大众提供认证服务；不仅对最终用户进行认证，而且还对组织认证</a:t>
            </a:r>
            <a:endParaRPr kumimoji="0" lang="en-US" altLang="zh-CN" sz="2000" dirty="0">
              <a:latin typeface="微软雅黑" panose="020B0503020204020204" pitchFamily="34" charset="-122"/>
              <a:ea typeface="微软雅黑" panose="020B0503020204020204" pitchFamily="34" charset="-122"/>
            </a:endParaRPr>
          </a:p>
          <a:p>
            <a:pPr marL="800100" lvl="1" indent="-342900" algn="just" eaLnBrk="0" hangingPunct="0">
              <a:lnSpc>
                <a:spcPct val="120000"/>
              </a:lnSpc>
              <a:spcBef>
                <a:spcPts val="1200"/>
              </a:spcBef>
              <a:spcAft>
                <a:spcPts val="1200"/>
              </a:spcAft>
              <a:buFont typeface="Wingdings" pitchFamily="2" charset="2"/>
              <a:buChar char="ü"/>
            </a:pPr>
            <a:r>
              <a:rPr lang="zh-CN" altLang="en-US" sz="2000" b="1" dirty="0">
                <a:solidFill>
                  <a:srgbClr val="FF0000"/>
                </a:solidFill>
                <a:latin typeface="微软雅黑" panose="020B0503020204020204" pitchFamily="34" charset="-122"/>
                <a:ea typeface="微软雅黑" panose="020B0503020204020204" pitchFamily="34" charset="-122"/>
              </a:rPr>
              <a:t>私有</a:t>
            </a:r>
            <a:r>
              <a:rPr lang="en-US" altLang="zh-CN" sz="2000" b="1" dirty="0">
                <a:solidFill>
                  <a:srgbClr val="FF0000"/>
                </a:solidFill>
                <a:latin typeface="微软雅黑" panose="020B0503020204020204" pitchFamily="34" charset="-122"/>
                <a:ea typeface="微软雅黑" panose="020B0503020204020204" pitchFamily="34" charset="-122"/>
              </a:rPr>
              <a:t>CA</a:t>
            </a:r>
            <a:r>
              <a:rPr kumimoji="0" lang="zh-CN" altLang="en-US" sz="2000" dirty="0">
                <a:latin typeface="微软雅黑" panose="020B0503020204020204" pitchFamily="34" charset="-122"/>
                <a:ea typeface="微软雅黑" panose="020B0503020204020204" pitchFamily="34" charset="-122"/>
              </a:rPr>
              <a:t>通常在一个公司的内部或者其他的封闭的网络内部建立，为网络提供更强的认证和访问控制</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120</a:t>
            </a:fld>
            <a:endParaRPr lang="en-US" altLang="zh-CN"/>
          </a:p>
        </p:txBody>
      </p:sp>
    </p:spTree>
    <p:extLst>
      <p:ext uri="{BB962C8B-B14F-4D97-AF65-F5344CB8AC3E}">
        <p14:creationId xmlns:p14="http://schemas.microsoft.com/office/powerpoint/2010/main" val="549769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1508124" y="0"/>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证书机构</a:t>
            </a:r>
          </a:p>
        </p:txBody>
      </p:sp>
      <p:sp>
        <p:nvSpPr>
          <p:cNvPr id="36867" name="Rectangle 3"/>
          <p:cNvSpPr>
            <a:spLocks noChangeArrowheads="1"/>
          </p:cNvSpPr>
          <p:nvPr/>
        </p:nvSpPr>
        <p:spPr bwMode="auto">
          <a:xfrm>
            <a:off x="1330324" y="1168400"/>
            <a:ext cx="7254875" cy="5358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just" eaLnBrk="0" hangingPunct="0">
              <a:lnSpc>
                <a:spcPct val="150000"/>
              </a:lnSpc>
              <a:spcBef>
                <a:spcPts val="600"/>
              </a:spcBef>
              <a:spcAft>
                <a:spcPts val="600"/>
              </a:spcAft>
              <a:buFont typeface="Wingdings" pitchFamily="2" charset="2"/>
              <a:buChar char="Ø"/>
            </a:pPr>
            <a:r>
              <a:rPr kumimoji="0" lang="en-US" altLang="zh-CN" sz="2400" dirty="0">
                <a:latin typeface="微软雅黑" panose="020B0503020204020204" pitchFamily="34" charset="-122"/>
                <a:ea typeface="微软雅黑" panose="020B0503020204020204" pitchFamily="34" charset="-122"/>
              </a:rPr>
              <a:t>CA</a:t>
            </a:r>
            <a:r>
              <a:rPr kumimoji="0" lang="zh-CN" altLang="en-US" sz="2400" dirty="0">
                <a:latin typeface="微软雅黑" panose="020B0503020204020204" pitchFamily="34" charset="-122"/>
                <a:ea typeface="微软雅黑" panose="020B0503020204020204" pitchFamily="34" charset="-122"/>
              </a:rPr>
              <a:t>是</a:t>
            </a:r>
            <a:r>
              <a:rPr kumimoji="0" lang="en-US" altLang="zh-CN" sz="2400" dirty="0">
                <a:latin typeface="微软雅黑" panose="020B0503020204020204" pitchFamily="34" charset="-122"/>
                <a:ea typeface="微软雅黑" panose="020B0503020204020204" pitchFamily="34" charset="-122"/>
              </a:rPr>
              <a:t>PKI</a:t>
            </a:r>
            <a:r>
              <a:rPr kumimoji="0" lang="zh-CN" altLang="en-US" sz="2400" dirty="0">
                <a:latin typeface="微软雅黑" panose="020B0503020204020204" pitchFamily="34" charset="-122"/>
                <a:ea typeface="微软雅黑" panose="020B0503020204020204" pitchFamily="34" charset="-122"/>
              </a:rPr>
              <a:t>的</a:t>
            </a:r>
            <a:r>
              <a:rPr kumimoji="0" lang="zh-CN" altLang="en-US" sz="2400" dirty="0">
                <a:solidFill>
                  <a:srgbClr val="FF0000"/>
                </a:solidFill>
                <a:latin typeface="微软雅黑" panose="020B0503020204020204" pitchFamily="34" charset="-122"/>
                <a:ea typeface="微软雅黑" panose="020B0503020204020204" pitchFamily="34" charset="-122"/>
              </a:rPr>
              <a:t>基础</a:t>
            </a:r>
            <a:r>
              <a:rPr kumimoji="0" lang="zh-CN" altLang="en-US" sz="2400" dirty="0">
                <a:latin typeface="微软雅黑" panose="020B0503020204020204" pitchFamily="34" charset="-122"/>
                <a:ea typeface="微软雅黑" panose="020B0503020204020204" pitchFamily="34" charset="-122"/>
              </a:rPr>
              <a:t>，负责证书的颁发和管理</a:t>
            </a:r>
            <a:endParaRPr kumimoji="0" lang="en-US" altLang="zh-CN" sz="2400" dirty="0">
              <a:latin typeface="微软雅黑" panose="020B0503020204020204" pitchFamily="34" charset="-122"/>
              <a:ea typeface="微软雅黑" panose="020B0503020204020204" pitchFamily="34" charset="-122"/>
            </a:endParaRPr>
          </a:p>
          <a:p>
            <a:pPr marL="342900" indent="-342900" algn="just" eaLnBrk="0" hangingPunct="0">
              <a:lnSpc>
                <a:spcPct val="150000"/>
              </a:lnSpc>
              <a:spcBef>
                <a:spcPts val="600"/>
              </a:spcBef>
              <a:spcAft>
                <a:spcPts val="600"/>
              </a:spcAft>
              <a:buFont typeface="Wingdings" pitchFamily="2" charset="2"/>
              <a:buChar char="Ø"/>
            </a:pPr>
            <a:r>
              <a:rPr lang="zh-CN" altLang="en-US" sz="2400" dirty="0">
                <a:latin typeface="微软雅黑" panose="020B0503020204020204" pitchFamily="34" charset="-122"/>
                <a:ea typeface="微软雅黑" panose="020B0503020204020204" pitchFamily="34" charset="-122"/>
              </a:rPr>
              <a:t>主要功能包括：</a:t>
            </a:r>
            <a:endParaRPr kumimoji="0" lang="zh-CN" altLang="en-US" sz="2200" dirty="0">
              <a:latin typeface="微软雅黑" panose="020B0503020204020204" pitchFamily="34" charset="-122"/>
              <a:ea typeface="微软雅黑" panose="020B0503020204020204" pitchFamily="34" charset="-122"/>
            </a:endParaRP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颁发证书，用数字签名绑定用户或系统的识别号和公钥</a:t>
            </a: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提供目录服务，可以查询用户证书相关信息</a:t>
            </a: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产生和发布证书撤销列表</a:t>
            </a:r>
            <a:r>
              <a:rPr kumimoji="0" lang="en-US" altLang="zh-CN" sz="2200" dirty="0">
                <a:latin typeface="微软雅黑" panose="020B0503020204020204" pitchFamily="34" charset="-122"/>
                <a:ea typeface="微软雅黑" panose="020B0503020204020204" pitchFamily="34" charset="-122"/>
              </a:rPr>
              <a:t>(CRL)</a:t>
            </a:r>
            <a:r>
              <a:rPr kumimoji="0" lang="zh-CN" altLang="en-US" sz="2200" dirty="0">
                <a:latin typeface="微软雅黑" panose="020B0503020204020204" pitchFamily="34" charset="-122"/>
                <a:ea typeface="微软雅黑" panose="020B0503020204020204" pitchFamily="34" charset="-122"/>
              </a:rPr>
              <a:t>，验证证书状态</a:t>
            </a: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下级认证机构证书及帐户管理</a:t>
            </a: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数字证书归档</a:t>
            </a:r>
          </a:p>
          <a:p>
            <a:pPr marL="914400" lvl="1" indent="-457200" algn="just" eaLnBrk="0" hangingPunct="0">
              <a:lnSpc>
                <a:spcPct val="130000"/>
              </a:lnSpc>
              <a:spcBef>
                <a:spcPts val="600"/>
              </a:spcBef>
              <a:spcAft>
                <a:spcPts val="600"/>
              </a:spcAft>
              <a:buFont typeface="+mj-ea"/>
              <a:buAutoNum type="circleNumDbPlain"/>
            </a:pPr>
            <a:r>
              <a:rPr kumimoji="0" lang="zh-CN" altLang="en-US" sz="2200" dirty="0">
                <a:latin typeface="微软雅黑" panose="020B0503020204020204" pitchFamily="34" charset="-122"/>
                <a:ea typeface="微软雅黑" panose="020B0503020204020204" pitchFamily="34" charset="-122"/>
              </a:rPr>
              <a:t>历史数据归档</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121</a:t>
            </a:fld>
            <a:endParaRPr lang="en-US" altLang="zh-CN"/>
          </a:p>
        </p:txBody>
      </p:sp>
    </p:spTree>
    <p:extLst>
      <p:ext uri="{BB962C8B-B14F-4D97-AF65-F5344CB8AC3E}">
        <p14:creationId xmlns:p14="http://schemas.microsoft.com/office/powerpoint/2010/main" val="3333318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508124" y="184150"/>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注册机构</a:t>
            </a:r>
          </a:p>
        </p:txBody>
      </p:sp>
      <p:sp>
        <p:nvSpPr>
          <p:cNvPr id="37891" name="Rectangle 3"/>
          <p:cNvSpPr>
            <a:spLocks noChangeArrowheads="1"/>
          </p:cNvSpPr>
          <p:nvPr/>
        </p:nvSpPr>
        <p:spPr bwMode="auto">
          <a:xfrm>
            <a:off x="1104899" y="1231900"/>
            <a:ext cx="7404099"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eaLnBrk="0" hangingPunct="0">
              <a:lnSpc>
                <a:spcPct val="150000"/>
              </a:lnSpc>
              <a:spcBef>
                <a:spcPts val="600"/>
              </a:spcBef>
              <a:spcAft>
                <a:spcPts val="6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由于一个</a:t>
            </a:r>
            <a:r>
              <a:rPr kumimoji="0" lang="en-US" altLang="zh-CN" sz="2400" dirty="0">
                <a:latin typeface="微软雅黑" panose="020B0503020204020204" pitchFamily="34" charset="-122"/>
                <a:ea typeface="微软雅黑" panose="020B0503020204020204" pitchFamily="34" charset="-122"/>
              </a:rPr>
              <a:t>PKI</a:t>
            </a:r>
            <a:r>
              <a:rPr kumimoji="0" lang="zh-CN" altLang="en-US" sz="2400" dirty="0">
                <a:latin typeface="微软雅黑" panose="020B0503020204020204" pitchFamily="34" charset="-122"/>
                <a:ea typeface="微软雅黑" panose="020B0503020204020204" pitchFamily="34" charset="-122"/>
              </a:rPr>
              <a:t>区域的最终实体数量的增加，</a:t>
            </a:r>
            <a:r>
              <a:rPr kumimoji="0" lang="en-US" altLang="zh-CN" sz="2400" dirty="0">
                <a:latin typeface="微软雅黑" panose="020B0503020204020204" pitchFamily="34" charset="-122"/>
                <a:ea typeface="微软雅黑" panose="020B0503020204020204" pitchFamily="34" charset="-122"/>
              </a:rPr>
              <a:t>RA</a:t>
            </a:r>
            <a:r>
              <a:rPr kumimoji="0" lang="zh-CN" altLang="en-US" sz="2400" dirty="0">
                <a:latin typeface="微软雅黑" panose="020B0503020204020204" pitchFamily="34" charset="-122"/>
                <a:ea typeface="微软雅黑" panose="020B0503020204020204" pitchFamily="34" charset="-122"/>
              </a:rPr>
              <a:t>可以充当</a:t>
            </a:r>
            <a:r>
              <a:rPr kumimoji="0" lang="en-US" altLang="zh-CN" sz="2400" dirty="0">
                <a:latin typeface="微软雅黑" panose="020B0503020204020204" pitchFamily="34" charset="-122"/>
                <a:ea typeface="微软雅黑" panose="020B0503020204020204" pitchFamily="34" charset="-122"/>
              </a:rPr>
              <a:t>CA</a:t>
            </a:r>
            <a:r>
              <a:rPr kumimoji="0" lang="zh-CN" altLang="en-US" sz="2400" dirty="0">
                <a:latin typeface="微软雅黑" panose="020B0503020204020204" pitchFamily="34" charset="-122"/>
                <a:ea typeface="微软雅黑" panose="020B0503020204020204" pitchFamily="34" charset="-122"/>
              </a:rPr>
              <a:t>和它的最终用户之间的中间实体，辅助</a:t>
            </a:r>
            <a:r>
              <a:rPr kumimoji="0" lang="en-US" altLang="zh-CN" sz="2400" dirty="0">
                <a:latin typeface="微软雅黑" panose="020B0503020204020204" pitchFamily="34" charset="-122"/>
                <a:ea typeface="微软雅黑" panose="020B0503020204020204" pitchFamily="34" charset="-122"/>
              </a:rPr>
              <a:t>CA</a:t>
            </a:r>
            <a:r>
              <a:rPr kumimoji="0" lang="zh-CN" altLang="en-US" sz="2400" dirty="0">
                <a:latin typeface="微软雅黑" panose="020B0503020204020204" pitchFamily="34" charset="-122"/>
                <a:ea typeface="微软雅黑" panose="020B0503020204020204" pitchFamily="34" charset="-122"/>
              </a:rPr>
              <a:t>来完成一些证书处理功能。</a:t>
            </a:r>
            <a:r>
              <a:rPr kumimoji="0" lang="en-US" altLang="zh-CN" sz="2400" dirty="0">
                <a:solidFill>
                  <a:srgbClr val="FF0000"/>
                </a:solidFill>
                <a:latin typeface="微软雅黑" panose="020B0503020204020204" pitchFamily="34" charset="-122"/>
                <a:ea typeface="微软雅黑" panose="020B0503020204020204" pitchFamily="34" charset="-122"/>
              </a:rPr>
              <a:t>RA</a:t>
            </a:r>
            <a:r>
              <a:rPr kumimoji="0" lang="zh-CN" altLang="en-US" sz="2400" dirty="0">
                <a:solidFill>
                  <a:srgbClr val="FF0000"/>
                </a:solidFill>
                <a:latin typeface="微软雅黑" panose="020B0503020204020204" pitchFamily="34" charset="-122"/>
                <a:ea typeface="微软雅黑" panose="020B0503020204020204" pitchFamily="34" charset="-122"/>
              </a:rPr>
              <a:t>系统是整个</a:t>
            </a:r>
            <a:r>
              <a:rPr kumimoji="0" lang="en-US" altLang="zh-CN" sz="2400" dirty="0">
                <a:solidFill>
                  <a:srgbClr val="FF0000"/>
                </a:solidFill>
                <a:latin typeface="微软雅黑" panose="020B0503020204020204" pitchFamily="34" charset="-122"/>
                <a:ea typeface="微软雅黑" panose="020B0503020204020204" pitchFamily="34" charset="-122"/>
              </a:rPr>
              <a:t>CA</a:t>
            </a:r>
            <a:r>
              <a:rPr kumimoji="0" lang="zh-CN" altLang="en-US" sz="2400" dirty="0">
                <a:solidFill>
                  <a:srgbClr val="FF0000"/>
                </a:solidFill>
                <a:latin typeface="微软雅黑" panose="020B0503020204020204" pitchFamily="34" charset="-122"/>
                <a:ea typeface="微软雅黑" panose="020B0503020204020204" pitchFamily="34" charset="-122"/>
              </a:rPr>
              <a:t>中心得以正常运营不可缺少的一部分  </a:t>
            </a:r>
          </a:p>
          <a:p>
            <a:pPr marL="285750" indent="-285750" algn="just" eaLnBrk="0" hangingPunct="0">
              <a:lnSpc>
                <a:spcPct val="150000"/>
              </a:lnSpc>
              <a:spcBef>
                <a:spcPts val="600"/>
              </a:spcBef>
              <a:spcAft>
                <a:spcPts val="600"/>
              </a:spcAft>
              <a:buFont typeface="Wingdings" pitchFamily="2" charset="2"/>
              <a:buChar char="Ø"/>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RA</a:t>
            </a:r>
            <a:r>
              <a:rPr lang="zh-CN" altLang="en-US" sz="2400" dirty="0">
                <a:latin typeface="微软雅黑" panose="020B0503020204020204" pitchFamily="34" charset="-122"/>
                <a:ea typeface="微软雅黑" panose="020B0503020204020204" pitchFamily="34" charset="-122"/>
              </a:rPr>
              <a:t>通常提供下列功能：</a:t>
            </a:r>
          </a:p>
          <a:p>
            <a:pPr lvl="1" algn="just" eaLnBrk="0" hangingPunct="0">
              <a:spcBef>
                <a:spcPts val="600"/>
              </a:spcBef>
              <a:spcAft>
                <a:spcPts val="600"/>
              </a:spcAft>
              <a:buFont typeface="Wingdings" pitchFamily="2" charset="2"/>
              <a:buNone/>
            </a:pPr>
            <a:r>
              <a:rPr kumimoji="0" lang="zh-CN" altLang="en-US" sz="2000" dirty="0">
                <a:latin typeface="微软雅黑" panose="020B0503020204020204" pitchFamily="34" charset="-122"/>
                <a:ea typeface="微软雅黑" panose="020B0503020204020204" pitchFamily="34" charset="-122"/>
              </a:rPr>
              <a:t>（</a:t>
            </a:r>
            <a:r>
              <a:rPr kumimoji="0" lang="en-US" altLang="zh-CN" sz="2000" dirty="0">
                <a:latin typeface="微软雅黑" panose="020B0503020204020204" pitchFamily="34" charset="-122"/>
                <a:ea typeface="微软雅黑" panose="020B0503020204020204" pitchFamily="34" charset="-122"/>
              </a:rPr>
              <a:t>1</a:t>
            </a:r>
            <a:r>
              <a:rPr kumimoji="0" lang="zh-CN" altLang="en-US" sz="2000" dirty="0">
                <a:latin typeface="微软雅黑" panose="020B0503020204020204" pitchFamily="34" charset="-122"/>
                <a:ea typeface="微软雅黑" panose="020B0503020204020204" pitchFamily="34" charset="-122"/>
              </a:rPr>
              <a:t>）接收和验证新注册用户的注册信息</a:t>
            </a:r>
          </a:p>
          <a:p>
            <a:pPr lvl="1" algn="just" eaLnBrk="0" hangingPunct="0">
              <a:spcBef>
                <a:spcPts val="600"/>
              </a:spcBef>
              <a:spcAft>
                <a:spcPts val="600"/>
              </a:spcAft>
              <a:buFont typeface="Wingdings" pitchFamily="2" charset="2"/>
              <a:buNone/>
            </a:pPr>
            <a:r>
              <a:rPr kumimoji="0" lang="zh-CN" altLang="en-US" sz="2000" dirty="0">
                <a:latin typeface="微软雅黑" panose="020B0503020204020204" pitchFamily="34" charset="-122"/>
                <a:ea typeface="微软雅黑" panose="020B0503020204020204" pitchFamily="34" charset="-122"/>
              </a:rPr>
              <a:t>（</a:t>
            </a:r>
            <a:r>
              <a:rPr kumimoji="0" lang="en-US" altLang="zh-CN" sz="2000" dirty="0">
                <a:latin typeface="微软雅黑" panose="020B0503020204020204" pitchFamily="34" charset="-122"/>
                <a:ea typeface="微软雅黑" panose="020B0503020204020204" pitchFamily="34" charset="-122"/>
              </a:rPr>
              <a:t>2</a:t>
            </a:r>
            <a:r>
              <a:rPr kumimoji="0" lang="zh-CN" altLang="en-US" sz="2000" dirty="0">
                <a:latin typeface="微软雅黑" panose="020B0503020204020204" pitchFamily="34" charset="-122"/>
                <a:ea typeface="微软雅黑" panose="020B0503020204020204" pitchFamily="34" charset="-122"/>
              </a:rPr>
              <a:t>）代表最终用户生成密钥</a:t>
            </a:r>
          </a:p>
          <a:p>
            <a:pPr lvl="1" algn="just" eaLnBrk="0" hangingPunct="0">
              <a:spcBef>
                <a:spcPts val="600"/>
              </a:spcBef>
              <a:spcAft>
                <a:spcPts val="600"/>
              </a:spcAft>
              <a:buFont typeface="Wingdings" pitchFamily="2" charset="2"/>
              <a:buNone/>
            </a:pPr>
            <a:r>
              <a:rPr kumimoji="0" lang="zh-CN" altLang="en-US" sz="2000" dirty="0">
                <a:latin typeface="微软雅黑" panose="020B0503020204020204" pitchFamily="34" charset="-122"/>
                <a:ea typeface="微软雅黑" panose="020B0503020204020204" pitchFamily="34" charset="-122"/>
              </a:rPr>
              <a:t>（</a:t>
            </a:r>
            <a:r>
              <a:rPr kumimoji="0" lang="en-US" altLang="zh-CN" sz="2000" dirty="0">
                <a:latin typeface="微软雅黑" panose="020B0503020204020204" pitchFamily="34" charset="-122"/>
                <a:ea typeface="微软雅黑" panose="020B0503020204020204" pitchFamily="34" charset="-122"/>
              </a:rPr>
              <a:t>3</a:t>
            </a:r>
            <a:r>
              <a:rPr kumimoji="0" lang="zh-CN" altLang="en-US" sz="2000" dirty="0">
                <a:latin typeface="微软雅黑" panose="020B0503020204020204" pitchFamily="34" charset="-122"/>
                <a:ea typeface="微软雅黑" panose="020B0503020204020204" pitchFamily="34" charset="-122"/>
              </a:rPr>
              <a:t>）接收和处理密钥备份和恢复请求</a:t>
            </a:r>
          </a:p>
          <a:p>
            <a:pPr lvl="1" algn="just" eaLnBrk="0" hangingPunct="0">
              <a:spcBef>
                <a:spcPts val="600"/>
              </a:spcBef>
              <a:spcAft>
                <a:spcPts val="600"/>
              </a:spcAft>
              <a:buFont typeface="Wingdings" pitchFamily="2" charset="2"/>
              <a:buNone/>
            </a:pPr>
            <a:r>
              <a:rPr kumimoji="0" lang="zh-CN" altLang="en-US" sz="2000" dirty="0">
                <a:latin typeface="微软雅黑" panose="020B0503020204020204" pitchFamily="34" charset="-122"/>
                <a:ea typeface="微软雅黑" panose="020B0503020204020204" pitchFamily="34" charset="-122"/>
              </a:rPr>
              <a:t>（</a:t>
            </a:r>
            <a:r>
              <a:rPr kumimoji="0" lang="en-US" altLang="zh-CN" sz="2000" dirty="0">
                <a:latin typeface="微软雅黑" panose="020B0503020204020204" pitchFamily="34" charset="-122"/>
                <a:ea typeface="微软雅黑" panose="020B0503020204020204" pitchFamily="34" charset="-122"/>
              </a:rPr>
              <a:t>4</a:t>
            </a:r>
            <a:r>
              <a:rPr kumimoji="0" lang="zh-CN" altLang="en-US" sz="2000" dirty="0">
                <a:latin typeface="微软雅黑" panose="020B0503020204020204" pitchFamily="34" charset="-122"/>
                <a:ea typeface="微软雅黑" panose="020B0503020204020204" pitchFamily="34" charset="-122"/>
              </a:rPr>
              <a:t>）接收和处理证书撤销请求    </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122</a:t>
            </a:fld>
            <a:endParaRPr lang="en-US" altLang="zh-CN"/>
          </a:p>
        </p:txBody>
      </p:sp>
    </p:spTree>
    <p:extLst>
      <p:ext uri="{BB962C8B-B14F-4D97-AF65-F5344CB8AC3E}">
        <p14:creationId xmlns:p14="http://schemas.microsoft.com/office/powerpoint/2010/main" val="14791746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1466850" y="77857"/>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证书颁发系统</a:t>
            </a:r>
            <a:r>
              <a:rPr kumimoji="1" lang="en-US" altLang="zh-CN"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 </a:t>
            </a:r>
            <a:endPar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38915" name="Rectangle 3"/>
          <p:cNvSpPr>
            <a:spLocks noChangeArrowheads="1"/>
          </p:cNvSpPr>
          <p:nvPr/>
        </p:nvSpPr>
        <p:spPr bwMode="auto">
          <a:xfrm>
            <a:off x="1006475" y="1066800"/>
            <a:ext cx="7715250"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eaLnBrk="0" hangingPunct="0">
              <a:lnSpc>
                <a:spcPct val="150000"/>
              </a:lnSpc>
              <a:spcBef>
                <a:spcPts val="1200"/>
              </a:spcBef>
              <a:spcAft>
                <a:spcPts val="12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证书颁发系统负责证书的分发，可有多种途径：</a:t>
            </a:r>
            <a:endParaRPr kumimoji="0" lang="en-US" altLang="zh-CN" sz="2400" dirty="0">
              <a:latin typeface="微软雅黑" panose="020B0503020204020204" pitchFamily="34" charset="-122"/>
              <a:ea typeface="微软雅黑" panose="020B0503020204020204" pitchFamily="34" charset="-122"/>
            </a:endParaRPr>
          </a:p>
          <a:p>
            <a:pPr marL="800100" lvl="1" indent="-342900" algn="just" eaLnBrk="0" hangingPunct="0">
              <a:lnSpc>
                <a:spcPct val="150000"/>
              </a:lnSpc>
              <a:spcBef>
                <a:spcPts val="600"/>
              </a:spcBef>
              <a:spcAft>
                <a:spcPts val="600"/>
              </a:spcAft>
              <a:buFont typeface="Wingdings" pitchFamily="2" charset="2"/>
              <a:buChar char="ü"/>
            </a:pPr>
            <a:r>
              <a:rPr kumimoji="0" lang="zh-CN" altLang="en-US" sz="2200" dirty="0">
                <a:latin typeface="微软雅黑" panose="020B0503020204020204" pitchFamily="34" charset="-122"/>
                <a:ea typeface="微软雅黑" panose="020B0503020204020204" pitchFamily="34" charset="-122"/>
              </a:rPr>
              <a:t>用户自己发布，或通过目录服务器向外发布等</a:t>
            </a:r>
            <a:endParaRPr kumimoji="0" lang="en-US" altLang="zh-CN" sz="2200" dirty="0">
              <a:latin typeface="微软雅黑" panose="020B0503020204020204" pitchFamily="34" charset="-122"/>
              <a:ea typeface="微软雅黑" panose="020B0503020204020204" pitchFamily="34" charset="-122"/>
            </a:endParaRPr>
          </a:p>
          <a:p>
            <a:pPr marL="285750" indent="-285750" algn="just" eaLnBrk="0" hangingPunct="0">
              <a:lnSpc>
                <a:spcPct val="150000"/>
              </a:lnSpc>
              <a:spcBef>
                <a:spcPts val="1200"/>
              </a:spcBef>
              <a:spcAft>
                <a:spcPts val="12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证书库是一种网上公共信息库，用于证书的集中存放实现证书库的方式有多种，包括：</a:t>
            </a:r>
            <a:endParaRPr kumimoji="0" lang="en-US" altLang="zh-CN" sz="2400" dirty="0">
              <a:latin typeface="微软雅黑" panose="020B0503020204020204" pitchFamily="34" charset="-122"/>
              <a:ea typeface="微软雅黑" panose="020B0503020204020204" pitchFamily="34" charset="-122"/>
            </a:endParaRPr>
          </a:p>
          <a:p>
            <a:pPr marL="800100" lvl="1" indent="-342900" algn="just" eaLnBrk="0" hangingPunct="0">
              <a:lnSpc>
                <a:spcPct val="150000"/>
              </a:lnSpc>
              <a:spcBef>
                <a:spcPts val="600"/>
              </a:spcBef>
              <a:spcAft>
                <a:spcPts val="600"/>
              </a:spcAft>
              <a:buFont typeface="Wingdings" pitchFamily="2" charset="2"/>
              <a:buChar char="ü"/>
            </a:pPr>
            <a:r>
              <a:rPr kumimoji="0" lang="en-US" altLang="zh-CN" sz="2200" b="1" dirty="0">
                <a:solidFill>
                  <a:srgbClr val="A50021"/>
                </a:solidFill>
                <a:latin typeface="微软雅黑" panose="020B0503020204020204" pitchFamily="34" charset="-122"/>
                <a:ea typeface="微软雅黑" panose="020B0503020204020204" pitchFamily="34" charset="-122"/>
              </a:rPr>
              <a:t>X.500</a:t>
            </a:r>
            <a:r>
              <a:rPr kumimoji="0" lang="zh-CN" altLang="en-US" sz="2200" b="1" dirty="0">
                <a:solidFill>
                  <a:srgbClr val="A50021"/>
                </a:solidFill>
                <a:latin typeface="微软雅黑" panose="020B0503020204020204" pitchFamily="34" charset="-122"/>
                <a:ea typeface="微软雅黑" panose="020B0503020204020204" pitchFamily="34" charset="-122"/>
              </a:rPr>
              <a:t>、轻量级目录访问协议</a:t>
            </a:r>
            <a:r>
              <a:rPr kumimoji="0" lang="en-US" altLang="zh-CN" sz="2200" b="1" dirty="0">
                <a:solidFill>
                  <a:srgbClr val="A50021"/>
                </a:solidFill>
                <a:latin typeface="微软雅黑" panose="020B0503020204020204" pitchFamily="34" charset="-122"/>
                <a:ea typeface="微软雅黑" panose="020B0503020204020204" pitchFamily="34" charset="-122"/>
              </a:rPr>
              <a:t>(LDAP)</a:t>
            </a:r>
            <a:r>
              <a:rPr kumimoji="0" lang="zh-CN" altLang="en-US" sz="2200" dirty="0">
                <a:latin typeface="微软雅黑" panose="020B0503020204020204" pitchFamily="34" charset="-122"/>
                <a:ea typeface="微软雅黑" panose="020B0503020204020204" pitchFamily="34" charset="-122"/>
              </a:rPr>
              <a:t>、 </a:t>
            </a:r>
            <a:r>
              <a:rPr kumimoji="0" lang="en-US" altLang="zh-CN" sz="2200" dirty="0">
                <a:latin typeface="微软雅黑" panose="020B0503020204020204" pitchFamily="34" charset="-122"/>
                <a:ea typeface="微软雅黑" panose="020B0503020204020204" pitchFamily="34" charset="-122"/>
              </a:rPr>
              <a:t>Web</a:t>
            </a:r>
            <a:r>
              <a:rPr kumimoji="0" lang="zh-CN" altLang="en-US" sz="2200" dirty="0">
                <a:latin typeface="微软雅黑" panose="020B0503020204020204" pitchFamily="34" charset="-122"/>
                <a:ea typeface="微软雅黑" panose="020B0503020204020204" pitchFamily="34" charset="-122"/>
              </a:rPr>
              <a:t>服务器、</a:t>
            </a:r>
            <a:r>
              <a:rPr kumimoji="0" lang="en-US" altLang="zh-CN" sz="2200" dirty="0">
                <a:latin typeface="微软雅黑" panose="020B0503020204020204" pitchFamily="34" charset="-122"/>
                <a:ea typeface="微软雅黑" panose="020B0503020204020204" pitchFamily="34" charset="-122"/>
              </a:rPr>
              <a:t>FTP</a:t>
            </a:r>
            <a:r>
              <a:rPr kumimoji="0" lang="zh-CN" altLang="en-US" sz="2200" dirty="0">
                <a:latin typeface="微软雅黑" panose="020B0503020204020204" pitchFamily="34" charset="-122"/>
                <a:ea typeface="微软雅黑" panose="020B0503020204020204" pitchFamily="34" charset="-122"/>
              </a:rPr>
              <a:t>服务器、域名解析服务器</a:t>
            </a:r>
            <a:r>
              <a:rPr kumimoji="0" lang="en-US" altLang="zh-CN" sz="2200" dirty="0">
                <a:latin typeface="微软雅黑" panose="020B0503020204020204" pitchFamily="34" charset="-122"/>
                <a:ea typeface="微软雅黑" panose="020B0503020204020204" pitchFamily="34" charset="-122"/>
              </a:rPr>
              <a:t>DNS</a:t>
            </a:r>
            <a:r>
              <a:rPr kumimoji="0" lang="zh-CN" altLang="en-US" sz="2200" dirty="0">
                <a:latin typeface="微软雅黑" panose="020B0503020204020204" pitchFamily="34" charset="-122"/>
                <a:ea typeface="微软雅黑" panose="020B0503020204020204" pitchFamily="34" charset="-122"/>
              </a:rPr>
              <a:t>、数据库服务器等。大型的企业级</a:t>
            </a:r>
            <a:r>
              <a:rPr kumimoji="0" lang="en-US" altLang="zh-CN" sz="2200" dirty="0">
                <a:latin typeface="微软雅黑" panose="020B0503020204020204" pitchFamily="34" charset="-122"/>
                <a:ea typeface="微软雅黑" panose="020B0503020204020204" pitchFamily="34" charset="-122"/>
              </a:rPr>
              <a:t>PKI</a:t>
            </a:r>
            <a:r>
              <a:rPr kumimoji="0" lang="zh-CN" altLang="en-US" sz="2200" dirty="0">
                <a:latin typeface="微软雅黑" panose="020B0503020204020204" pitchFamily="34" charset="-122"/>
                <a:ea typeface="微软雅黑" panose="020B0503020204020204" pitchFamily="34" charset="-122"/>
              </a:rPr>
              <a:t>一般使用</a:t>
            </a:r>
            <a:r>
              <a:rPr kumimoji="0" lang="en-US" altLang="zh-CN" sz="2200" dirty="0">
                <a:latin typeface="微软雅黑" panose="020B0503020204020204" pitchFamily="34" charset="-122"/>
                <a:ea typeface="微软雅黑" panose="020B0503020204020204" pitchFamily="34" charset="-122"/>
              </a:rPr>
              <a:t>X.500</a:t>
            </a:r>
            <a:r>
              <a:rPr kumimoji="0" lang="zh-CN" altLang="en-US" sz="2200" dirty="0">
                <a:latin typeface="微软雅黑" panose="020B0503020204020204" pitchFamily="34" charset="-122"/>
                <a:ea typeface="微软雅黑" panose="020B0503020204020204" pitchFamily="34" charset="-122"/>
              </a:rPr>
              <a:t>目录服务和轻量级目录访问协议</a:t>
            </a:r>
            <a:r>
              <a:rPr kumimoji="0" lang="en-US" altLang="zh-CN" sz="2200" dirty="0">
                <a:latin typeface="微软雅黑" panose="020B0503020204020204" pitchFamily="34" charset="-122"/>
                <a:ea typeface="微软雅黑" panose="020B0503020204020204" pitchFamily="34" charset="-122"/>
              </a:rPr>
              <a:t>LDAP</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123</a:t>
            </a:fld>
            <a:endParaRPr lang="en-US" altLang="zh-CN"/>
          </a:p>
        </p:txBody>
      </p:sp>
    </p:spTree>
    <p:extLst>
      <p:ext uri="{BB962C8B-B14F-4D97-AF65-F5344CB8AC3E}">
        <p14:creationId xmlns:p14="http://schemas.microsoft.com/office/powerpoint/2010/main" val="41778674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1368425" y="184150"/>
            <a:ext cx="7254875"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证书操作阐述</a:t>
            </a:r>
          </a:p>
        </p:txBody>
      </p:sp>
      <p:sp>
        <p:nvSpPr>
          <p:cNvPr id="39940" name="Rectangle 4"/>
          <p:cNvSpPr>
            <a:spLocks noChangeArrowheads="1"/>
          </p:cNvSpPr>
          <p:nvPr/>
        </p:nvSpPr>
        <p:spPr bwMode="auto">
          <a:xfrm>
            <a:off x="1257300" y="1409700"/>
            <a:ext cx="7200900"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ct val="150000"/>
              </a:lnSpc>
              <a:spcBef>
                <a:spcPts val="1200"/>
              </a:spcBef>
              <a:spcAft>
                <a:spcPts val="1200"/>
              </a:spcAft>
              <a:buFont typeface="Wingdings" pitchFamily="2" charset="2"/>
              <a:buChar char="Ø"/>
            </a:pPr>
            <a:r>
              <a:rPr kumimoji="0" lang="en-US" altLang="zh-CN" sz="2400" dirty="0">
                <a:latin typeface="微软雅黑" panose="020B0503020204020204" pitchFamily="34" charset="-122"/>
                <a:ea typeface="微软雅黑" panose="020B0503020204020204" pitchFamily="34" charset="-122"/>
              </a:rPr>
              <a:t>CPS</a:t>
            </a:r>
            <a:r>
              <a:rPr kumimoji="0" lang="zh-CN" altLang="en-US" sz="2400" dirty="0">
                <a:latin typeface="微软雅黑" panose="020B0503020204020204" pitchFamily="34" charset="-122"/>
                <a:ea typeface="微软雅黑" panose="020B0503020204020204" pitchFamily="34" charset="-122"/>
              </a:rPr>
              <a:t>是证书操作过程的详细文档，一般包括</a:t>
            </a:r>
            <a:r>
              <a:rPr kumimoji="0" lang="en-US" altLang="zh-CN" sz="2400" dirty="0">
                <a:latin typeface="微软雅黑" panose="020B0503020204020204" pitchFamily="34" charset="-122"/>
                <a:ea typeface="微软雅黑" panose="020B0503020204020204" pitchFamily="34" charset="-122"/>
              </a:rPr>
              <a:t>CA</a:t>
            </a:r>
            <a:r>
              <a:rPr kumimoji="0" lang="zh-CN" altLang="en-US" sz="2400" dirty="0">
                <a:latin typeface="微软雅黑" panose="020B0503020204020204" pitchFamily="34" charset="-122"/>
                <a:ea typeface="微软雅黑" panose="020B0503020204020204" pitchFamily="34" charset="-122"/>
              </a:rPr>
              <a:t>是如何建立和运作的，证书是如何发行、接收和撤销的，密钥是如何产生、注册和认证的等内容</a:t>
            </a:r>
          </a:p>
          <a:p>
            <a:pPr marL="342900" indent="-342900" eaLnBrk="0" hangingPunct="0">
              <a:lnSpc>
                <a:spcPct val="150000"/>
              </a:lnSpc>
              <a:spcBef>
                <a:spcPts val="1200"/>
              </a:spcBef>
              <a:spcAft>
                <a:spcPts val="12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例如，一些</a:t>
            </a:r>
            <a:r>
              <a:rPr kumimoji="0" lang="en-US" altLang="zh-CN" sz="2400" dirty="0">
                <a:latin typeface="微软雅黑" panose="020B0503020204020204" pitchFamily="34" charset="-122"/>
                <a:ea typeface="微软雅黑" panose="020B0503020204020204" pitchFamily="34" charset="-122"/>
              </a:rPr>
              <a:t>PKI</a:t>
            </a:r>
            <a:r>
              <a:rPr kumimoji="0" lang="zh-CN" altLang="en-US" sz="2400" dirty="0">
                <a:latin typeface="微软雅黑" panose="020B0503020204020204" pitchFamily="34" charset="-122"/>
                <a:ea typeface="微软雅黑" panose="020B0503020204020204" pitchFamily="34" charset="-122"/>
              </a:rPr>
              <a:t>系统往往由商业证书管理机构</a:t>
            </a:r>
            <a:r>
              <a:rPr kumimoji="0" lang="en-US" altLang="zh-CN" sz="2400" dirty="0">
                <a:latin typeface="微软雅黑" panose="020B0503020204020204" pitchFamily="34" charset="-122"/>
                <a:ea typeface="微软雅黑" panose="020B0503020204020204" pitchFamily="34" charset="-122"/>
              </a:rPr>
              <a:t>(CCA)</a:t>
            </a:r>
            <a:r>
              <a:rPr kumimoji="0" lang="zh-CN" altLang="en-US" sz="2400" dirty="0">
                <a:latin typeface="微软雅黑" panose="020B0503020204020204" pitchFamily="34" charset="-122"/>
                <a:ea typeface="微软雅黑" panose="020B0503020204020204" pitchFamily="34" charset="-122"/>
              </a:rPr>
              <a:t>或称为可信第三方来对外提供证书服务，就需要提供</a:t>
            </a:r>
            <a:r>
              <a:rPr kumimoji="0" lang="en-US" altLang="zh-CN" sz="2400" dirty="0">
                <a:latin typeface="微软雅黑" panose="020B0503020204020204" pitchFamily="34" charset="-122"/>
                <a:ea typeface="微软雅黑" panose="020B0503020204020204" pitchFamily="34" charset="-122"/>
              </a:rPr>
              <a:t>CPS</a:t>
            </a:r>
            <a:r>
              <a:rPr kumimoji="0" lang="zh-CN" altLang="en-US" sz="2400" dirty="0">
                <a:latin typeface="微软雅黑" panose="020B0503020204020204" pitchFamily="34" charset="-122"/>
                <a:ea typeface="微软雅黑" panose="020B0503020204020204" pitchFamily="34" charset="-122"/>
              </a:rPr>
              <a:t>给其使用者参考，以供了解详细的运行机制</a:t>
            </a:r>
            <a:endParaRPr kumimoji="0" lang="zh-CN" altLang="en-US"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124</a:t>
            </a:fld>
            <a:endParaRPr lang="en-US" altLang="zh-CN"/>
          </a:p>
        </p:txBody>
      </p:sp>
    </p:spTree>
    <p:extLst>
      <p:ext uri="{BB962C8B-B14F-4D97-AF65-F5344CB8AC3E}">
        <p14:creationId xmlns:p14="http://schemas.microsoft.com/office/powerpoint/2010/main" val="3218990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1166812" y="-6350"/>
            <a:ext cx="7254875" cy="132343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系统的组成</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a:t>
            </a:r>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应用接口</a:t>
            </a:r>
          </a:p>
        </p:txBody>
      </p:sp>
      <p:sp>
        <p:nvSpPr>
          <p:cNvPr id="40963" name="Rectangle 3"/>
          <p:cNvSpPr>
            <a:spLocks noChangeArrowheads="1"/>
          </p:cNvSpPr>
          <p:nvPr/>
        </p:nvSpPr>
        <p:spPr bwMode="auto">
          <a:xfrm>
            <a:off x="1097755" y="1113888"/>
            <a:ext cx="7392988"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lgn="just" eaLnBrk="0" hangingPunct="0">
              <a:lnSpc>
                <a:spcPct val="150000"/>
              </a:lnSpc>
              <a:spcBef>
                <a:spcPts val="600"/>
              </a:spcBef>
              <a:spcAft>
                <a:spcPts val="600"/>
              </a:spcAft>
              <a:buFont typeface="Wingdings" pitchFamily="2" charset="2"/>
              <a:buChar char="Ø"/>
            </a:pPr>
            <a:r>
              <a:rPr kumimoji="0" lang="en-US" altLang="zh-CN" sz="2400" dirty="0">
                <a:latin typeface="微软雅黑" panose="020B0503020204020204" pitchFamily="34" charset="-122"/>
                <a:ea typeface="微软雅黑" panose="020B0503020204020204" pitchFamily="34" charset="-122"/>
              </a:rPr>
              <a:t>PKI</a:t>
            </a:r>
            <a:r>
              <a:rPr kumimoji="0" lang="zh-CN" altLang="en-US" sz="2400" dirty="0">
                <a:latin typeface="微软雅黑" panose="020B0503020204020204" pitchFamily="34" charset="-122"/>
                <a:ea typeface="微软雅黑" panose="020B0503020204020204" pitchFamily="34" charset="-122"/>
              </a:rPr>
              <a:t>是一个安全框架或基础设施，其价值在于使用户能够方便地使用加密、数字签名、身份鉴别等安全服务</a:t>
            </a:r>
            <a:endParaRPr kumimoji="0" lang="en-US" altLang="zh-CN" sz="2400" dirty="0">
              <a:latin typeface="微软雅黑" panose="020B0503020204020204" pitchFamily="34" charset="-122"/>
              <a:ea typeface="微软雅黑" panose="020B0503020204020204" pitchFamily="34" charset="-122"/>
            </a:endParaRPr>
          </a:p>
          <a:p>
            <a:pPr marL="457200" indent="-457200" algn="just" eaLnBrk="0" hangingPunct="0">
              <a:lnSpc>
                <a:spcPct val="150000"/>
              </a:lnSpc>
              <a:spcBef>
                <a:spcPts val="600"/>
              </a:spcBef>
              <a:spcAft>
                <a:spcPts val="6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一个完整的</a:t>
            </a:r>
            <a:r>
              <a:rPr kumimoji="0" lang="en-US" altLang="zh-CN" sz="2400" dirty="0">
                <a:latin typeface="微软雅黑" panose="020B0503020204020204" pitchFamily="34" charset="-122"/>
                <a:ea typeface="微软雅黑" panose="020B0503020204020204" pitchFamily="34" charset="-122"/>
              </a:rPr>
              <a:t>PKI</a:t>
            </a:r>
            <a:r>
              <a:rPr kumimoji="0" lang="zh-CN" altLang="en-US" sz="2400" dirty="0">
                <a:latin typeface="微软雅黑" panose="020B0503020204020204" pitchFamily="34" charset="-122"/>
                <a:ea typeface="微软雅黑" panose="020B0503020204020204" pitchFamily="34" charset="-122"/>
              </a:rPr>
              <a:t>系统必须提供良好的应用接口，可以在此基础上提供多种安全应用服务</a:t>
            </a:r>
          </a:p>
          <a:p>
            <a:pPr marL="457200" indent="-457200" algn="just" eaLnBrk="0" hangingPunct="0">
              <a:lnSpc>
                <a:spcPct val="150000"/>
              </a:lnSpc>
              <a:spcBef>
                <a:spcPts val="600"/>
              </a:spcBef>
              <a:spcAft>
                <a:spcPts val="600"/>
              </a:spcAft>
              <a:buFont typeface="Wingdings" pitchFamily="2" charset="2"/>
              <a:buChar char="Ø"/>
            </a:pPr>
            <a:r>
              <a:rPr kumimoji="0" lang="zh-CN" altLang="en-US" sz="2400" dirty="0">
                <a:latin typeface="微软雅黑" panose="020B0503020204020204" pitchFamily="34" charset="-122"/>
                <a:ea typeface="微软雅黑" panose="020B0503020204020204" pitchFamily="34" charset="-122"/>
              </a:rPr>
              <a:t>如实现</a:t>
            </a:r>
            <a:r>
              <a:rPr kumimoji="0" lang="en-US" altLang="zh-CN" sz="2400" dirty="0">
                <a:latin typeface="微软雅黑" panose="020B0503020204020204" pitchFamily="34" charset="-122"/>
                <a:ea typeface="微软雅黑" panose="020B0503020204020204" pitchFamily="34" charset="-122"/>
              </a:rPr>
              <a:t>Web</a:t>
            </a:r>
            <a:r>
              <a:rPr kumimoji="0" lang="zh-CN" altLang="en-US" sz="2400" dirty="0">
                <a:latin typeface="微软雅黑" panose="020B0503020204020204" pitchFamily="34" charset="-122"/>
                <a:ea typeface="微软雅黑" panose="020B0503020204020204" pitchFamily="34" charset="-122"/>
              </a:rPr>
              <a:t>服务器和浏览器之间的安全通信、安全电子邮件、电子数据交换</a:t>
            </a:r>
            <a:r>
              <a:rPr kumimoji="0" lang="en-US" altLang="zh-CN" sz="2400" dirty="0">
                <a:latin typeface="微软雅黑" panose="020B0503020204020204" pitchFamily="34" charset="-122"/>
                <a:ea typeface="微软雅黑" panose="020B0503020204020204" pitchFamily="34" charset="-122"/>
              </a:rPr>
              <a:t>(EDI)</a:t>
            </a:r>
            <a:r>
              <a:rPr kumimoji="0" lang="zh-CN" altLang="en-US" sz="2400" dirty="0">
                <a:latin typeface="微软雅黑" panose="020B0503020204020204" pitchFamily="34" charset="-122"/>
                <a:ea typeface="微软雅黑" panose="020B0503020204020204" pitchFamily="34" charset="-122"/>
              </a:rPr>
              <a:t>、网上的信用卡交易和安全虚拟专网</a:t>
            </a:r>
            <a:r>
              <a:rPr kumimoji="0" lang="en-US" altLang="zh-CN" sz="2400" dirty="0">
                <a:latin typeface="微软雅黑" panose="020B0503020204020204" pitchFamily="34" charset="-122"/>
                <a:ea typeface="微软雅黑" panose="020B0503020204020204" pitchFamily="34" charset="-122"/>
              </a:rPr>
              <a:t>(SVPN)</a:t>
            </a:r>
            <a:r>
              <a:rPr kumimoji="0" lang="zh-CN" altLang="en-US" sz="2400" dirty="0">
                <a:latin typeface="微软雅黑" panose="020B0503020204020204" pitchFamily="34" charset="-122"/>
                <a:ea typeface="微软雅黑" panose="020B0503020204020204" pitchFamily="34" charset="-122"/>
              </a:rPr>
              <a:t>等 </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125</a:t>
            </a:fld>
            <a:endParaRPr lang="en-US" altLang="zh-CN"/>
          </a:p>
        </p:txBody>
      </p:sp>
    </p:spTree>
    <p:extLst>
      <p:ext uri="{BB962C8B-B14F-4D97-AF65-F5344CB8AC3E}">
        <p14:creationId xmlns:p14="http://schemas.microsoft.com/office/powerpoint/2010/main" val="21781870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126</a:t>
            </a:fld>
            <a:endParaRPr lang="en-US" altLang="zh-CN"/>
          </a:p>
        </p:txBody>
      </p:sp>
      <p:sp>
        <p:nvSpPr>
          <p:cNvPr id="3" name="矩形 2"/>
          <p:cNvSpPr/>
          <p:nvPr/>
        </p:nvSpPr>
        <p:spPr>
          <a:xfrm>
            <a:off x="854772" y="1060628"/>
            <a:ext cx="8013202" cy="769441"/>
          </a:xfrm>
          <a:prstGeom prst="rect">
            <a:avLst/>
          </a:prstGeom>
        </p:spPr>
        <p:txBody>
          <a:bodyPr wrap="square">
            <a:spAutoFit/>
          </a:bodyPr>
          <a:lstStyle/>
          <a:p>
            <a:pPr marL="285750" indent="-285750">
              <a:buFont typeface="Wingdings" pitchFamily="2" charset="2"/>
              <a:buChar char="Ø"/>
            </a:pPr>
            <a:r>
              <a:rPr lang="en-US" altLang="zh-CN" sz="2200" dirty="0">
                <a:latin typeface="微软雅黑" panose="020B0503020204020204" pitchFamily="34" charset="-122"/>
                <a:ea typeface="微软雅黑" panose="020B0503020204020204" pitchFamily="34" charset="-122"/>
              </a:rPr>
              <a:t>IETF</a:t>
            </a:r>
            <a:r>
              <a:rPr lang="zh-CN" altLang="en-US" sz="2200" dirty="0">
                <a:latin typeface="微软雅黑" panose="020B0503020204020204" pitchFamily="34" charset="-122"/>
                <a:ea typeface="微软雅黑" panose="020B0503020204020204" pitchFamily="34" charset="-122"/>
              </a:rPr>
              <a:t>公钥基础设施</a:t>
            </a:r>
            <a:r>
              <a:rPr lang="en-US" altLang="zh-CN" sz="2200" dirty="0">
                <a:latin typeface="微软雅黑" panose="020B0503020204020204" pitchFamily="34" charset="-122"/>
                <a:ea typeface="微软雅黑" panose="020B0503020204020204" pitchFamily="34" charset="-122"/>
              </a:rPr>
              <a:t>X.509 ( PKIX) </a:t>
            </a:r>
            <a:r>
              <a:rPr lang="zh-CN" altLang="en-US" sz="2200" dirty="0">
                <a:latin typeface="微软雅黑" panose="020B0503020204020204" pitchFamily="34" charset="-122"/>
                <a:ea typeface="微软雅黑" panose="020B0503020204020204" pitchFamily="34" charset="-122"/>
              </a:rPr>
              <a:t>工作组建立一个基于</a:t>
            </a:r>
            <a:r>
              <a:rPr lang="en-US" altLang="zh-CN" sz="2200" dirty="0">
                <a:latin typeface="微软雅黑" panose="020B0503020204020204" pitchFamily="34" charset="-122"/>
                <a:ea typeface="微软雅黑" panose="020B0503020204020204" pitchFamily="34" charset="-122"/>
              </a:rPr>
              <a:t>X.509 </a:t>
            </a:r>
            <a:r>
              <a:rPr lang="zh-CN" altLang="en-US" sz="2200" dirty="0">
                <a:latin typeface="微软雅黑" panose="020B0503020204020204" pitchFamily="34" charset="-122"/>
                <a:ea typeface="微软雅黑" panose="020B0503020204020204" pitchFamily="34" charset="-122"/>
              </a:rPr>
              <a:t>的、适用于在互联网上部署基于证书架构的正式模型</a:t>
            </a:r>
            <a:r>
              <a:rPr lang="en-US" altLang="zh-CN" sz="2200" dirty="0">
                <a:latin typeface="微软雅黑" panose="020B0503020204020204" pitchFamily="34" charset="-122"/>
                <a:ea typeface="微软雅黑" panose="020B0503020204020204" pitchFamily="34" charset="-122"/>
              </a:rPr>
              <a:t>,</a:t>
            </a:r>
            <a:r>
              <a:rPr lang="zh-CN" altLang="en-US" sz="2200" dirty="0">
                <a:latin typeface="微软雅黑" panose="020B0503020204020204" pitchFamily="34" charset="-122"/>
                <a:ea typeface="微软雅黑" panose="020B0503020204020204" pitchFamily="34" charset="-122"/>
              </a:rPr>
              <a:t>如图</a:t>
            </a:r>
          </a:p>
        </p:txBody>
      </p:sp>
      <p:sp>
        <p:nvSpPr>
          <p:cNvPr id="4" name="矩形 3"/>
          <p:cNvSpPr/>
          <p:nvPr/>
        </p:nvSpPr>
        <p:spPr>
          <a:xfrm>
            <a:off x="3527102" y="158234"/>
            <a:ext cx="2483372" cy="707886"/>
          </a:xfrm>
          <a:prstGeom prst="rect">
            <a:avLst/>
          </a:prstGeom>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模型</a:t>
            </a:r>
          </a:p>
        </p:txBody>
      </p:sp>
      <p:pic>
        <p:nvPicPr>
          <p:cNvPr id="6" name="Picture 3" descr="PKIX-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65483" y="1830069"/>
            <a:ext cx="7147788" cy="45830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202722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07988" y="76200"/>
            <a:ext cx="8229600" cy="928688"/>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PKIX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要素</a:t>
            </a:r>
          </a:p>
        </p:txBody>
      </p:sp>
      <p:sp>
        <p:nvSpPr>
          <p:cNvPr id="241667" name="Rectangle 3"/>
          <p:cNvSpPr>
            <a:spLocks noGrp="1" noChangeArrowheads="1"/>
          </p:cNvSpPr>
          <p:nvPr>
            <p:ph type="body" idx="1"/>
          </p:nvPr>
        </p:nvSpPr>
        <p:spPr>
          <a:xfrm>
            <a:off x="1422400" y="1152525"/>
            <a:ext cx="6972300" cy="4918075"/>
          </a:xfrm>
        </p:spPr>
        <p:txBody>
          <a:bodyPr/>
          <a:lstStyle/>
          <a:p>
            <a:pPr>
              <a:lnSpc>
                <a:spcPct val="150000"/>
              </a:lnSpc>
              <a:spcBef>
                <a:spcPts val="600"/>
              </a:spcBef>
              <a:spcAft>
                <a:spcPts val="600"/>
              </a:spcAft>
              <a:buFont typeface="Wingdings" pitchFamily="2" charset="2"/>
              <a:buChar char="Ø"/>
              <a:defRPr/>
            </a:pPr>
            <a:r>
              <a:rPr lang="en-US" altLang="zh-CN" sz="2800" dirty="0">
                <a:latin typeface="+mn-ea"/>
              </a:rPr>
              <a:t>PKIX</a:t>
            </a:r>
            <a:r>
              <a:rPr lang="zh-CN" altLang="en-US" sz="2800" dirty="0">
                <a:latin typeface="+mn-ea"/>
              </a:rPr>
              <a:t>组成要素： </a:t>
            </a:r>
          </a:p>
          <a:p>
            <a:pPr marL="971550" lvl="1" indent="-514350">
              <a:lnSpc>
                <a:spcPct val="150000"/>
              </a:lnSpc>
              <a:spcBef>
                <a:spcPts val="600"/>
              </a:spcBef>
              <a:spcAft>
                <a:spcPts val="600"/>
              </a:spcAft>
              <a:buFont typeface="+mj-lt"/>
              <a:buAutoNum type="arabicPeriod"/>
              <a:defRPr/>
            </a:pPr>
            <a:r>
              <a:rPr lang="zh-CN" altLang="en-US" sz="2400" dirty="0">
                <a:latin typeface="+mn-ea"/>
              </a:rPr>
              <a:t>端实体</a:t>
            </a:r>
            <a:r>
              <a:rPr lang="en-US" altLang="zh-CN" sz="2400" dirty="0">
                <a:latin typeface="+mn-ea"/>
              </a:rPr>
              <a:t>( end entity )</a:t>
            </a:r>
          </a:p>
          <a:p>
            <a:pPr marL="971550" lvl="1" indent="-514350">
              <a:lnSpc>
                <a:spcPct val="150000"/>
              </a:lnSpc>
              <a:spcBef>
                <a:spcPts val="600"/>
              </a:spcBef>
              <a:spcAft>
                <a:spcPts val="600"/>
              </a:spcAft>
              <a:buFont typeface="+mj-lt"/>
              <a:buAutoNum type="arabicPeriod"/>
              <a:defRPr/>
            </a:pPr>
            <a:r>
              <a:rPr lang="zh-CN" altLang="en-US" sz="2400" dirty="0"/>
              <a:t>认证中心</a:t>
            </a:r>
            <a:r>
              <a:rPr lang="en-US" altLang="zh-CN" sz="2400" dirty="0"/>
              <a:t>(certification authority, CA ) </a:t>
            </a:r>
          </a:p>
          <a:p>
            <a:pPr marL="971550" lvl="1" indent="-514350">
              <a:lnSpc>
                <a:spcPct val="150000"/>
              </a:lnSpc>
              <a:spcBef>
                <a:spcPts val="600"/>
              </a:spcBef>
              <a:spcAft>
                <a:spcPts val="600"/>
              </a:spcAft>
              <a:buFont typeface="+mj-lt"/>
              <a:buAutoNum type="arabicPeriod"/>
              <a:defRPr/>
            </a:pPr>
            <a:r>
              <a:rPr lang="zh-CN" altLang="en-US" sz="2400" dirty="0"/>
              <a:t>注册中心</a:t>
            </a:r>
            <a:r>
              <a:rPr lang="en-US" altLang="zh-CN" sz="2400" dirty="0"/>
              <a:t>( registration authority, RA ) </a:t>
            </a:r>
          </a:p>
          <a:p>
            <a:pPr marL="971550" lvl="1" indent="-514350">
              <a:lnSpc>
                <a:spcPct val="150000"/>
              </a:lnSpc>
              <a:spcBef>
                <a:spcPts val="600"/>
              </a:spcBef>
              <a:spcAft>
                <a:spcPts val="600"/>
              </a:spcAft>
              <a:buFont typeface="+mj-lt"/>
              <a:buAutoNum type="arabicPeriod"/>
              <a:defRPr/>
            </a:pPr>
            <a:r>
              <a:rPr lang="en-US" altLang="zh-CN" sz="2400" dirty="0"/>
              <a:t>CRL </a:t>
            </a:r>
            <a:r>
              <a:rPr lang="zh-CN" altLang="en-US" sz="2400" dirty="0"/>
              <a:t>发放者</a:t>
            </a:r>
            <a:r>
              <a:rPr lang="en-US" altLang="zh-CN" sz="2400" dirty="0"/>
              <a:t>( CRL issuer )</a:t>
            </a:r>
          </a:p>
          <a:p>
            <a:pPr marL="971550" lvl="1" indent="-514350">
              <a:lnSpc>
                <a:spcPct val="150000"/>
              </a:lnSpc>
              <a:spcBef>
                <a:spcPts val="600"/>
              </a:spcBef>
              <a:spcAft>
                <a:spcPts val="600"/>
              </a:spcAft>
              <a:buFont typeface="+mj-lt"/>
              <a:buAutoNum type="arabicPeriod"/>
              <a:defRPr/>
            </a:pPr>
            <a:r>
              <a:rPr lang="zh-CN" altLang="en-US" sz="2400" dirty="0"/>
              <a:t>存储库</a:t>
            </a:r>
            <a:r>
              <a:rPr lang="en-US" altLang="zh-CN" sz="2400" dirty="0"/>
              <a:t>( Repository</a:t>
            </a:r>
            <a:r>
              <a:rPr lang="el-GR" altLang="zh-CN" sz="2400" dirty="0"/>
              <a:t> )</a:t>
            </a:r>
            <a:endParaRPr lang="zh-CN" altLang="en-US" sz="2400" dirty="0">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127</a:t>
            </a:fld>
            <a:endParaRPr lang="en-US" altLang="zh-CN"/>
          </a:p>
        </p:txBody>
      </p:sp>
    </p:spTree>
    <p:extLst>
      <p:ext uri="{BB962C8B-B14F-4D97-AF65-F5344CB8AC3E}">
        <p14:creationId xmlns:p14="http://schemas.microsoft.com/office/powerpoint/2010/main" val="6689943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1349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端实体</a:t>
            </a:r>
          </a:p>
        </p:txBody>
      </p:sp>
      <p:sp>
        <p:nvSpPr>
          <p:cNvPr id="261123" name="Rectangle 3"/>
          <p:cNvSpPr>
            <a:spLocks noGrp="1" noChangeArrowheads="1"/>
          </p:cNvSpPr>
          <p:nvPr>
            <p:ph type="body" idx="1"/>
          </p:nvPr>
        </p:nvSpPr>
        <p:spPr>
          <a:xfrm>
            <a:off x="692150" y="1511300"/>
            <a:ext cx="8147050" cy="4525963"/>
          </a:xfrm>
        </p:spPr>
        <p:txBody>
          <a:bodyPr/>
          <a:lstStyle/>
          <a:p>
            <a:pPr>
              <a:lnSpc>
                <a:spcPct val="150000"/>
              </a:lnSpc>
              <a:spcBef>
                <a:spcPts val="1200"/>
              </a:spcBef>
              <a:spcAft>
                <a:spcPts val="1200"/>
              </a:spcAft>
              <a:buFont typeface="Wingdings" pitchFamily="2" charset="2"/>
              <a:buChar char="Ø"/>
            </a:pPr>
            <a:r>
              <a:rPr lang="zh-CN" altLang="en-US" dirty="0"/>
              <a:t>一个用来表示终端用户、设备</a:t>
            </a:r>
            <a:r>
              <a:rPr lang="en-US" altLang="zh-CN" dirty="0"/>
              <a:t>(</a:t>
            </a:r>
            <a:r>
              <a:rPr lang="zh-CN" altLang="en-US" dirty="0"/>
              <a:t>比如服务器和路由器</a:t>
            </a:r>
            <a:r>
              <a:rPr lang="en-US" altLang="zh-CN" dirty="0"/>
              <a:t>〉</a:t>
            </a:r>
            <a:r>
              <a:rPr lang="zh-CN" altLang="en-US" dirty="0"/>
              <a:t>或者任何其他的可以在公钥证书的主体域被确定身份的实体的通用术语</a:t>
            </a:r>
            <a:endParaRPr lang="en-US" altLang="zh-CN" dirty="0"/>
          </a:p>
          <a:p>
            <a:pPr>
              <a:lnSpc>
                <a:spcPct val="150000"/>
              </a:lnSpc>
              <a:spcBef>
                <a:spcPts val="1200"/>
              </a:spcBef>
              <a:spcAft>
                <a:spcPts val="1200"/>
              </a:spcAft>
              <a:buFont typeface="Wingdings" pitchFamily="2" charset="2"/>
              <a:buChar char="Ø"/>
            </a:pPr>
            <a:r>
              <a:rPr lang="zh-CN" altLang="en-US" dirty="0"/>
              <a:t>端实体一般采用和</a:t>
            </a:r>
            <a:r>
              <a:rPr lang="en-US" altLang="zh-CN" dirty="0"/>
              <a:t>/</a:t>
            </a:r>
            <a:r>
              <a:rPr lang="zh-CN" altLang="en-US" dirty="0"/>
              <a:t>或</a:t>
            </a:r>
            <a:r>
              <a:rPr lang="zh-CN" altLang="en-US" dirty="0">
                <a:solidFill>
                  <a:srgbClr val="FF0000"/>
                </a:solidFill>
                <a:effectLst>
                  <a:outerShdw blurRad="38100" dist="38100" dir="2700000" algn="tl">
                    <a:srgbClr val="000000">
                      <a:alpha val="43137"/>
                    </a:srgbClr>
                  </a:outerShdw>
                </a:effectLst>
              </a:rPr>
              <a:t>支持与</a:t>
            </a:r>
            <a:r>
              <a:rPr lang="en-US" altLang="zh-CN" dirty="0">
                <a:solidFill>
                  <a:srgbClr val="FF0000"/>
                </a:solidFill>
                <a:effectLst>
                  <a:outerShdw blurRad="38100" dist="38100" dir="2700000" algn="tl">
                    <a:srgbClr val="000000">
                      <a:alpha val="43137"/>
                    </a:srgbClr>
                  </a:outerShdw>
                </a:effectLst>
              </a:rPr>
              <a:t>PKI </a:t>
            </a:r>
            <a:r>
              <a:rPr lang="zh-CN" altLang="en-US" dirty="0">
                <a:solidFill>
                  <a:srgbClr val="FF0000"/>
                </a:solidFill>
                <a:effectLst>
                  <a:outerShdw blurRad="38100" dist="38100" dir="2700000" algn="tl">
                    <a:srgbClr val="000000">
                      <a:alpha val="43137"/>
                    </a:srgbClr>
                  </a:outerShdw>
                </a:effectLst>
              </a:rPr>
              <a:t>相关的服务</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128</a:t>
            </a:fld>
            <a:endParaRPr lang="en-US" altLang="zh-CN"/>
          </a:p>
        </p:txBody>
      </p:sp>
    </p:spTree>
    <p:extLst>
      <p:ext uri="{BB962C8B-B14F-4D97-AF65-F5344CB8AC3E}">
        <p14:creationId xmlns:p14="http://schemas.microsoft.com/office/powerpoint/2010/main" val="31771792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1349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2.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认证中心</a:t>
            </a:r>
          </a:p>
        </p:txBody>
      </p:sp>
      <p:sp>
        <p:nvSpPr>
          <p:cNvPr id="261123" name="Rectangle 3"/>
          <p:cNvSpPr>
            <a:spLocks noGrp="1" noChangeArrowheads="1"/>
          </p:cNvSpPr>
          <p:nvPr>
            <p:ph type="body" idx="1"/>
          </p:nvPr>
        </p:nvSpPr>
        <p:spPr>
          <a:xfrm>
            <a:off x="946150" y="1498600"/>
            <a:ext cx="7829550" cy="4525963"/>
          </a:xfrm>
        </p:spPr>
        <p:txBody>
          <a:bodyPr/>
          <a:lstStyle/>
          <a:p>
            <a:pPr>
              <a:lnSpc>
                <a:spcPct val="150000"/>
              </a:lnSpc>
              <a:spcBef>
                <a:spcPts val="1200"/>
              </a:spcBef>
              <a:spcAft>
                <a:spcPts val="1200"/>
              </a:spcAft>
              <a:buFont typeface="Wingdings" pitchFamily="2" charset="2"/>
              <a:buChar char="Ø"/>
            </a:pPr>
            <a:r>
              <a:rPr lang="zh-CN" altLang="en-US" dirty="0">
                <a:latin typeface="+mn-ea"/>
              </a:rPr>
              <a:t>证书的发放者，通常也是撤销证书列表</a:t>
            </a:r>
            <a:r>
              <a:rPr lang="en-US" altLang="zh-CN" dirty="0">
                <a:latin typeface="+mn-ea"/>
              </a:rPr>
              <a:t>(CRL) </a:t>
            </a:r>
            <a:r>
              <a:rPr lang="zh-CN" altLang="en-US" dirty="0">
                <a:latin typeface="+mn-ea"/>
              </a:rPr>
              <a:t>的发放者</a:t>
            </a:r>
            <a:endParaRPr lang="en-US" altLang="zh-CN" dirty="0">
              <a:latin typeface="+mn-ea"/>
            </a:endParaRPr>
          </a:p>
          <a:p>
            <a:pPr>
              <a:lnSpc>
                <a:spcPct val="150000"/>
              </a:lnSpc>
              <a:spcBef>
                <a:spcPts val="1200"/>
              </a:spcBef>
              <a:spcAft>
                <a:spcPts val="1200"/>
              </a:spcAft>
              <a:buFont typeface="Wingdings" pitchFamily="2" charset="2"/>
              <a:buChar char="Ø"/>
            </a:pPr>
            <a:r>
              <a:rPr lang="zh-CN" altLang="en-US" dirty="0">
                <a:latin typeface="+mn-ea"/>
              </a:rPr>
              <a:t>支持很多管理功能（一般是由一个或多个注册中心代理的）</a:t>
            </a:r>
            <a:endParaRPr lang="zh-CN" altLang="en-US" dirty="0">
              <a:solidFill>
                <a:srgbClr val="FF0000"/>
              </a:solidFill>
              <a:effectLst>
                <a:outerShdw blurRad="38100" dist="38100" dir="2700000" algn="tl">
                  <a:srgbClr val="000000">
                    <a:alpha val="43137"/>
                  </a:srgbClr>
                </a:outerShdw>
              </a:effectLst>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129</a:t>
            </a:fld>
            <a:endParaRPr lang="en-US" altLang="zh-CN"/>
          </a:p>
        </p:txBody>
      </p:sp>
    </p:spTree>
    <p:extLst>
      <p:ext uri="{BB962C8B-B14F-4D97-AF65-F5344CB8AC3E}">
        <p14:creationId xmlns:p14="http://schemas.microsoft.com/office/powerpoint/2010/main" val="3313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13</a:t>
            </a:fld>
            <a:endParaRPr lang="en-US" altLang="zh-CN"/>
          </a:p>
        </p:txBody>
      </p:sp>
      <p:sp>
        <p:nvSpPr>
          <p:cNvPr id="5" name="Rectangle 3"/>
          <p:cNvSpPr txBox="1">
            <a:spLocks noChangeArrowheads="1"/>
          </p:cNvSpPr>
          <p:nvPr/>
        </p:nvSpPr>
        <p:spPr>
          <a:xfrm>
            <a:off x="342900" y="1064737"/>
            <a:ext cx="8661400" cy="396446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30000"/>
              </a:lnSpc>
              <a:spcBef>
                <a:spcPts val="0"/>
              </a:spcBef>
              <a:spcAft>
                <a:spcPts val="600"/>
              </a:spcAft>
              <a:buBlip>
                <a:blip r:embed="rId3"/>
              </a:buBlip>
            </a:pPr>
            <a:r>
              <a:rPr lang="zh-CN" altLang="en-US" dirty="0">
                <a:latin typeface="微软雅黑" pitchFamily="34" charset="-122"/>
                <a:ea typeface="微软雅黑" pitchFamily="34" charset="-122"/>
              </a:rPr>
              <a:t>操作过程</a:t>
            </a:r>
            <a:endParaRPr lang="en-US" altLang="zh-CN" dirty="0">
              <a:latin typeface="微软雅黑" pitchFamily="34" charset="-122"/>
              <a:ea typeface="微软雅黑" pitchFamily="34" charset="-122"/>
            </a:endParaRPr>
          </a:p>
          <a:p>
            <a:pPr marL="1371600" lvl="2" indent="-457200">
              <a:lnSpc>
                <a:spcPct val="130000"/>
              </a:lnSpc>
              <a:spcBef>
                <a:spcPts val="0"/>
              </a:spcBef>
              <a:spcAft>
                <a:spcPts val="600"/>
              </a:spcAft>
              <a:buFont typeface="+mj-ea"/>
              <a:buAutoNum type="circleNumDbPlain"/>
            </a:pPr>
            <a:r>
              <a:rPr lang="zh-CN" altLang="en-US" sz="2000" dirty="0">
                <a:latin typeface="微软雅黑" pitchFamily="34" charset="-122"/>
                <a:ea typeface="微软雅黑" pitchFamily="34" charset="-122"/>
              </a:rPr>
              <a:t>第三方通常是</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一个负责为用户分配密钥的密钥分配中心</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endPar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1371600" lvl="2" indent="-457200">
              <a:lnSpc>
                <a:spcPct val="130000"/>
              </a:lnSpc>
              <a:spcBef>
                <a:spcPts val="0"/>
              </a:spcBef>
              <a:spcAft>
                <a:spcPts val="600"/>
              </a:spcAft>
              <a:buFont typeface="+mj-ea"/>
              <a:buAutoNum type="circleNumDbPlain"/>
            </a:pPr>
            <a:r>
              <a:rPr lang="zh-CN" altLang="en-US" sz="2000" dirty="0">
                <a:latin typeface="微软雅黑" pitchFamily="34" charset="-122"/>
                <a:ea typeface="微软雅黑" pitchFamily="34" charset="-122"/>
              </a:rPr>
              <a:t>每一用户必须和密钥分配中心有一个共享密钥，称</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为主密钥</a:t>
            </a:r>
            <a:r>
              <a:rPr lang="zh-CN" altLang="en-US" sz="2000" dirty="0">
                <a:latin typeface="微软雅黑" pitchFamily="34" charset="-122"/>
                <a:ea typeface="微软雅黑" pitchFamily="34" charset="-122"/>
              </a:rPr>
              <a:t>。（可通过第二种方法）</a:t>
            </a:r>
          </a:p>
          <a:p>
            <a:pPr marL="1371600" lvl="2" indent="-457200">
              <a:lnSpc>
                <a:spcPct val="130000"/>
              </a:lnSpc>
              <a:spcBef>
                <a:spcPts val="0"/>
              </a:spcBef>
              <a:spcAft>
                <a:spcPts val="600"/>
              </a:spcAft>
              <a:buFont typeface="+mj-ea"/>
              <a:buAutoNum type="circleNumDbPlain"/>
            </a:pPr>
            <a:r>
              <a:rPr lang="zh-CN" altLang="en-US" sz="2000" dirty="0">
                <a:latin typeface="微软雅黑" pitchFamily="34" charset="-122"/>
                <a:ea typeface="微软雅黑" pitchFamily="34" charset="-122"/>
              </a:rPr>
              <a:t>通过主密钥分配给一对用户的</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密钥</a:t>
            </a:r>
            <a:r>
              <a:rPr lang="en-US" altLang="zh-CN" sz="2000" dirty="0" err="1">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000" baseline="-25000" dirty="0" err="1">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称为会话密钥</a:t>
            </a:r>
            <a:r>
              <a:rPr lang="zh-CN" altLang="en-US" sz="2000" dirty="0">
                <a:latin typeface="微软雅黑" pitchFamily="34" charset="-122"/>
                <a:ea typeface="微软雅黑" pitchFamily="34" charset="-122"/>
              </a:rPr>
              <a:t>，用于本对用户之间的保密通信</a:t>
            </a:r>
          </a:p>
          <a:p>
            <a:pPr marL="1371600" lvl="2" indent="-457200">
              <a:lnSpc>
                <a:spcPct val="130000"/>
              </a:lnSpc>
              <a:spcBef>
                <a:spcPts val="0"/>
              </a:spcBef>
              <a:spcAft>
                <a:spcPts val="600"/>
              </a:spcAft>
              <a:buFont typeface="+mj-ea"/>
              <a:buAutoNum type="circleNumDbPlain"/>
            </a:pP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通信完成后，会话密钥即被销毁</a:t>
            </a:r>
            <a:r>
              <a:rPr lang="zh-CN" altLang="en-US" sz="2000" dirty="0">
                <a:latin typeface="微软雅黑" pitchFamily="34" charset="-122"/>
                <a:ea typeface="微软雅黑" pitchFamily="34" charset="-122"/>
              </a:rPr>
              <a:t>。如上所述，如果用户数为</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，则会话密钥数为</a:t>
            </a:r>
            <a:r>
              <a:rPr lang="en-US" altLang="zh-CN" sz="2000" dirty="0">
                <a:latin typeface="微软雅黑" pitchFamily="34" charset="-122"/>
                <a:ea typeface="微软雅黑" pitchFamily="34" charset="-122"/>
              </a:rPr>
              <a:t>n(n-1)/2</a:t>
            </a:r>
            <a:r>
              <a:rPr lang="zh-CN" altLang="en-US" sz="2000" dirty="0">
                <a:latin typeface="微软雅黑" pitchFamily="34" charset="-122"/>
                <a:ea typeface="微软雅黑" pitchFamily="34" charset="-122"/>
              </a:rPr>
              <a:t>。但主密钥数却只需</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个，所以</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主密钥可通过物理手段发送</a:t>
            </a:r>
            <a:endParaRPr lang="zh-CN" altLang="en-US" sz="2000" dirty="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90062008"/>
              </p:ext>
            </p:extLst>
          </p:nvPr>
        </p:nvGraphicFramePr>
        <p:xfrm>
          <a:off x="4457700" y="4657725"/>
          <a:ext cx="3141948" cy="1781175"/>
        </p:xfrm>
        <a:graphic>
          <a:graphicData uri="http://schemas.openxmlformats.org/presentationml/2006/ole">
            <mc:AlternateContent xmlns:mc="http://schemas.openxmlformats.org/markup-compatibility/2006">
              <mc:Choice xmlns:v="urn:schemas-microsoft-com:vml" Requires="v">
                <p:oleObj spid="_x0000_s18802" name="Visio" r:id="rId4" imgW="2476500" imgH="1403985" progId="Visio.Drawing.11">
                  <p:embed/>
                </p:oleObj>
              </mc:Choice>
              <mc:Fallback>
                <p:oleObj name="Visio" r:id="rId4" imgW="2476500" imgH="1403985"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657725"/>
                        <a:ext cx="3141948" cy="17811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024625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1349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3.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注册中心</a:t>
            </a:r>
          </a:p>
        </p:txBody>
      </p:sp>
      <p:sp>
        <p:nvSpPr>
          <p:cNvPr id="261123" name="Rectangle 3"/>
          <p:cNvSpPr>
            <a:spLocks noGrp="1" noChangeArrowheads="1"/>
          </p:cNvSpPr>
          <p:nvPr>
            <p:ph type="body" idx="1"/>
          </p:nvPr>
        </p:nvSpPr>
        <p:spPr>
          <a:xfrm>
            <a:off x="1073150" y="1447800"/>
            <a:ext cx="7829550" cy="4525963"/>
          </a:xfrm>
        </p:spPr>
        <p:txBody>
          <a:bodyPr/>
          <a:lstStyle/>
          <a:p>
            <a:pPr>
              <a:lnSpc>
                <a:spcPct val="150000"/>
              </a:lnSpc>
              <a:spcBef>
                <a:spcPts val="1200"/>
              </a:spcBef>
              <a:spcAft>
                <a:spcPts val="1200"/>
              </a:spcAft>
              <a:buFont typeface="Wingdings" pitchFamily="2" charset="2"/>
              <a:buChar char="Ø"/>
            </a:pPr>
            <a:r>
              <a:rPr lang="zh-CN" altLang="en-US" dirty="0">
                <a:latin typeface="+mn-ea"/>
              </a:rPr>
              <a:t>一个可选的部分，承担很多从</a:t>
            </a:r>
            <a:r>
              <a:rPr lang="en-US" altLang="zh-CN" dirty="0">
                <a:latin typeface="+mn-ea"/>
              </a:rPr>
              <a:t>CA </a:t>
            </a:r>
            <a:r>
              <a:rPr lang="zh-CN" altLang="en-US" dirty="0">
                <a:latin typeface="+mn-ea"/>
              </a:rPr>
              <a:t>处继承的管理功能</a:t>
            </a:r>
            <a:endParaRPr lang="en-US" altLang="zh-CN" dirty="0">
              <a:latin typeface="+mn-ea"/>
            </a:endParaRPr>
          </a:p>
          <a:p>
            <a:pPr>
              <a:lnSpc>
                <a:spcPct val="150000"/>
              </a:lnSpc>
              <a:spcBef>
                <a:spcPts val="1200"/>
              </a:spcBef>
              <a:spcAft>
                <a:spcPts val="1200"/>
              </a:spcAft>
              <a:buFont typeface="Wingdings" pitchFamily="2" charset="2"/>
              <a:buChar char="Ø"/>
            </a:pPr>
            <a:r>
              <a:rPr lang="zh-CN" altLang="en-US" dirty="0">
                <a:latin typeface="+mn-ea"/>
              </a:rPr>
              <a:t>经常将</a:t>
            </a:r>
            <a:r>
              <a:rPr lang="en-US" altLang="zh-CN" dirty="0">
                <a:latin typeface="+mn-ea"/>
              </a:rPr>
              <a:t>RA </a:t>
            </a:r>
            <a:r>
              <a:rPr lang="zh-CN" altLang="en-US" dirty="0">
                <a:latin typeface="+mn-ea"/>
              </a:rPr>
              <a:t>与端实体注册过程关联起来</a:t>
            </a:r>
            <a:endParaRPr lang="en-US" altLang="zh-CN" dirty="0">
              <a:latin typeface="+mn-ea"/>
            </a:endParaRPr>
          </a:p>
          <a:p>
            <a:pPr>
              <a:lnSpc>
                <a:spcPct val="150000"/>
              </a:lnSpc>
              <a:spcBef>
                <a:spcPts val="1200"/>
              </a:spcBef>
              <a:spcAft>
                <a:spcPts val="1200"/>
              </a:spcAft>
              <a:buFont typeface="Wingdings" pitchFamily="2" charset="2"/>
              <a:buChar char="Ø"/>
            </a:pPr>
            <a:r>
              <a:rPr lang="zh-CN" altLang="en-US" dirty="0">
                <a:latin typeface="+mn-ea"/>
              </a:rPr>
              <a:t>也可以协助许多其他领域的工作</a:t>
            </a:r>
            <a:endParaRPr lang="zh-CN" altLang="en-US" dirty="0">
              <a:solidFill>
                <a:srgbClr val="FF0000"/>
              </a:solidFill>
              <a:effectLst>
                <a:outerShdw blurRad="38100" dist="38100" dir="2700000" algn="tl">
                  <a:srgbClr val="000000">
                    <a:alpha val="43137"/>
                  </a:srgbClr>
                </a:outerShdw>
              </a:effectLst>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130</a:t>
            </a:fld>
            <a:endParaRPr lang="en-US" altLang="zh-CN"/>
          </a:p>
        </p:txBody>
      </p:sp>
    </p:spTree>
    <p:extLst>
      <p:ext uri="{BB962C8B-B14F-4D97-AF65-F5344CB8AC3E}">
        <p14:creationId xmlns:p14="http://schemas.microsoft.com/office/powerpoint/2010/main" val="2978840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1349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4. CRL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发放者</a:t>
            </a:r>
          </a:p>
        </p:txBody>
      </p:sp>
      <p:sp>
        <p:nvSpPr>
          <p:cNvPr id="261123" name="Rectangle 3"/>
          <p:cNvSpPr>
            <a:spLocks noGrp="1" noChangeArrowheads="1"/>
          </p:cNvSpPr>
          <p:nvPr>
            <p:ph type="body" idx="1"/>
          </p:nvPr>
        </p:nvSpPr>
        <p:spPr>
          <a:xfrm>
            <a:off x="1073150" y="1447800"/>
            <a:ext cx="7372350" cy="4525963"/>
          </a:xfrm>
        </p:spPr>
        <p:txBody>
          <a:bodyPr/>
          <a:lstStyle/>
          <a:p>
            <a:pPr>
              <a:lnSpc>
                <a:spcPct val="150000"/>
              </a:lnSpc>
              <a:spcBef>
                <a:spcPts val="1200"/>
              </a:spcBef>
              <a:spcAft>
                <a:spcPts val="1200"/>
              </a:spcAft>
              <a:buFont typeface="Wingdings" pitchFamily="2" charset="2"/>
              <a:buChar char="Ø"/>
            </a:pPr>
            <a:r>
              <a:rPr lang="zh-CN" altLang="en-US" dirty="0"/>
              <a:t>一个可选的部分，它可以代理</a:t>
            </a:r>
            <a:r>
              <a:rPr lang="en-US" altLang="zh-CN" dirty="0"/>
              <a:t>CA </a:t>
            </a:r>
            <a:r>
              <a:rPr lang="zh-CN" altLang="en-US" dirty="0"/>
              <a:t>发布</a:t>
            </a:r>
            <a:r>
              <a:rPr lang="en-US" altLang="zh-CN" dirty="0"/>
              <a:t>CRL </a:t>
            </a:r>
            <a:endParaRPr lang="zh-CN" altLang="en-US" dirty="0">
              <a:solidFill>
                <a:srgbClr val="FF0000"/>
              </a:solidFill>
              <a:effectLst>
                <a:outerShdw blurRad="38100" dist="38100" dir="2700000" algn="tl">
                  <a:srgbClr val="000000">
                    <a:alpha val="43137"/>
                  </a:srgbClr>
                </a:outerShdw>
              </a:effectLst>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131</a:t>
            </a:fld>
            <a:endParaRPr lang="en-US" altLang="zh-CN"/>
          </a:p>
        </p:txBody>
      </p:sp>
    </p:spTree>
    <p:extLst>
      <p:ext uri="{BB962C8B-B14F-4D97-AF65-F5344CB8AC3E}">
        <p14:creationId xmlns:p14="http://schemas.microsoft.com/office/powerpoint/2010/main" val="35006306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xfrm>
            <a:off x="457200" y="134938"/>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5. </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存储库</a:t>
            </a:r>
          </a:p>
        </p:txBody>
      </p:sp>
      <p:sp>
        <p:nvSpPr>
          <p:cNvPr id="261123" name="Rectangle 3"/>
          <p:cNvSpPr>
            <a:spLocks noGrp="1" noChangeArrowheads="1"/>
          </p:cNvSpPr>
          <p:nvPr>
            <p:ph type="body" idx="1"/>
          </p:nvPr>
        </p:nvSpPr>
        <p:spPr>
          <a:xfrm>
            <a:off x="1149350" y="1485900"/>
            <a:ext cx="7372350" cy="4525963"/>
          </a:xfrm>
        </p:spPr>
        <p:txBody>
          <a:bodyPr/>
          <a:lstStyle/>
          <a:p>
            <a:pPr>
              <a:lnSpc>
                <a:spcPct val="150000"/>
              </a:lnSpc>
              <a:spcBef>
                <a:spcPts val="1200"/>
              </a:spcBef>
              <a:spcAft>
                <a:spcPts val="1200"/>
              </a:spcAft>
              <a:buFont typeface="Wingdings" pitchFamily="2" charset="2"/>
              <a:buChar char="Ø"/>
            </a:pPr>
            <a:r>
              <a:rPr lang="zh-CN" altLang="en-US" dirty="0">
                <a:latin typeface="+mn-ea"/>
              </a:rPr>
              <a:t>一个用来表示储存证书和</a:t>
            </a:r>
            <a:r>
              <a:rPr lang="en-US" altLang="zh-CN" dirty="0">
                <a:latin typeface="+mn-ea"/>
              </a:rPr>
              <a:t>CRL </a:t>
            </a:r>
            <a:r>
              <a:rPr lang="zh-CN" altLang="en-US" dirty="0">
                <a:latin typeface="+mn-ea"/>
              </a:rPr>
              <a:t>以使证书和</a:t>
            </a:r>
            <a:r>
              <a:rPr lang="en-US" altLang="zh-CN" dirty="0">
                <a:latin typeface="+mn-ea"/>
              </a:rPr>
              <a:t>CRL </a:t>
            </a:r>
            <a:r>
              <a:rPr lang="zh-CN" altLang="en-US" dirty="0">
                <a:latin typeface="+mn-ea"/>
              </a:rPr>
              <a:t>可以被端实体检索的任何方法的通用术语</a:t>
            </a:r>
            <a:endParaRPr lang="zh-CN" altLang="en-US" dirty="0">
              <a:solidFill>
                <a:srgbClr val="FF0000"/>
              </a:solidFill>
              <a:effectLst>
                <a:outerShdw blurRad="38100" dist="38100" dir="2700000" algn="tl">
                  <a:srgbClr val="000000">
                    <a:alpha val="43137"/>
                  </a:srgbClr>
                </a:outerShdw>
              </a:effectLst>
              <a:latin typeface="+mn-ea"/>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132</a:t>
            </a:fld>
            <a:endParaRPr lang="en-US" altLang="zh-CN"/>
          </a:p>
        </p:txBody>
      </p:sp>
    </p:spTree>
    <p:extLst>
      <p:ext uri="{BB962C8B-B14F-4D97-AF65-F5344CB8AC3E}">
        <p14:creationId xmlns:p14="http://schemas.microsoft.com/office/powerpoint/2010/main" val="32280577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42" name="Rectangle 1026"/>
          <p:cNvSpPr>
            <a:spLocks noGrp="1" noChangeArrowheads="1"/>
          </p:cNvSpPr>
          <p:nvPr>
            <p:ph type="title"/>
          </p:nvPr>
        </p:nvSpPr>
        <p:spPr>
          <a:xfrm>
            <a:off x="500063" y="0"/>
            <a:ext cx="8229600" cy="1143000"/>
          </a:xfrm>
        </p:spPr>
        <p:txBody>
          <a:bodyPr/>
          <a:lstStyle/>
          <a:p>
            <a:r>
              <a:rPr kumimoji="1" lang="en-US" altLang="zh-CN"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PKIX</a:t>
            </a:r>
            <a:r>
              <a:rPr kumimoji="1" lang="zh-CN" altLang="en-US" sz="4000" kern="12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中的证书</a:t>
            </a:r>
          </a:p>
        </p:txBody>
      </p:sp>
      <p:sp>
        <p:nvSpPr>
          <p:cNvPr id="368643" name="Rectangle 1027"/>
          <p:cNvSpPr>
            <a:spLocks noGrp="1" noChangeArrowheads="1"/>
          </p:cNvSpPr>
          <p:nvPr>
            <p:ph type="body" idx="1"/>
          </p:nvPr>
        </p:nvSpPr>
        <p:spPr>
          <a:xfrm>
            <a:off x="711200" y="1155700"/>
            <a:ext cx="8240713" cy="4933950"/>
          </a:xfrm>
        </p:spPr>
        <p:txBody>
          <a:bodyPr/>
          <a:lstStyle/>
          <a:p>
            <a:pPr>
              <a:lnSpc>
                <a:spcPct val="150000"/>
              </a:lnSpc>
              <a:spcBef>
                <a:spcPts val="600"/>
              </a:spcBef>
              <a:spcAft>
                <a:spcPts val="600"/>
              </a:spcAft>
              <a:buFont typeface="Wingdings" pitchFamily="2" charset="2"/>
              <a:buChar char="Ø"/>
              <a:defRPr/>
            </a:pPr>
            <a:r>
              <a:rPr lang="en-US" altLang="zh-CN" dirty="0">
                <a:latin typeface="+mn-ea"/>
              </a:rPr>
              <a:t>PKI</a:t>
            </a:r>
            <a:r>
              <a:rPr lang="zh-CN" altLang="en-US" dirty="0">
                <a:latin typeface="+mn-ea"/>
              </a:rPr>
              <a:t>适用于异构环境中，所以证书的</a:t>
            </a:r>
            <a:r>
              <a:rPr lang="zh-CN" altLang="en-US" dirty="0">
                <a:solidFill>
                  <a:schemeClr val="tx1"/>
                </a:solidFill>
                <a:latin typeface="+mn-ea"/>
              </a:rPr>
              <a:t>格式</a:t>
            </a:r>
            <a:r>
              <a:rPr lang="zh-CN" altLang="en-US" dirty="0">
                <a:latin typeface="+mn-ea"/>
              </a:rPr>
              <a:t>在所使用的范围内必须</a:t>
            </a:r>
            <a:r>
              <a:rPr lang="zh-CN" altLang="en-US" dirty="0">
                <a:solidFill>
                  <a:srgbClr val="FF0000"/>
                </a:solidFill>
                <a:latin typeface="+mn-ea"/>
              </a:rPr>
              <a:t>统一</a:t>
            </a:r>
          </a:p>
          <a:p>
            <a:pPr>
              <a:lnSpc>
                <a:spcPct val="150000"/>
              </a:lnSpc>
              <a:spcBef>
                <a:spcPts val="600"/>
              </a:spcBef>
              <a:spcAft>
                <a:spcPts val="600"/>
              </a:spcAft>
              <a:buFont typeface="Wingdings" pitchFamily="2" charset="2"/>
              <a:buChar char="Ø"/>
              <a:defRPr/>
            </a:pPr>
            <a:r>
              <a:rPr lang="zh-CN" altLang="en-US" dirty="0">
                <a:latin typeface="+mn-ea"/>
              </a:rPr>
              <a:t>证书是一个机构颁发给个体的证明，则证书的权威性取决于机构的</a:t>
            </a:r>
            <a:r>
              <a:rPr lang="zh-CN" altLang="en-US" dirty="0">
                <a:solidFill>
                  <a:srgbClr val="FF0000"/>
                </a:solidFill>
                <a:latin typeface="+mn-ea"/>
              </a:rPr>
              <a:t>权威性</a:t>
            </a:r>
          </a:p>
          <a:p>
            <a:pPr>
              <a:lnSpc>
                <a:spcPct val="150000"/>
              </a:lnSpc>
              <a:spcBef>
                <a:spcPts val="600"/>
              </a:spcBef>
              <a:spcAft>
                <a:spcPts val="600"/>
              </a:spcAft>
              <a:buFont typeface="Wingdings" pitchFamily="2" charset="2"/>
              <a:buChar char="Ø"/>
              <a:defRPr/>
            </a:pPr>
            <a:r>
              <a:rPr lang="zh-CN" altLang="en-US" dirty="0">
                <a:latin typeface="+mn-ea"/>
              </a:rPr>
              <a:t>一个证书中，最重要的信息是个体名字、个体的公钥、机构的签名、算法和用途</a:t>
            </a:r>
          </a:p>
          <a:p>
            <a:pPr>
              <a:lnSpc>
                <a:spcPct val="150000"/>
              </a:lnSpc>
              <a:spcBef>
                <a:spcPts val="600"/>
              </a:spcBef>
              <a:spcAft>
                <a:spcPts val="600"/>
              </a:spcAft>
              <a:buFont typeface="Wingdings" pitchFamily="2" charset="2"/>
              <a:buChar char="Ø"/>
              <a:defRPr/>
            </a:pPr>
            <a:r>
              <a:rPr lang="zh-CN" altLang="en-US" dirty="0">
                <a:latin typeface="+mn-ea"/>
              </a:rPr>
              <a:t>最常用的证书格式为</a:t>
            </a:r>
            <a:r>
              <a:rPr lang="en-US" altLang="zh-CN" dirty="0">
                <a:solidFill>
                  <a:srgbClr val="FF0000"/>
                </a:solidFill>
                <a:latin typeface="+mn-ea"/>
              </a:rPr>
              <a:t>X.509 v3</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133</a:t>
            </a:fld>
            <a:endParaRPr lang="en-US" altLang="zh-CN"/>
          </a:p>
        </p:txBody>
      </p:sp>
    </p:spTree>
    <p:extLst>
      <p:ext uri="{BB962C8B-B14F-4D97-AF65-F5344CB8AC3E}">
        <p14:creationId xmlns:p14="http://schemas.microsoft.com/office/powerpoint/2010/main" val="22659324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203325" y="1266825"/>
            <a:ext cx="7419975" cy="444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algn="just" eaLnBrk="0" hangingPunct="0">
              <a:lnSpc>
                <a:spcPct val="150000"/>
              </a:lnSpc>
              <a:spcBef>
                <a:spcPts val="600"/>
              </a:spcBef>
              <a:spcAft>
                <a:spcPts val="600"/>
              </a:spcAft>
              <a:buFont typeface="Wingdings" pitchFamily="2" charset="2"/>
              <a:buChar char="Ø"/>
            </a:pPr>
            <a:r>
              <a:rPr kumimoji="0" lang="zh-CN" altLang="en-US" sz="2400" dirty="0">
                <a:latin typeface="+mn-ea"/>
                <a:ea typeface="+mn-ea"/>
              </a:rPr>
              <a:t>证书从产生到撤销具有一定的生命周期，从创建到销毁总共要经历五个阶段：</a:t>
            </a:r>
          </a:p>
          <a:p>
            <a:pPr algn="just" eaLnBrk="0" hangingPunct="0">
              <a:lnSpc>
                <a:spcPct val="15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      （</a:t>
            </a:r>
            <a:r>
              <a:rPr kumimoji="0" lang="en-US" altLang="zh-CN" sz="2200" dirty="0">
                <a:solidFill>
                  <a:srgbClr val="800000"/>
                </a:solidFill>
                <a:effectLst>
                  <a:outerShdw blurRad="38100" dist="38100" dir="2700000" algn="tl">
                    <a:srgbClr val="C0C0C0"/>
                  </a:outerShdw>
                </a:effectLst>
                <a:latin typeface="+mn-ea"/>
                <a:ea typeface="+mn-ea"/>
              </a:rPr>
              <a:t>1</a:t>
            </a:r>
            <a:r>
              <a:rPr kumimoji="0" lang="zh-CN" altLang="en-US" sz="2200" dirty="0">
                <a:solidFill>
                  <a:srgbClr val="800000"/>
                </a:solidFill>
                <a:effectLst>
                  <a:outerShdw blurRad="38100" dist="38100" dir="2700000" algn="tl">
                    <a:srgbClr val="C0C0C0"/>
                  </a:outerShdw>
                </a:effectLst>
                <a:latin typeface="+mn-ea"/>
                <a:ea typeface="+mn-ea"/>
              </a:rPr>
              <a:t>）证书申请 </a:t>
            </a:r>
          </a:p>
          <a:p>
            <a:pPr algn="just" eaLnBrk="0" hangingPunct="0">
              <a:lnSpc>
                <a:spcPct val="15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      （</a:t>
            </a:r>
            <a:r>
              <a:rPr kumimoji="0" lang="en-US" altLang="zh-CN" sz="2200" dirty="0">
                <a:solidFill>
                  <a:srgbClr val="800000"/>
                </a:solidFill>
                <a:effectLst>
                  <a:outerShdw blurRad="38100" dist="38100" dir="2700000" algn="tl">
                    <a:srgbClr val="C0C0C0"/>
                  </a:outerShdw>
                </a:effectLst>
                <a:latin typeface="+mn-ea"/>
                <a:ea typeface="+mn-ea"/>
              </a:rPr>
              <a:t>2</a:t>
            </a:r>
            <a:r>
              <a:rPr kumimoji="0" lang="zh-CN" altLang="en-US" sz="2200" dirty="0">
                <a:solidFill>
                  <a:srgbClr val="800000"/>
                </a:solidFill>
                <a:effectLst>
                  <a:outerShdw blurRad="38100" dist="38100" dir="2700000" algn="tl">
                    <a:srgbClr val="C0C0C0"/>
                  </a:outerShdw>
                </a:effectLst>
                <a:latin typeface="+mn-ea"/>
                <a:ea typeface="+mn-ea"/>
              </a:rPr>
              <a:t>）证书生成 </a:t>
            </a:r>
          </a:p>
          <a:p>
            <a:pPr algn="just" eaLnBrk="0" hangingPunct="0">
              <a:lnSpc>
                <a:spcPct val="15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      （</a:t>
            </a:r>
            <a:r>
              <a:rPr kumimoji="0" lang="en-US" altLang="zh-CN" sz="2200" dirty="0">
                <a:solidFill>
                  <a:srgbClr val="800000"/>
                </a:solidFill>
                <a:effectLst>
                  <a:outerShdw blurRad="38100" dist="38100" dir="2700000" algn="tl">
                    <a:srgbClr val="C0C0C0"/>
                  </a:outerShdw>
                </a:effectLst>
                <a:latin typeface="+mn-ea"/>
                <a:ea typeface="+mn-ea"/>
              </a:rPr>
              <a:t>3</a:t>
            </a:r>
            <a:r>
              <a:rPr kumimoji="0" lang="zh-CN" altLang="en-US" sz="2200" dirty="0">
                <a:solidFill>
                  <a:srgbClr val="800000"/>
                </a:solidFill>
                <a:effectLst>
                  <a:outerShdw blurRad="38100" dist="38100" dir="2700000" algn="tl">
                    <a:srgbClr val="C0C0C0"/>
                  </a:outerShdw>
                </a:effectLst>
                <a:latin typeface="+mn-ea"/>
                <a:ea typeface="+mn-ea"/>
              </a:rPr>
              <a:t>）证书存储 </a:t>
            </a:r>
          </a:p>
          <a:p>
            <a:pPr algn="just" eaLnBrk="0" hangingPunct="0">
              <a:lnSpc>
                <a:spcPct val="15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      （</a:t>
            </a:r>
            <a:r>
              <a:rPr kumimoji="0" lang="en-US" altLang="zh-CN" sz="2200" dirty="0">
                <a:solidFill>
                  <a:srgbClr val="800000"/>
                </a:solidFill>
                <a:effectLst>
                  <a:outerShdw blurRad="38100" dist="38100" dir="2700000" algn="tl">
                    <a:srgbClr val="C0C0C0"/>
                  </a:outerShdw>
                </a:effectLst>
                <a:latin typeface="+mn-ea"/>
                <a:ea typeface="+mn-ea"/>
              </a:rPr>
              <a:t>4</a:t>
            </a:r>
            <a:r>
              <a:rPr kumimoji="0" lang="zh-CN" altLang="en-US" sz="2200" dirty="0">
                <a:solidFill>
                  <a:srgbClr val="800000"/>
                </a:solidFill>
                <a:effectLst>
                  <a:outerShdw blurRad="38100" dist="38100" dir="2700000" algn="tl">
                    <a:srgbClr val="C0C0C0"/>
                  </a:outerShdw>
                </a:effectLst>
                <a:latin typeface="+mn-ea"/>
                <a:ea typeface="+mn-ea"/>
              </a:rPr>
              <a:t>）证书发布（证书库）</a:t>
            </a:r>
          </a:p>
          <a:p>
            <a:pPr algn="just" eaLnBrk="0" hangingPunct="0">
              <a:lnSpc>
                <a:spcPct val="15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      （</a:t>
            </a:r>
            <a:r>
              <a:rPr kumimoji="0" lang="en-US" altLang="zh-CN" sz="2200" dirty="0">
                <a:solidFill>
                  <a:srgbClr val="800000"/>
                </a:solidFill>
                <a:effectLst>
                  <a:outerShdw blurRad="38100" dist="38100" dir="2700000" algn="tl">
                    <a:srgbClr val="C0C0C0"/>
                  </a:outerShdw>
                </a:effectLst>
                <a:latin typeface="+mn-ea"/>
                <a:ea typeface="+mn-ea"/>
              </a:rPr>
              <a:t>5</a:t>
            </a:r>
            <a:r>
              <a:rPr kumimoji="0" lang="zh-CN" altLang="en-US" sz="2200" dirty="0">
                <a:solidFill>
                  <a:srgbClr val="800000"/>
                </a:solidFill>
                <a:effectLst>
                  <a:outerShdw blurRad="38100" dist="38100" dir="2700000" algn="tl">
                    <a:srgbClr val="C0C0C0"/>
                  </a:outerShdw>
                </a:effectLst>
                <a:latin typeface="+mn-ea"/>
                <a:ea typeface="+mn-ea"/>
              </a:rPr>
              <a:t>）证书撤销</a:t>
            </a:r>
          </a:p>
        </p:txBody>
      </p:sp>
      <p:sp>
        <p:nvSpPr>
          <p:cNvPr id="43012" name="Rectangle 4"/>
          <p:cNvSpPr>
            <a:spLocks noChangeArrowheads="1"/>
          </p:cNvSpPr>
          <p:nvPr/>
        </p:nvSpPr>
        <p:spPr bwMode="auto">
          <a:xfrm>
            <a:off x="2044700"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4.5.1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管理功能</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134</a:t>
            </a:fld>
            <a:endParaRPr lang="en-US" altLang="zh-CN"/>
          </a:p>
        </p:txBody>
      </p:sp>
    </p:spTree>
    <p:extLst>
      <p:ext uri="{BB962C8B-B14F-4D97-AF65-F5344CB8AC3E}">
        <p14:creationId xmlns:p14="http://schemas.microsoft.com/office/powerpoint/2010/main" val="29720618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3422588" y="5740400"/>
            <a:ext cx="31623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spcBef>
                <a:spcPct val="20000"/>
              </a:spcBef>
              <a:buFont typeface="Wingdings" pitchFamily="2" charset="2"/>
              <a:buNone/>
            </a:pPr>
            <a:r>
              <a:rPr kumimoji="0" lang="en-US" altLang="zh-CN" sz="2800" dirty="0">
                <a:solidFill>
                  <a:srgbClr val="A50021"/>
                </a:solidFill>
                <a:latin typeface="黑体" pitchFamily="2" charset="-122"/>
                <a:ea typeface="黑体" pitchFamily="2" charset="-122"/>
              </a:rPr>
              <a:t>  </a:t>
            </a:r>
            <a:r>
              <a:rPr kumimoji="0" lang="zh-CN" altLang="en-US" sz="2400" dirty="0">
                <a:solidFill>
                  <a:srgbClr val="A50021"/>
                </a:solidFill>
                <a:latin typeface="+mn-ea"/>
                <a:ea typeface="+mn-ea"/>
              </a:rPr>
              <a:t>证书的生命周期</a:t>
            </a:r>
            <a:endParaRPr kumimoji="0" lang="zh-CN" altLang="en-US" sz="2400" dirty="0">
              <a:solidFill>
                <a:srgbClr val="800000"/>
              </a:solidFill>
              <a:effectLst>
                <a:outerShdw blurRad="38100" dist="38100" dir="2700000" algn="tl">
                  <a:srgbClr val="C0C0C0"/>
                </a:outerShdw>
              </a:effectLst>
              <a:latin typeface="+mn-ea"/>
              <a:ea typeface="+mn-ea"/>
            </a:endParaRPr>
          </a:p>
        </p:txBody>
      </p:sp>
      <p:grpSp>
        <p:nvGrpSpPr>
          <p:cNvPr id="44036" name="Group 4"/>
          <p:cNvGrpSpPr>
            <a:grpSpLocks/>
          </p:cNvGrpSpPr>
          <p:nvPr/>
        </p:nvGrpSpPr>
        <p:grpSpPr bwMode="auto">
          <a:xfrm>
            <a:off x="2041030" y="1085150"/>
            <a:ext cx="5867400" cy="4343400"/>
            <a:chOff x="1978" y="10800"/>
            <a:chExt cx="5308" cy="4055"/>
          </a:xfrm>
        </p:grpSpPr>
        <p:sp>
          <p:nvSpPr>
            <p:cNvPr id="44037" name="Oval 5"/>
            <p:cNvSpPr>
              <a:spLocks noChangeArrowheads="1"/>
            </p:cNvSpPr>
            <p:nvPr/>
          </p:nvSpPr>
          <p:spPr bwMode="auto">
            <a:xfrm>
              <a:off x="2340" y="11268"/>
              <a:ext cx="4597" cy="3276"/>
            </a:xfrm>
            <a:prstGeom prst="ellipse">
              <a:avLst/>
            </a:prstGeom>
            <a:gradFill rotWithShape="0">
              <a:gsLst>
                <a:gs pos="0">
                  <a:srgbClr val="FFCC66"/>
                </a:gs>
                <a:gs pos="100000">
                  <a:srgbClr val="FCFEB9"/>
                </a:gs>
              </a:gsLst>
              <a:path path="rect">
                <a:fillToRect t="100000" r="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nvGrpSpPr>
            <p:cNvPr id="44038" name="Group 6"/>
            <p:cNvGrpSpPr>
              <a:grpSpLocks/>
            </p:cNvGrpSpPr>
            <p:nvPr/>
          </p:nvGrpSpPr>
          <p:grpSpPr bwMode="auto">
            <a:xfrm>
              <a:off x="4172" y="10800"/>
              <a:ext cx="1002" cy="968"/>
              <a:chOff x="4553" y="10583"/>
              <a:chExt cx="1053" cy="968"/>
            </a:xfrm>
          </p:grpSpPr>
          <p:sp>
            <p:nvSpPr>
              <p:cNvPr id="44039" name="Rectangle 7"/>
              <p:cNvSpPr>
                <a:spLocks noChangeArrowheads="1"/>
              </p:cNvSpPr>
              <p:nvPr/>
            </p:nvSpPr>
            <p:spPr bwMode="auto">
              <a:xfrm>
                <a:off x="4553" y="10583"/>
                <a:ext cx="1053" cy="499"/>
              </a:xfrm>
              <a:prstGeom prst="rect">
                <a:avLst/>
              </a:prstGeom>
              <a:gradFill rotWithShape="0">
                <a:gsLst>
                  <a:gs pos="0">
                    <a:srgbClr val="CCFFFF"/>
                  </a:gs>
                  <a:gs pos="100000">
                    <a:srgbClr val="CCFFFF">
                      <a:gamma/>
                      <a:shade val="86275"/>
                      <a:invGamma/>
                    </a:srgbClr>
                  </a:gs>
                </a:gsLst>
                <a:lin ang="2700000" scaled="1"/>
              </a:gradFill>
              <a:ln w="9525">
                <a:solidFill>
                  <a:srgbClr val="000000"/>
                </a:solidFill>
                <a:miter lim="800000"/>
                <a:headEnd/>
                <a:tailEnd/>
              </a:ln>
            </p:spPr>
            <p:txBody>
              <a:bodyPr/>
              <a:lstStyle/>
              <a:p>
                <a:pPr algn="ctr" eaLnBrk="0" hangingPunct="0">
                  <a:lnSpc>
                    <a:spcPct val="80000"/>
                  </a:lnSpc>
                </a:pPr>
                <a:r>
                  <a:rPr kumimoji="0" lang="zh-CN" altLang="en-US" sz="1600" b="1"/>
                  <a:t>公钥</a:t>
                </a:r>
                <a:r>
                  <a:rPr kumimoji="0" lang="en-US" altLang="zh-CN" sz="1600" b="1"/>
                  <a:t>/</a:t>
                </a:r>
                <a:r>
                  <a:rPr kumimoji="0" lang="zh-CN" altLang="en-US" sz="1600" b="1"/>
                  <a:t>私钥生成</a:t>
                </a:r>
              </a:p>
            </p:txBody>
          </p:sp>
          <p:graphicFrame>
            <p:nvGraphicFramePr>
              <p:cNvPr id="44040" name="Object 8"/>
              <p:cNvGraphicFramePr>
                <a:graphicFrameLocks noChangeAspect="1"/>
              </p:cNvGraphicFramePr>
              <p:nvPr/>
            </p:nvGraphicFramePr>
            <p:xfrm>
              <a:off x="4763" y="11207"/>
              <a:ext cx="421" cy="158"/>
            </p:xfrm>
            <a:graphic>
              <a:graphicData uri="http://schemas.openxmlformats.org/presentationml/2006/ole">
                <mc:AlternateContent xmlns:mc="http://schemas.openxmlformats.org/markup-compatibility/2006">
                  <mc:Choice xmlns:v="urn:schemas-microsoft-com:vml" Requires="v">
                    <p:oleObj spid="_x0000_s27322" name="Clip" r:id="rId3" imgW="3234960" imgH="1216800" progId="MS_ClipArt_Gallery.5">
                      <p:embed/>
                    </p:oleObj>
                  </mc:Choice>
                  <mc:Fallback>
                    <p:oleObj name="Clip" r:id="rId3" imgW="3234960" imgH="1216800" progId="MS_ClipArt_Gallery.5">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11207"/>
                            <a:ext cx="421"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41" name="Object 9"/>
              <p:cNvGraphicFramePr>
                <a:graphicFrameLocks noChangeAspect="1"/>
              </p:cNvGraphicFramePr>
              <p:nvPr/>
            </p:nvGraphicFramePr>
            <p:xfrm>
              <a:off x="4763" y="11393"/>
              <a:ext cx="421" cy="158"/>
            </p:xfrm>
            <a:graphic>
              <a:graphicData uri="http://schemas.openxmlformats.org/presentationml/2006/ole">
                <mc:AlternateContent xmlns:mc="http://schemas.openxmlformats.org/markup-compatibility/2006">
                  <mc:Choice xmlns:v="urn:schemas-microsoft-com:vml" Requires="v">
                    <p:oleObj spid="_x0000_s27323" name="Clip" r:id="rId5" imgW="3234960" imgH="1216800" progId="MS_ClipArt_Gallery.5">
                      <p:embed/>
                    </p:oleObj>
                  </mc:Choice>
                  <mc:Fallback>
                    <p:oleObj name="Clip" r:id="rId5" imgW="3234960" imgH="1216800" progId="MS_ClipArt_Gallery.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3" y="11393"/>
                            <a:ext cx="421"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042" name="AutoShape 10"/>
            <p:cNvSpPr>
              <a:spLocks noChangeArrowheads="1"/>
            </p:cNvSpPr>
            <p:nvPr/>
          </p:nvSpPr>
          <p:spPr bwMode="auto">
            <a:xfrm rot="-572827">
              <a:off x="5616" y="11307"/>
              <a:ext cx="784"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pPr algn="ctr" eaLnBrk="0" hangingPunct="0">
                <a:lnSpc>
                  <a:spcPct val="80000"/>
                </a:lnSpc>
              </a:pPr>
              <a:r>
                <a:rPr kumimoji="0" lang="zh-CN" altLang="en-US" sz="1600" b="1"/>
                <a:t>申请</a:t>
              </a:r>
            </a:p>
            <a:p>
              <a:pPr algn="ctr" eaLnBrk="0" hangingPunct="0">
                <a:lnSpc>
                  <a:spcPct val="80000"/>
                </a:lnSpc>
              </a:pPr>
              <a:r>
                <a:rPr kumimoji="0" lang="zh-CN" altLang="en-US" sz="1600" b="1"/>
                <a:t>证书</a:t>
              </a:r>
            </a:p>
          </p:txBody>
        </p:sp>
        <p:sp>
          <p:nvSpPr>
            <p:cNvPr id="44043" name="AutoShape 11"/>
            <p:cNvSpPr>
              <a:spLocks noChangeArrowheads="1"/>
            </p:cNvSpPr>
            <p:nvPr/>
          </p:nvSpPr>
          <p:spPr bwMode="auto">
            <a:xfrm rot="-572827">
              <a:off x="6502" y="12243"/>
              <a:ext cx="784"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pPr algn="ctr" eaLnBrk="0" hangingPunct="0">
                <a:lnSpc>
                  <a:spcPct val="80000"/>
                </a:lnSpc>
              </a:pPr>
              <a:r>
                <a:rPr kumimoji="0" lang="zh-CN" altLang="en-US" sz="1600" b="1"/>
                <a:t>审核</a:t>
              </a:r>
            </a:p>
            <a:p>
              <a:pPr algn="ctr" eaLnBrk="0" hangingPunct="0">
                <a:lnSpc>
                  <a:spcPct val="80000"/>
                </a:lnSpc>
              </a:pPr>
              <a:r>
                <a:rPr kumimoji="0" lang="zh-CN" altLang="en-US" sz="1600" b="1"/>
                <a:t>证书</a:t>
              </a:r>
            </a:p>
          </p:txBody>
        </p:sp>
        <p:grpSp>
          <p:nvGrpSpPr>
            <p:cNvPr id="44044" name="Group 12"/>
            <p:cNvGrpSpPr>
              <a:grpSpLocks/>
            </p:cNvGrpSpPr>
            <p:nvPr/>
          </p:nvGrpSpPr>
          <p:grpSpPr bwMode="auto">
            <a:xfrm>
              <a:off x="6216" y="13335"/>
              <a:ext cx="784" cy="623"/>
              <a:chOff x="7501" y="3942"/>
              <a:chExt cx="618" cy="623"/>
            </a:xfrm>
          </p:grpSpPr>
          <p:sp>
            <p:nvSpPr>
              <p:cNvPr id="44045" name="AutoShape 13"/>
              <p:cNvSpPr>
                <a:spLocks noChangeArrowheads="1"/>
              </p:cNvSpPr>
              <p:nvPr/>
            </p:nvSpPr>
            <p:spPr bwMode="auto">
              <a:xfrm rot="-572827">
                <a:off x="7501" y="3942"/>
                <a:ext cx="618"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pPr algn="ctr" eaLnBrk="0" hangingPunct="0">
                  <a:lnSpc>
                    <a:spcPct val="80000"/>
                  </a:lnSpc>
                </a:pPr>
                <a:r>
                  <a:rPr kumimoji="0" lang="zh-CN" altLang="en-US" sz="1600" b="1"/>
                  <a:t>签发</a:t>
                </a:r>
              </a:p>
              <a:p>
                <a:pPr algn="ctr" eaLnBrk="0" hangingPunct="0">
                  <a:lnSpc>
                    <a:spcPct val="80000"/>
                  </a:lnSpc>
                </a:pPr>
                <a:r>
                  <a:rPr kumimoji="0" lang="zh-CN" altLang="en-US" sz="1600" b="1"/>
                  <a:t>证书</a:t>
                </a:r>
              </a:p>
            </p:txBody>
          </p:sp>
          <p:grpSp>
            <p:nvGrpSpPr>
              <p:cNvPr id="44046" name="Group 14"/>
              <p:cNvGrpSpPr>
                <a:grpSpLocks/>
              </p:cNvGrpSpPr>
              <p:nvPr/>
            </p:nvGrpSpPr>
            <p:grpSpPr bwMode="auto">
              <a:xfrm rot="-426541">
                <a:off x="7935" y="4230"/>
                <a:ext cx="180" cy="312"/>
                <a:chOff x="1824" y="3600"/>
                <a:chExt cx="192" cy="292"/>
              </a:xfrm>
            </p:grpSpPr>
            <p:grpSp>
              <p:nvGrpSpPr>
                <p:cNvPr id="44047" name="Group 15"/>
                <p:cNvGrpSpPr>
                  <a:grpSpLocks/>
                </p:cNvGrpSpPr>
                <p:nvPr/>
              </p:nvGrpSpPr>
              <p:grpSpPr bwMode="auto">
                <a:xfrm>
                  <a:off x="1848" y="3700"/>
                  <a:ext cx="144" cy="192"/>
                  <a:chOff x="1872" y="3696"/>
                  <a:chExt cx="144" cy="192"/>
                </a:xfrm>
              </p:grpSpPr>
              <p:sp>
                <p:nvSpPr>
                  <p:cNvPr id="44048" name="AutoShape 16"/>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49" name="AutoShape 17"/>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50" name="AutoShape 18"/>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sp>
          <p:nvSpPr>
            <p:cNvPr id="44051" name="AutoShape 19"/>
            <p:cNvSpPr>
              <a:spLocks noChangeArrowheads="1"/>
            </p:cNvSpPr>
            <p:nvPr/>
          </p:nvSpPr>
          <p:spPr bwMode="auto">
            <a:xfrm>
              <a:off x="3986" y="11931"/>
              <a:ext cx="2306" cy="1872"/>
            </a:xfrm>
            <a:prstGeom prst="curvedLeftArrow">
              <a:avLst>
                <a:gd name="adj1" fmla="val 8009"/>
                <a:gd name="adj2" fmla="val 39204"/>
                <a:gd name="adj3" fmla="val 30773"/>
              </a:avLst>
            </a:prstGeom>
            <a:solidFill>
              <a:srgbClr val="FFFFFF"/>
            </a:solidFill>
            <a:ln w="9525">
              <a:solidFill>
                <a:srgbClr val="000000"/>
              </a:solidFill>
              <a:miter lim="800000"/>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052" name="AutoShape 20"/>
            <p:cNvSpPr>
              <a:spLocks noChangeArrowheads="1"/>
            </p:cNvSpPr>
            <p:nvPr/>
          </p:nvSpPr>
          <p:spPr bwMode="auto">
            <a:xfrm rot="-572827">
              <a:off x="1978" y="12397"/>
              <a:ext cx="900" cy="742"/>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anchor="ctr"/>
            <a:lstStyle/>
            <a:p>
              <a:pPr algn="ctr" eaLnBrk="0" hangingPunct="0">
                <a:lnSpc>
                  <a:spcPct val="80000"/>
                </a:lnSpc>
              </a:pPr>
              <a:r>
                <a:rPr kumimoji="0" lang="zh-CN" altLang="en-US" sz="1600" b="1"/>
                <a:t>证书</a:t>
              </a:r>
            </a:p>
            <a:p>
              <a:pPr algn="ctr" eaLnBrk="0" hangingPunct="0">
                <a:lnSpc>
                  <a:spcPct val="80000"/>
                </a:lnSpc>
              </a:pPr>
              <a:r>
                <a:rPr kumimoji="0" lang="zh-CN" altLang="en-US" sz="1600" b="1"/>
                <a:t>撤销</a:t>
              </a:r>
            </a:p>
          </p:txBody>
        </p:sp>
        <p:grpSp>
          <p:nvGrpSpPr>
            <p:cNvPr id="44053" name="Group 21"/>
            <p:cNvGrpSpPr>
              <a:grpSpLocks/>
            </p:cNvGrpSpPr>
            <p:nvPr/>
          </p:nvGrpSpPr>
          <p:grpSpPr bwMode="auto">
            <a:xfrm rot="-426541">
              <a:off x="2700" y="12828"/>
              <a:ext cx="180" cy="312"/>
              <a:chOff x="1824" y="3600"/>
              <a:chExt cx="192" cy="292"/>
            </a:xfrm>
          </p:grpSpPr>
          <p:grpSp>
            <p:nvGrpSpPr>
              <p:cNvPr id="44054" name="Group 22"/>
              <p:cNvGrpSpPr>
                <a:grpSpLocks/>
              </p:cNvGrpSpPr>
              <p:nvPr/>
            </p:nvGrpSpPr>
            <p:grpSpPr bwMode="auto">
              <a:xfrm>
                <a:off x="1848" y="3700"/>
                <a:ext cx="144" cy="192"/>
                <a:chOff x="1872" y="3696"/>
                <a:chExt cx="144" cy="192"/>
              </a:xfrm>
            </p:grpSpPr>
            <p:sp>
              <p:nvSpPr>
                <p:cNvPr id="44055" name="AutoShape 23"/>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56" name="AutoShape 24"/>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57" name="AutoShape 25"/>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nvGrpSpPr>
            <p:cNvPr id="44058" name="Group 26"/>
            <p:cNvGrpSpPr>
              <a:grpSpLocks/>
            </p:cNvGrpSpPr>
            <p:nvPr/>
          </p:nvGrpSpPr>
          <p:grpSpPr bwMode="auto">
            <a:xfrm>
              <a:off x="5220" y="14076"/>
              <a:ext cx="810" cy="623"/>
              <a:chOff x="7378" y="3942"/>
              <a:chExt cx="828" cy="623"/>
            </a:xfrm>
          </p:grpSpPr>
          <p:sp>
            <p:nvSpPr>
              <p:cNvPr id="44059" name="AutoShape 27"/>
              <p:cNvSpPr>
                <a:spLocks noChangeArrowheads="1"/>
              </p:cNvSpPr>
              <p:nvPr/>
            </p:nvSpPr>
            <p:spPr bwMode="auto">
              <a:xfrm rot="-572827">
                <a:off x="7378" y="3942"/>
                <a:ext cx="828"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anchor="ctr"/>
              <a:lstStyle/>
              <a:p>
                <a:pPr algn="ctr" eaLnBrk="0" hangingPunct="0">
                  <a:lnSpc>
                    <a:spcPct val="72000"/>
                  </a:lnSpc>
                </a:pPr>
                <a:endParaRPr kumimoji="0" lang="en-US" altLang="zh-CN" sz="1400" b="1"/>
              </a:p>
              <a:p>
                <a:pPr algn="ctr" eaLnBrk="0" hangingPunct="0">
                  <a:lnSpc>
                    <a:spcPct val="72000"/>
                  </a:lnSpc>
                </a:pPr>
                <a:endParaRPr kumimoji="0" lang="en-US" altLang="zh-CN" sz="1400" b="1"/>
              </a:p>
              <a:p>
                <a:pPr algn="ctr" eaLnBrk="0" hangingPunct="0">
                  <a:lnSpc>
                    <a:spcPct val="72000"/>
                  </a:lnSpc>
                </a:pPr>
                <a:r>
                  <a:rPr kumimoji="0" lang="zh-CN" altLang="en-US" sz="1600" b="1"/>
                  <a:t>安装</a:t>
                </a:r>
              </a:p>
              <a:p>
                <a:pPr algn="ctr" eaLnBrk="0" hangingPunct="0">
                  <a:lnSpc>
                    <a:spcPct val="72000"/>
                  </a:lnSpc>
                </a:pPr>
                <a:r>
                  <a:rPr kumimoji="0" lang="zh-CN" altLang="en-US" sz="1600" b="1"/>
                  <a:t>证书</a:t>
                </a:r>
              </a:p>
              <a:p>
                <a:pPr algn="just" eaLnBrk="0" hangingPunct="0">
                  <a:lnSpc>
                    <a:spcPct val="72000"/>
                  </a:lnSpc>
                </a:pPr>
                <a:endParaRPr kumimoji="0" lang="en-US" altLang="zh-CN" sz="1600" b="1"/>
              </a:p>
            </p:txBody>
          </p:sp>
          <p:grpSp>
            <p:nvGrpSpPr>
              <p:cNvPr id="44060" name="Group 28"/>
              <p:cNvGrpSpPr>
                <a:grpSpLocks/>
              </p:cNvGrpSpPr>
              <p:nvPr/>
            </p:nvGrpSpPr>
            <p:grpSpPr bwMode="auto">
              <a:xfrm rot="-426541">
                <a:off x="7935" y="4230"/>
                <a:ext cx="180" cy="312"/>
                <a:chOff x="1824" y="3600"/>
                <a:chExt cx="192" cy="292"/>
              </a:xfrm>
            </p:grpSpPr>
            <p:grpSp>
              <p:nvGrpSpPr>
                <p:cNvPr id="44061" name="Group 29"/>
                <p:cNvGrpSpPr>
                  <a:grpSpLocks/>
                </p:cNvGrpSpPr>
                <p:nvPr/>
              </p:nvGrpSpPr>
              <p:grpSpPr bwMode="auto">
                <a:xfrm>
                  <a:off x="1848" y="3700"/>
                  <a:ext cx="144" cy="192"/>
                  <a:chOff x="1872" y="3696"/>
                  <a:chExt cx="144" cy="192"/>
                </a:xfrm>
              </p:grpSpPr>
              <p:sp>
                <p:nvSpPr>
                  <p:cNvPr id="44062" name="AutoShape 30"/>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63" name="AutoShape 31"/>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64" name="AutoShape 32"/>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grpSp>
          <p:nvGrpSpPr>
            <p:cNvPr id="44065" name="Group 33"/>
            <p:cNvGrpSpPr>
              <a:grpSpLocks/>
            </p:cNvGrpSpPr>
            <p:nvPr/>
          </p:nvGrpSpPr>
          <p:grpSpPr bwMode="auto">
            <a:xfrm>
              <a:off x="2520" y="13608"/>
              <a:ext cx="916" cy="623"/>
              <a:chOff x="2684" y="13491"/>
              <a:chExt cx="916" cy="623"/>
            </a:xfrm>
          </p:grpSpPr>
          <p:sp>
            <p:nvSpPr>
              <p:cNvPr id="44066" name="AutoShape 34"/>
              <p:cNvSpPr>
                <a:spLocks noChangeArrowheads="1"/>
              </p:cNvSpPr>
              <p:nvPr/>
            </p:nvSpPr>
            <p:spPr bwMode="auto">
              <a:xfrm rot="-572827">
                <a:off x="2684" y="13491"/>
                <a:ext cx="916"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anchor="ctr"/>
              <a:lstStyle/>
              <a:p>
                <a:pPr algn="ctr" eaLnBrk="0" hangingPunct="0">
                  <a:lnSpc>
                    <a:spcPct val="80000"/>
                  </a:lnSpc>
                </a:pPr>
                <a:r>
                  <a:rPr kumimoji="0" lang="zh-CN" altLang="en-US" sz="1600" b="1"/>
                  <a:t>废止</a:t>
                </a:r>
              </a:p>
              <a:p>
                <a:pPr algn="ctr" eaLnBrk="0" hangingPunct="0">
                  <a:lnSpc>
                    <a:spcPct val="80000"/>
                  </a:lnSpc>
                </a:pPr>
                <a:r>
                  <a:rPr kumimoji="0" lang="zh-CN" altLang="en-US" sz="1600" b="1"/>
                  <a:t>申请</a:t>
                </a:r>
              </a:p>
            </p:txBody>
          </p:sp>
          <p:grpSp>
            <p:nvGrpSpPr>
              <p:cNvPr id="44067" name="Group 35"/>
              <p:cNvGrpSpPr>
                <a:grpSpLocks/>
              </p:cNvGrpSpPr>
              <p:nvPr/>
            </p:nvGrpSpPr>
            <p:grpSpPr bwMode="auto">
              <a:xfrm rot="-426541">
                <a:off x="3420" y="13764"/>
                <a:ext cx="180" cy="312"/>
                <a:chOff x="1824" y="3600"/>
                <a:chExt cx="192" cy="292"/>
              </a:xfrm>
            </p:grpSpPr>
            <p:grpSp>
              <p:nvGrpSpPr>
                <p:cNvPr id="44068" name="Group 36"/>
                <p:cNvGrpSpPr>
                  <a:grpSpLocks/>
                </p:cNvGrpSpPr>
                <p:nvPr/>
              </p:nvGrpSpPr>
              <p:grpSpPr bwMode="auto">
                <a:xfrm>
                  <a:off x="1848" y="3700"/>
                  <a:ext cx="144" cy="192"/>
                  <a:chOff x="1872" y="3696"/>
                  <a:chExt cx="144" cy="192"/>
                </a:xfrm>
              </p:grpSpPr>
              <p:sp>
                <p:nvSpPr>
                  <p:cNvPr id="44069" name="AutoShape 37"/>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70" name="AutoShape 38"/>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71" name="AutoShape 39"/>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grpSp>
          <p:nvGrpSpPr>
            <p:cNvPr id="44072" name="Group 40"/>
            <p:cNvGrpSpPr>
              <a:grpSpLocks/>
            </p:cNvGrpSpPr>
            <p:nvPr/>
          </p:nvGrpSpPr>
          <p:grpSpPr bwMode="auto">
            <a:xfrm>
              <a:off x="3600" y="14232"/>
              <a:ext cx="916" cy="623"/>
              <a:chOff x="2684" y="13491"/>
              <a:chExt cx="916" cy="623"/>
            </a:xfrm>
          </p:grpSpPr>
          <p:sp>
            <p:nvSpPr>
              <p:cNvPr id="44073" name="AutoShape 41"/>
              <p:cNvSpPr>
                <a:spLocks noChangeArrowheads="1"/>
              </p:cNvSpPr>
              <p:nvPr/>
            </p:nvSpPr>
            <p:spPr bwMode="auto">
              <a:xfrm rot="-572827">
                <a:off x="2684" y="13491"/>
                <a:ext cx="916"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anchor="ctr"/>
              <a:lstStyle/>
              <a:p>
                <a:pPr algn="ctr" eaLnBrk="0" hangingPunct="0">
                  <a:lnSpc>
                    <a:spcPct val="80000"/>
                  </a:lnSpc>
                </a:pPr>
                <a:endParaRPr kumimoji="0" lang="en-US" altLang="zh-CN" sz="1400" b="1"/>
              </a:p>
              <a:p>
                <a:pPr algn="ctr" eaLnBrk="0" hangingPunct="0">
                  <a:lnSpc>
                    <a:spcPct val="80000"/>
                  </a:lnSpc>
                </a:pPr>
                <a:r>
                  <a:rPr kumimoji="0" lang="en-US" altLang="zh-CN" sz="1400" b="1"/>
                  <a:t>  </a:t>
                </a:r>
                <a:r>
                  <a:rPr kumimoji="0" lang="zh-CN" altLang="en-US" sz="1600" b="1"/>
                  <a:t>证书</a:t>
                </a:r>
              </a:p>
              <a:p>
                <a:pPr algn="ctr" eaLnBrk="0" hangingPunct="0">
                  <a:lnSpc>
                    <a:spcPct val="80000"/>
                  </a:lnSpc>
                </a:pPr>
                <a:r>
                  <a:rPr kumimoji="0" lang="zh-CN" altLang="en-US" sz="1600" b="1"/>
                  <a:t>  使用</a:t>
                </a:r>
              </a:p>
              <a:p>
                <a:pPr algn="ctr" eaLnBrk="0" hangingPunct="0">
                  <a:lnSpc>
                    <a:spcPct val="80000"/>
                  </a:lnSpc>
                </a:pPr>
                <a:endParaRPr kumimoji="0" lang="en-US" altLang="zh-CN" sz="1600" b="1"/>
              </a:p>
            </p:txBody>
          </p:sp>
          <p:grpSp>
            <p:nvGrpSpPr>
              <p:cNvPr id="44074" name="Group 42"/>
              <p:cNvGrpSpPr>
                <a:grpSpLocks/>
              </p:cNvGrpSpPr>
              <p:nvPr/>
            </p:nvGrpSpPr>
            <p:grpSpPr bwMode="auto">
              <a:xfrm rot="-426541">
                <a:off x="3420" y="13764"/>
                <a:ext cx="180" cy="312"/>
                <a:chOff x="1824" y="3600"/>
                <a:chExt cx="192" cy="292"/>
              </a:xfrm>
            </p:grpSpPr>
            <p:grpSp>
              <p:nvGrpSpPr>
                <p:cNvPr id="44075" name="Group 43"/>
                <p:cNvGrpSpPr>
                  <a:grpSpLocks/>
                </p:cNvGrpSpPr>
                <p:nvPr/>
              </p:nvGrpSpPr>
              <p:grpSpPr bwMode="auto">
                <a:xfrm>
                  <a:off x="1848" y="3700"/>
                  <a:ext cx="144" cy="192"/>
                  <a:chOff x="1872" y="3696"/>
                  <a:chExt cx="144" cy="192"/>
                </a:xfrm>
              </p:grpSpPr>
              <p:sp>
                <p:nvSpPr>
                  <p:cNvPr id="44076" name="AutoShape 44"/>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77" name="AutoShape 45"/>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78" name="AutoShape 46"/>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grpSp>
          <p:nvGrpSpPr>
            <p:cNvPr id="44079" name="Group 47"/>
            <p:cNvGrpSpPr>
              <a:grpSpLocks/>
            </p:cNvGrpSpPr>
            <p:nvPr/>
          </p:nvGrpSpPr>
          <p:grpSpPr bwMode="auto">
            <a:xfrm>
              <a:off x="2520" y="11424"/>
              <a:ext cx="916" cy="623"/>
              <a:chOff x="2684" y="13491"/>
              <a:chExt cx="916" cy="623"/>
            </a:xfrm>
          </p:grpSpPr>
          <p:sp>
            <p:nvSpPr>
              <p:cNvPr id="44080" name="AutoShape 48"/>
              <p:cNvSpPr>
                <a:spLocks noChangeArrowheads="1"/>
              </p:cNvSpPr>
              <p:nvPr/>
            </p:nvSpPr>
            <p:spPr bwMode="auto">
              <a:xfrm rot="-572827">
                <a:off x="2684" y="13491"/>
                <a:ext cx="916" cy="623"/>
              </a:xfrm>
              <a:prstGeom prst="verticalScroll">
                <a:avLst>
                  <a:gd name="adj" fmla="val 15245"/>
                </a:avLst>
              </a:prstGeom>
              <a:gradFill rotWithShape="0">
                <a:gsLst>
                  <a:gs pos="0">
                    <a:srgbClr val="CCFFCC"/>
                  </a:gs>
                  <a:gs pos="100000">
                    <a:srgbClr val="CCFFCC">
                      <a:gamma/>
                      <a:shade val="86275"/>
                      <a:invGamma/>
                    </a:srgbClr>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anchor="ctr"/>
              <a:lstStyle/>
              <a:p>
                <a:pPr algn="ctr" eaLnBrk="0" hangingPunct="0">
                  <a:lnSpc>
                    <a:spcPct val="80000"/>
                  </a:lnSpc>
                </a:pPr>
                <a:r>
                  <a:rPr kumimoji="0" lang="zh-CN" altLang="en-US" sz="1600" b="1"/>
                  <a:t>过期</a:t>
                </a:r>
              </a:p>
              <a:p>
                <a:pPr algn="ctr" eaLnBrk="0" hangingPunct="0">
                  <a:lnSpc>
                    <a:spcPct val="80000"/>
                  </a:lnSpc>
                </a:pPr>
                <a:r>
                  <a:rPr kumimoji="0" lang="zh-CN" altLang="en-US" sz="1600" b="1"/>
                  <a:t>更新</a:t>
                </a:r>
              </a:p>
            </p:txBody>
          </p:sp>
          <p:grpSp>
            <p:nvGrpSpPr>
              <p:cNvPr id="44081" name="Group 49"/>
              <p:cNvGrpSpPr>
                <a:grpSpLocks/>
              </p:cNvGrpSpPr>
              <p:nvPr/>
            </p:nvGrpSpPr>
            <p:grpSpPr bwMode="auto">
              <a:xfrm rot="-426541">
                <a:off x="3420" y="13764"/>
                <a:ext cx="180" cy="312"/>
                <a:chOff x="1824" y="3600"/>
                <a:chExt cx="192" cy="292"/>
              </a:xfrm>
            </p:grpSpPr>
            <p:grpSp>
              <p:nvGrpSpPr>
                <p:cNvPr id="44082" name="Group 50"/>
                <p:cNvGrpSpPr>
                  <a:grpSpLocks/>
                </p:cNvGrpSpPr>
                <p:nvPr/>
              </p:nvGrpSpPr>
              <p:grpSpPr bwMode="auto">
                <a:xfrm>
                  <a:off x="1848" y="3700"/>
                  <a:ext cx="144" cy="192"/>
                  <a:chOff x="1872" y="3696"/>
                  <a:chExt cx="144" cy="192"/>
                </a:xfrm>
              </p:grpSpPr>
              <p:sp>
                <p:nvSpPr>
                  <p:cNvPr id="44083" name="AutoShape 51"/>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4084" name="AutoShape 52"/>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4085" name="AutoShape 53"/>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grpSp>
      </p:gr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135</a:t>
            </a:fld>
            <a:endParaRPr lang="en-US" altLang="zh-CN"/>
          </a:p>
        </p:txBody>
      </p:sp>
    </p:spTree>
    <p:extLst>
      <p:ext uri="{BB962C8B-B14F-4D97-AF65-F5344CB8AC3E}">
        <p14:creationId xmlns:p14="http://schemas.microsoft.com/office/powerpoint/2010/main" val="380717757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60" name="Rectangle 4"/>
          <p:cNvSpPr>
            <a:spLocks noChangeArrowheads="1"/>
          </p:cNvSpPr>
          <p:nvPr/>
        </p:nvSpPr>
        <p:spPr bwMode="auto">
          <a:xfrm>
            <a:off x="2051050" y="2243138"/>
            <a:ext cx="1409700" cy="696912"/>
          </a:xfrm>
          <a:prstGeom prst="rect">
            <a:avLst/>
          </a:prstGeom>
          <a:gradFill rotWithShape="0">
            <a:gsLst>
              <a:gs pos="0">
                <a:srgbClr val="66FFFF"/>
              </a:gs>
              <a:gs pos="100000">
                <a:srgbClr val="66FFFF">
                  <a:gamma/>
                  <a:shade val="86275"/>
                  <a:invGamma/>
                </a:srgbClr>
              </a:gs>
            </a:gsLst>
            <a:lin ang="5400000" scaled="1"/>
          </a:gradFill>
          <a:ln w="9525">
            <a:solidFill>
              <a:srgbClr val="000000"/>
            </a:solidFill>
            <a:miter lim="800000"/>
            <a:headEnd/>
            <a:tailEnd/>
          </a:ln>
        </p:spPr>
        <p:txBody>
          <a:bodyPr/>
          <a:lstStyle/>
          <a:p>
            <a:pPr algn="just" eaLnBrk="0" hangingPunct="0">
              <a:lnSpc>
                <a:spcPct val="125000"/>
              </a:lnSpc>
            </a:pPr>
            <a:r>
              <a:rPr kumimoji="0" lang="en-US" altLang="zh-CN" sz="1400"/>
              <a:t>    </a:t>
            </a:r>
            <a:r>
              <a:rPr kumimoji="0" lang="zh-CN" altLang="en-US" sz="1600"/>
              <a:t>用户产生一对私钥</a:t>
            </a:r>
            <a:r>
              <a:rPr kumimoji="0" lang="en-US" altLang="zh-CN" sz="1600"/>
              <a:t>/</a:t>
            </a:r>
            <a:r>
              <a:rPr kumimoji="0" lang="zh-CN" altLang="en-US" sz="1600"/>
              <a:t>公钥</a:t>
            </a:r>
          </a:p>
        </p:txBody>
      </p:sp>
      <p:sp>
        <p:nvSpPr>
          <p:cNvPr id="45061" name="Rectangle 5"/>
          <p:cNvSpPr>
            <a:spLocks noChangeArrowheads="1"/>
          </p:cNvSpPr>
          <p:nvPr/>
        </p:nvSpPr>
        <p:spPr bwMode="auto">
          <a:xfrm>
            <a:off x="2051050" y="3357563"/>
            <a:ext cx="1409700" cy="695325"/>
          </a:xfrm>
          <a:prstGeom prst="rect">
            <a:avLst/>
          </a:prstGeom>
          <a:gradFill rotWithShape="0">
            <a:gsLst>
              <a:gs pos="0">
                <a:srgbClr val="66FFFF"/>
              </a:gs>
              <a:gs pos="100000">
                <a:srgbClr val="66FFFF">
                  <a:gamma/>
                  <a:shade val="86275"/>
                  <a:invGamma/>
                </a:srgbClr>
              </a:gs>
            </a:gsLst>
            <a:lin ang="5400000" scaled="1"/>
          </a:gradFill>
          <a:ln w="9525">
            <a:solidFill>
              <a:srgbClr val="000000"/>
            </a:solidFill>
            <a:miter lim="800000"/>
            <a:headEnd/>
            <a:tailEnd/>
          </a:ln>
        </p:spPr>
        <p:txBody>
          <a:bodyPr/>
          <a:lstStyle/>
          <a:p>
            <a:pPr algn="just" eaLnBrk="0" hangingPunct="0">
              <a:lnSpc>
                <a:spcPct val="125000"/>
              </a:lnSpc>
            </a:pPr>
            <a:r>
              <a:rPr kumimoji="0" lang="en-US" altLang="zh-CN" sz="1400"/>
              <a:t>       </a:t>
            </a:r>
            <a:r>
              <a:rPr kumimoji="0" lang="zh-CN" altLang="en-US" sz="1600"/>
              <a:t>用户填写证书申请表</a:t>
            </a:r>
          </a:p>
        </p:txBody>
      </p:sp>
      <p:sp>
        <p:nvSpPr>
          <p:cNvPr id="45062" name="Rectangle 6"/>
          <p:cNvSpPr>
            <a:spLocks noChangeArrowheads="1"/>
          </p:cNvSpPr>
          <p:nvPr/>
        </p:nvSpPr>
        <p:spPr bwMode="auto">
          <a:xfrm>
            <a:off x="2051050" y="4330700"/>
            <a:ext cx="1409700" cy="1333500"/>
          </a:xfrm>
          <a:prstGeom prst="rect">
            <a:avLst/>
          </a:prstGeom>
          <a:gradFill rotWithShape="0">
            <a:gsLst>
              <a:gs pos="0">
                <a:srgbClr val="66FFFF"/>
              </a:gs>
              <a:gs pos="100000">
                <a:srgbClr val="66FFFF">
                  <a:gamma/>
                  <a:shade val="86275"/>
                  <a:invGamma/>
                </a:srgbClr>
              </a:gs>
            </a:gsLst>
            <a:lin ang="5400000" scaled="1"/>
          </a:gradFill>
          <a:ln w="9525">
            <a:solidFill>
              <a:srgbClr val="000000"/>
            </a:solidFill>
            <a:miter lim="800000"/>
            <a:headEnd/>
            <a:tailEnd/>
          </a:ln>
        </p:spPr>
        <p:txBody>
          <a:bodyPr/>
          <a:lstStyle/>
          <a:p>
            <a:pPr algn="just" eaLnBrk="0" hangingPunct="0">
              <a:lnSpc>
                <a:spcPct val="110000"/>
              </a:lnSpc>
            </a:pPr>
            <a:r>
              <a:rPr kumimoji="0" lang="en-US" altLang="zh-CN" sz="1400"/>
              <a:t>        </a:t>
            </a:r>
            <a:r>
              <a:rPr kumimoji="0" lang="zh-CN" altLang="en-US" sz="1500"/>
              <a:t>发证机构（</a:t>
            </a:r>
            <a:r>
              <a:rPr kumimoji="0" lang="en-US" altLang="zh-CN" sz="1500"/>
              <a:t>CA</a:t>
            </a:r>
            <a:r>
              <a:rPr kumimoji="0" lang="zh-CN" altLang="en-US" sz="1500"/>
              <a:t>）验证核实后，用自己的私钥签发电子证书</a:t>
            </a:r>
          </a:p>
        </p:txBody>
      </p:sp>
      <p:graphicFrame>
        <p:nvGraphicFramePr>
          <p:cNvPr id="45063" name="Object 7"/>
          <p:cNvGraphicFramePr>
            <a:graphicFrameLocks noChangeAspect="1"/>
          </p:cNvGraphicFramePr>
          <p:nvPr>
            <p:extLst>
              <p:ext uri="{D42A27DB-BD31-4B8C-83A1-F6EECF244321}">
                <p14:modId xmlns:p14="http://schemas.microsoft.com/office/powerpoint/2010/main" val="2573634970"/>
              </p:ext>
            </p:extLst>
          </p:nvPr>
        </p:nvGraphicFramePr>
        <p:xfrm>
          <a:off x="4003675" y="1917700"/>
          <a:ext cx="352425" cy="614363"/>
        </p:xfrm>
        <a:graphic>
          <a:graphicData uri="http://schemas.openxmlformats.org/presentationml/2006/ole">
            <mc:AlternateContent xmlns:mc="http://schemas.openxmlformats.org/markup-compatibility/2006">
              <mc:Choice xmlns:v="urn:schemas-microsoft-com:vml" Requires="v">
                <p:oleObj spid="_x0000_s30066" name="位图图像" r:id="rId3" imgW="228571" imgH="438095" progId="Paint.Picture">
                  <p:embed/>
                </p:oleObj>
              </mc:Choice>
              <mc:Fallback>
                <p:oleObj name="位图图像" r:id="rId3" imgW="228571" imgH="43809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675" y="1917700"/>
                        <a:ext cx="352425"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5064" name="Group 8"/>
          <p:cNvGrpSpPr>
            <a:grpSpLocks/>
          </p:cNvGrpSpPr>
          <p:nvPr/>
        </p:nvGrpSpPr>
        <p:grpSpPr bwMode="auto">
          <a:xfrm>
            <a:off x="4737100" y="3121025"/>
            <a:ext cx="2052638" cy="2371725"/>
            <a:chOff x="4816" y="3780"/>
            <a:chExt cx="2098" cy="2658"/>
          </a:xfrm>
        </p:grpSpPr>
        <p:sp>
          <p:nvSpPr>
            <p:cNvPr id="45065" name="AutoShape 9"/>
            <p:cNvSpPr>
              <a:spLocks noChangeArrowheads="1"/>
            </p:cNvSpPr>
            <p:nvPr/>
          </p:nvSpPr>
          <p:spPr bwMode="auto">
            <a:xfrm rot="-572827">
              <a:off x="4816" y="3780"/>
              <a:ext cx="2098" cy="2649"/>
            </a:xfrm>
            <a:prstGeom prst="verticalScroll">
              <a:avLst>
                <a:gd name="adj" fmla="val 7444"/>
              </a:avLst>
            </a:prstGeom>
            <a:gradFill rotWithShape="0">
              <a:gsLst>
                <a:gs pos="0">
                  <a:srgbClr val="FFFFCC"/>
                </a:gs>
                <a:gs pos="50000">
                  <a:srgbClr val="FFFFFF"/>
                </a:gs>
                <a:gs pos="100000">
                  <a:srgbClr val="FFFFCC"/>
                </a:gs>
              </a:gsLst>
              <a:lin ang="27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sp>
          <p:nvSpPr>
            <p:cNvPr id="45066" name="Rectangle 10"/>
            <p:cNvSpPr>
              <a:spLocks noChangeArrowheads="1"/>
            </p:cNvSpPr>
            <p:nvPr/>
          </p:nvSpPr>
          <p:spPr bwMode="auto">
            <a:xfrm>
              <a:off x="5235" y="5190"/>
              <a:ext cx="1470" cy="1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p>
              <a:pPr algn="just" eaLnBrk="0" hangingPunct="0"/>
              <a:r>
                <a:rPr kumimoji="0" lang="zh-CN" altLang="en-US" sz="1600"/>
                <a:t>证书有效期</a:t>
              </a:r>
            </a:p>
            <a:p>
              <a:pPr algn="just" eaLnBrk="0" hangingPunct="0"/>
              <a:r>
                <a:rPr kumimoji="0" lang="zh-CN" altLang="en-US" sz="1600"/>
                <a:t>发证机关签名</a:t>
              </a:r>
            </a:p>
            <a:p>
              <a:pPr algn="just" eaLnBrk="0" hangingPunct="0"/>
              <a:endParaRPr kumimoji="0" lang="zh-CN" altLang="en-US" sz="1600"/>
            </a:p>
            <a:p>
              <a:pPr algn="just" eaLnBrk="0" hangingPunct="0"/>
              <a:endParaRPr kumimoji="0" lang="en-US" altLang="zh-CN" sz="1400"/>
            </a:p>
          </p:txBody>
        </p:sp>
        <p:grpSp>
          <p:nvGrpSpPr>
            <p:cNvPr id="45067" name="Group 11"/>
            <p:cNvGrpSpPr>
              <a:grpSpLocks/>
            </p:cNvGrpSpPr>
            <p:nvPr/>
          </p:nvGrpSpPr>
          <p:grpSpPr bwMode="auto">
            <a:xfrm rot="-426541">
              <a:off x="6510" y="5658"/>
              <a:ext cx="315" cy="468"/>
              <a:chOff x="1824" y="3600"/>
              <a:chExt cx="192" cy="292"/>
            </a:xfrm>
          </p:grpSpPr>
          <p:grpSp>
            <p:nvGrpSpPr>
              <p:cNvPr id="45068" name="Group 12"/>
              <p:cNvGrpSpPr>
                <a:grpSpLocks/>
              </p:cNvGrpSpPr>
              <p:nvPr/>
            </p:nvGrpSpPr>
            <p:grpSpPr bwMode="auto">
              <a:xfrm>
                <a:off x="1848" y="3700"/>
                <a:ext cx="144" cy="192"/>
                <a:chOff x="1872" y="3696"/>
                <a:chExt cx="144" cy="192"/>
              </a:xfrm>
            </p:grpSpPr>
            <p:sp>
              <p:nvSpPr>
                <p:cNvPr id="45069" name="AutoShape 13"/>
                <p:cNvSpPr>
                  <a:spLocks noChangeArrowheads="1"/>
                </p:cNvSpPr>
                <p:nvPr/>
              </p:nvSpPr>
              <p:spPr bwMode="auto">
                <a:xfrm rot="-6828994">
                  <a:off x="1896"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sp>
              <p:nvSpPr>
                <p:cNvPr id="45070" name="AutoShape 14"/>
                <p:cNvSpPr>
                  <a:spLocks noChangeArrowheads="1"/>
                </p:cNvSpPr>
                <p:nvPr/>
              </p:nvSpPr>
              <p:spPr bwMode="auto">
                <a:xfrm rot="6828994" flipH="1">
                  <a:off x="1800" y="3768"/>
                  <a:ext cx="192" cy="48"/>
                </a:xfrm>
                <a:prstGeom prst="chevron">
                  <a:avLst>
                    <a:gd name="adj" fmla="val 100000"/>
                  </a:avLst>
                </a:prstGeom>
                <a:gradFill rotWithShape="0">
                  <a:gsLst>
                    <a:gs pos="0">
                      <a:srgbClr val="333399">
                        <a:gamma/>
                        <a:tint val="33725"/>
                        <a:invGamma/>
                      </a:srgbClr>
                    </a:gs>
                    <a:gs pos="100000">
                      <a:srgbClr val="333399"/>
                    </a:gs>
                  </a:gsLst>
                  <a:lin ang="5400000" scaled="1"/>
                </a:gradFill>
                <a:ln>
                  <a:noFill/>
                </a:ln>
                <a:effectLst>
                  <a:outerShdw dist="17961" dir="2700000" algn="ctr" rotWithShape="0">
                    <a:srgbClr val="CECECE"/>
                  </a:outerShdw>
                </a:effectLst>
                <a:extLst>
                  <a:ext uri="{91240B29-F687-4F45-9708-019B960494DF}">
                    <a14:hiddenLine xmlns:a14="http://schemas.microsoft.com/office/drawing/2010/main" w="3175">
                      <a:solidFill>
                        <a:srgbClr val="CC6600"/>
                      </a:solidFill>
                      <a:miter lim="800000"/>
                      <a:headEnd/>
                      <a:tailEnd/>
                    </a14:hiddenLine>
                  </a:ext>
                </a:extLst>
              </p:spPr>
              <p:txBody>
                <a:bodyPr wrap="none" anchor="ctr"/>
                <a:lstStyle/>
                <a:p>
                  <a:endParaRPr lang="zh-CN" altLang="en-US"/>
                </a:p>
              </p:txBody>
            </p:sp>
          </p:grpSp>
          <p:sp>
            <p:nvSpPr>
              <p:cNvPr id="45071" name="AutoShape 15"/>
              <p:cNvSpPr>
                <a:spLocks noChangeArrowheads="1"/>
              </p:cNvSpPr>
              <p:nvPr/>
            </p:nvSpPr>
            <p:spPr bwMode="auto">
              <a:xfrm>
                <a:off x="1824" y="3600"/>
                <a:ext cx="192" cy="192"/>
              </a:xfrm>
              <a:prstGeom prst="star16">
                <a:avLst>
                  <a:gd name="adj" fmla="val 37500"/>
                </a:avLst>
              </a:prstGeom>
              <a:gradFill rotWithShape="0">
                <a:gsLst>
                  <a:gs pos="0">
                    <a:srgbClr val="FFFFCC"/>
                  </a:gs>
                  <a:gs pos="50000">
                    <a:srgbClr val="FFCC00"/>
                  </a:gs>
                  <a:gs pos="100000">
                    <a:srgbClr val="FFFFCC"/>
                  </a:gs>
                </a:gsLst>
                <a:lin ang="18900000" scaled="1"/>
              </a:gradFill>
              <a:ln w="31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rgbClr val="009EA1"/>
                      </a:outerShdw>
                    </a:effectLst>
                  </a14:hiddenEffects>
                </a:ext>
              </a:extLst>
            </p:spPr>
            <p:txBody>
              <a:bodyPr wrap="none" anchor="ctr"/>
              <a:lstStyle/>
              <a:p>
                <a:endParaRPr lang="zh-CN" altLang="en-US"/>
              </a:p>
            </p:txBody>
          </p:sp>
        </p:grpSp>
        <p:sp>
          <p:nvSpPr>
            <p:cNvPr id="45072" name="Rectangle 16"/>
            <p:cNvSpPr>
              <a:spLocks noChangeArrowheads="1"/>
            </p:cNvSpPr>
            <p:nvPr/>
          </p:nvSpPr>
          <p:spPr bwMode="auto">
            <a:xfrm>
              <a:off x="5236" y="4254"/>
              <a:ext cx="1155" cy="1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lstStyle/>
            <a:p>
              <a:pPr algn="just" eaLnBrk="0" hangingPunct="0"/>
              <a:r>
                <a:rPr kumimoji="0" lang="zh-CN" altLang="en-US" sz="1600"/>
                <a:t>发证机关</a:t>
              </a:r>
            </a:p>
            <a:p>
              <a:pPr algn="just" eaLnBrk="0" hangingPunct="0"/>
              <a:r>
                <a:rPr kumimoji="0" lang="zh-CN" altLang="en-US" sz="1600"/>
                <a:t>用户信息</a:t>
              </a:r>
            </a:p>
            <a:p>
              <a:pPr algn="just" eaLnBrk="0" hangingPunct="0"/>
              <a:r>
                <a:rPr kumimoji="0" lang="zh-CN" altLang="en-US" sz="1600"/>
                <a:t>公钥</a:t>
              </a:r>
            </a:p>
          </p:txBody>
        </p:sp>
      </p:grpSp>
      <p:sp>
        <p:nvSpPr>
          <p:cNvPr id="45073" name="Rectangle 17"/>
          <p:cNvSpPr>
            <a:spLocks noChangeArrowheads="1"/>
          </p:cNvSpPr>
          <p:nvPr/>
        </p:nvSpPr>
        <p:spPr bwMode="auto">
          <a:xfrm>
            <a:off x="4297363" y="1851025"/>
            <a:ext cx="5270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800"/>
              <a:t>私钥</a:t>
            </a:r>
          </a:p>
        </p:txBody>
      </p:sp>
      <p:sp>
        <p:nvSpPr>
          <p:cNvPr id="45074" name="Line 18"/>
          <p:cNvSpPr>
            <a:spLocks noChangeShapeType="1"/>
          </p:cNvSpPr>
          <p:nvPr/>
        </p:nvSpPr>
        <p:spPr bwMode="auto">
          <a:xfrm>
            <a:off x="5221288" y="2249488"/>
            <a:ext cx="1057275"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a:p>
        </p:txBody>
      </p:sp>
      <p:sp>
        <p:nvSpPr>
          <p:cNvPr id="45075" name="Rectangle 19"/>
          <p:cNvSpPr>
            <a:spLocks noChangeArrowheads="1"/>
          </p:cNvSpPr>
          <p:nvPr/>
        </p:nvSpPr>
        <p:spPr bwMode="auto">
          <a:xfrm>
            <a:off x="6645275" y="1917700"/>
            <a:ext cx="5270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800"/>
              <a:t>私钥</a:t>
            </a:r>
          </a:p>
        </p:txBody>
      </p:sp>
      <p:sp>
        <p:nvSpPr>
          <p:cNvPr id="45076" name="Text Box 20"/>
          <p:cNvSpPr txBox="1">
            <a:spLocks noChangeArrowheads="1"/>
          </p:cNvSpPr>
          <p:nvPr/>
        </p:nvSpPr>
        <p:spPr bwMode="auto">
          <a:xfrm>
            <a:off x="5059363" y="1778000"/>
            <a:ext cx="1409700"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600"/>
              <a:t>私钥秘密保存</a:t>
            </a:r>
          </a:p>
        </p:txBody>
      </p:sp>
      <p:sp>
        <p:nvSpPr>
          <p:cNvPr id="45077" name="Rectangle 21"/>
          <p:cNvSpPr>
            <a:spLocks noChangeArrowheads="1"/>
          </p:cNvSpPr>
          <p:nvPr/>
        </p:nvSpPr>
        <p:spPr bwMode="auto">
          <a:xfrm>
            <a:off x="7202488" y="3956050"/>
            <a:ext cx="10271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0" hangingPunct="0"/>
            <a:r>
              <a:rPr kumimoji="0" lang="en-US" altLang="zh-CN" sz="1800"/>
              <a:t>CA</a:t>
            </a:r>
            <a:r>
              <a:rPr kumimoji="0" lang="zh-CN" altLang="en-US" sz="1800"/>
              <a:t>的</a:t>
            </a:r>
          </a:p>
          <a:p>
            <a:pPr algn="ctr" eaLnBrk="0" hangingPunct="0"/>
            <a:r>
              <a:rPr kumimoji="0" lang="zh-CN" altLang="en-US" sz="1800"/>
              <a:t>私钥</a:t>
            </a:r>
          </a:p>
        </p:txBody>
      </p:sp>
      <p:graphicFrame>
        <p:nvGraphicFramePr>
          <p:cNvPr id="45078" name="Object 22"/>
          <p:cNvGraphicFramePr>
            <a:graphicFrameLocks noChangeAspect="1"/>
          </p:cNvGraphicFramePr>
          <p:nvPr>
            <p:extLst>
              <p:ext uri="{D42A27DB-BD31-4B8C-83A1-F6EECF244321}">
                <p14:modId xmlns:p14="http://schemas.microsoft.com/office/powerpoint/2010/main" val="3002059798"/>
              </p:ext>
            </p:extLst>
          </p:nvPr>
        </p:nvGraphicFramePr>
        <p:xfrm>
          <a:off x="4076700" y="2651125"/>
          <a:ext cx="249238" cy="561975"/>
        </p:xfrm>
        <a:graphic>
          <a:graphicData uri="http://schemas.openxmlformats.org/presentationml/2006/ole">
            <mc:AlternateContent xmlns:mc="http://schemas.openxmlformats.org/markup-compatibility/2006">
              <mc:Choice xmlns:v="urn:schemas-microsoft-com:vml" Requires="v">
                <p:oleObj spid="_x0000_s30067" name="位图图像" r:id="rId5" imgW="161990" imgH="400000" progId="Paint.Picture">
                  <p:embed/>
                </p:oleObj>
              </mc:Choice>
              <mc:Fallback>
                <p:oleObj name="位图图像" r:id="rId5" imgW="161990" imgH="400000"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700" y="2651125"/>
                        <a:ext cx="24923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79" name="Object 23"/>
          <p:cNvGraphicFramePr>
            <a:graphicFrameLocks noChangeAspect="1"/>
          </p:cNvGraphicFramePr>
          <p:nvPr>
            <p:extLst>
              <p:ext uri="{D42A27DB-BD31-4B8C-83A1-F6EECF244321}">
                <p14:modId xmlns:p14="http://schemas.microsoft.com/office/powerpoint/2010/main" val="1219568314"/>
              </p:ext>
            </p:extLst>
          </p:nvPr>
        </p:nvGraphicFramePr>
        <p:xfrm flipV="1">
          <a:off x="7407275" y="4594225"/>
          <a:ext cx="617538" cy="211138"/>
        </p:xfrm>
        <a:graphic>
          <a:graphicData uri="http://schemas.openxmlformats.org/presentationml/2006/ole">
            <mc:AlternateContent xmlns:mc="http://schemas.openxmlformats.org/markup-compatibility/2006">
              <mc:Choice xmlns:v="urn:schemas-microsoft-com:vml" Requires="v">
                <p:oleObj spid="_x0000_s30068" name="Clip" r:id="rId7" imgW="3234960" imgH="1216800" progId="MS_ClipArt_Gallery.5">
                  <p:embed/>
                </p:oleObj>
              </mc:Choice>
              <mc:Fallback>
                <p:oleObj name="Clip" r:id="rId7" imgW="3234960" imgH="1216800" progId="MS_ClipArt_Gallery.5">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7407275" y="4594225"/>
                        <a:ext cx="617538" cy="211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80" name="Object 24"/>
          <p:cNvGraphicFramePr>
            <a:graphicFrameLocks noChangeAspect="1"/>
          </p:cNvGraphicFramePr>
          <p:nvPr>
            <p:extLst>
              <p:ext uri="{D42A27DB-BD31-4B8C-83A1-F6EECF244321}">
                <p14:modId xmlns:p14="http://schemas.microsoft.com/office/powerpoint/2010/main" val="2135237537"/>
              </p:ext>
            </p:extLst>
          </p:nvPr>
        </p:nvGraphicFramePr>
        <p:xfrm>
          <a:off x="7202488" y="1927225"/>
          <a:ext cx="352425" cy="615950"/>
        </p:xfrm>
        <a:graphic>
          <a:graphicData uri="http://schemas.openxmlformats.org/presentationml/2006/ole">
            <mc:AlternateContent xmlns:mc="http://schemas.openxmlformats.org/markup-compatibility/2006">
              <mc:Choice xmlns:v="urn:schemas-microsoft-com:vml" Requires="v">
                <p:oleObj spid="_x0000_s30069" name="位图图像" r:id="rId9" imgW="228571" imgH="438095" progId="Paint.Picture">
                  <p:embed/>
                </p:oleObj>
              </mc:Choice>
              <mc:Fallback>
                <p:oleObj name="位图图像" r:id="rId9" imgW="228571" imgH="43809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2488" y="1927225"/>
                        <a:ext cx="3524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81" name="Rectangle 25"/>
          <p:cNvSpPr>
            <a:spLocks noChangeArrowheads="1"/>
          </p:cNvSpPr>
          <p:nvPr/>
        </p:nvSpPr>
        <p:spPr bwMode="auto">
          <a:xfrm>
            <a:off x="4311650" y="2640013"/>
            <a:ext cx="52863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0" hangingPunct="0"/>
            <a:r>
              <a:rPr kumimoji="0" lang="zh-CN" altLang="en-US" sz="1800"/>
              <a:t>公钥</a:t>
            </a:r>
          </a:p>
        </p:txBody>
      </p:sp>
      <p:sp>
        <p:nvSpPr>
          <p:cNvPr id="45082" name="Line 26"/>
          <p:cNvSpPr>
            <a:spLocks noChangeShapeType="1"/>
          </p:cNvSpPr>
          <p:nvPr/>
        </p:nvSpPr>
        <p:spPr bwMode="auto">
          <a:xfrm flipH="1">
            <a:off x="6791325" y="4791075"/>
            <a:ext cx="719138" cy="96838"/>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083" name="Oval 27"/>
          <p:cNvSpPr>
            <a:spLocks noChangeArrowheads="1"/>
          </p:cNvSpPr>
          <p:nvPr/>
        </p:nvSpPr>
        <p:spPr bwMode="auto">
          <a:xfrm>
            <a:off x="1919288" y="2182813"/>
            <a:ext cx="444500" cy="404812"/>
          </a:xfrm>
          <a:prstGeom prst="ellipse">
            <a:avLst/>
          </a:prstGeom>
          <a:gradFill rotWithShape="0">
            <a:gsLst>
              <a:gs pos="0">
                <a:srgbClr val="CC0099"/>
              </a:gs>
              <a:gs pos="100000">
                <a:srgbClr val="CC0099">
                  <a:gamma/>
                  <a:shade val="46275"/>
                  <a:invGamma/>
                </a:srgbClr>
              </a:gs>
            </a:gsLst>
            <a:path path="shape">
              <a:fillToRect l="50000" t="50000" r="50000" b="50000"/>
            </a:path>
          </a:gradFill>
          <a:ln w="9525">
            <a:solidFill>
              <a:srgbClr val="000000"/>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2000" b="1" baseline="30000">
                <a:solidFill>
                  <a:srgbClr val="FFFFFF"/>
                </a:solidFill>
                <a:latin typeface="宋体" pitchFamily="2" charset="-122"/>
              </a:rPr>
              <a:t>1</a:t>
            </a:r>
          </a:p>
        </p:txBody>
      </p:sp>
      <p:sp>
        <p:nvSpPr>
          <p:cNvPr id="45084" name="Oval 28"/>
          <p:cNvSpPr>
            <a:spLocks noChangeArrowheads="1"/>
          </p:cNvSpPr>
          <p:nvPr/>
        </p:nvSpPr>
        <p:spPr bwMode="auto">
          <a:xfrm>
            <a:off x="1919288" y="3282950"/>
            <a:ext cx="444500" cy="404813"/>
          </a:xfrm>
          <a:prstGeom prst="ellipse">
            <a:avLst/>
          </a:prstGeom>
          <a:gradFill rotWithShape="0">
            <a:gsLst>
              <a:gs pos="0">
                <a:srgbClr val="CC0099"/>
              </a:gs>
              <a:gs pos="100000">
                <a:srgbClr val="CC0099">
                  <a:gamma/>
                  <a:shade val="46275"/>
                  <a:invGamma/>
                </a:srgbClr>
              </a:gs>
            </a:gsLst>
            <a:path path="shape">
              <a:fillToRect l="50000" t="50000" r="50000" b="50000"/>
            </a:path>
          </a:gradFill>
          <a:ln w="9525">
            <a:solidFill>
              <a:srgbClr val="000000"/>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2000" b="1" baseline="30000">
                <a:solidFill>
                  <a:srgbClr val="FFFFFF"/>
                </a:solidFill>
                <a:latin typeface="宋体" pitchFamily="2" charset="-122"/>
              </a:rPr>
              <a:t>2</a:t>
            </a:r>
          </a:p>
        </p:txBody>
      </p:sp>
      <p:sp>
        <p:nvSpPr>
          <p:cNvPr id="45085" name="Oval 29"/>
          <p:cNvSpPr>
            <a:spLocks noChangeArrowheads="1"/>
          </p:cNvSpPr>
          <p:nvPr/>
        </p:nvSpPr>
        <p:spPr bwMode="auto">
          <a:xfrm>
            <a:off x="1905000" y="4278313"/>
            <a:ext cx="444500" cy="404812"/>
          </a:xfrm>
          <a:prstGeom prst="ellipse">
            <a:avLst/>
          </a:prstGeom>
          <a:gradFill rotWithShape="0">
            <a:gsLst>
              <a:gs pos="0">
                <a:srgbClr val="CC0099"/>
              </a:gs>
              <a:gs pos="100000">
                <a:srgbClr val="CC0099">
                  <a:gamma/>
                  <a:shade val="46275"/>
                  <a:invGamma/>
                </a:srgbClr>
              </a:gs>
            </a:gsLst>
            <a:path path="shape">
              <a:fillToRect l="50000" t="50000" r="50000" b="50000"/>
            </a:path>
          </a:gradFill>
          <a:ln w="9525">
            <a:solidFill>
              <a:srgbClr val="000000"/>
            </a:solidFill>
            <a:round/>
            <a:headEnd/>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eaLnBrk="0" hangingPunct="0"/>
            <a:r>
              <a:rPr kumimoji="0" lang="en-US" altLang="zh-CN" sz="2000" b="1" baseline="30000">
                <a:solidFill>
                  <a:srgbClr val="FFFFFF"/>
                </a:solidFill>
                <a:latin typeface="黑体" pitchFamily="2" charset="-122"/>
                <a:ea typeface="黑体" pitchFamily="2" charset="-122"/>
              </a:rPr>
              <a:t>3</a:t>
            </a:r>
          </a:p>
        </p:txBody>
      </p:sp>
      <p:sp>
        <p:nvSpPr>
          <p:cNvPr id="45086" name="Line 30"/>
          <p:cNvSpPr>
            <a:spLocks noChangeShapeType="1"/>
          </p:cNvSpPr>
          <p:nvPr/>
        </p:nvSpPr>
        <p:spPr bwMode="auto">
          <a:xfrm>
            <a:off x="4619625" y="3030538"/>
            <a:ext cx="615950" cy="1252537"/>
          </a:xfrm>
          <a:prstGeom prst="line">
            <a:avLst/>
          </a:prstGeom>
          <a:noFill/>
          <a:ln w="9525">
            <a:solidFill>
              <a:srgbClr val="00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5087" name="Text Box 31"/>
          <p:cNvSpPr txBox="1">
            <a:spLocks noChangeArrowheads="1"/>
          </p:cNvSpPr>
          <p:nvPr/>
        </p:nvSpPr>
        <p:spPr bwMode="auto">
          <a:xfrm>
            <a:off x="5980943" y="5505450"/>
            <a:ext cx="1981200" cy="366713"/>
          </a:xfrm>
          <a:prstGeom prst="rect">
            <a:avLst/>
          </a:prstGeom>
          <a:solidFill>
            <a:srgbClr val="FFCC99"/>
          </a:solidFill>
          <a:ln>
            <a:noFill/>
          </a:ln>
          <a:effectLst/>
          <a:extLs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b="1" dirty="0">
                <a:latin typeface="Arial" pitchFamily="34" charset="0"/>
              </a:rPr>
              <a:t>数字证书的产生</a:t>
            </a:r>
          </a:p>
        </p:txBody>
      </p:sp>
      <p:sp>
        <p:nvSpPr>
          <p:cNvPr id="45088" name="Oval 32"/>
          <p:cNvSpPr>
            <a:spLocks noChangeArrowheads="1"/>
          </p:cNvSpPr>
          <p:nvPr/>
        </p:nvSpPr>
        <p:spPr bwMode="auto">
          <a:xfrm>
            <a:off x="6553200" y="1778000"/>
            <a:ext cx="1295400" cy="990600"/>
          </a:xfrm>
          <a:prstGeom prst="ellipse">
            <a:avLst/>
          </a:prstGeom>
          <a:solidFill>
            <a:srgbClr val="FF0000">
              <a:alpha val="50000"/>
            </a:srgbClr>
          </a:solidFill>
          <a:ln w="222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矩形 1"/>
          <p:cNvSpPr/>
          <p:nvPr/>
        </p:nvSpPr>
        <p:spPr>
          <a:xfrm>
            <a:off x="3621692" y="6030913"/>
            <a:ext cx="2448907" cy="400110"/>
          </a:xfrm>
          <a:prstGeom prst="rect">
            <a:avLst/>
          </a:prstGeom>
        </p:spPr>
        <p:txBody>
          <a:bodyPr wrap="square">
            <a:spAutoFit/>
          </a:bodyPr>
          <a:lstStyle/>
          <a:p>
            <a:r>
              <a:rPr lang="zh-CN" altLang="en-US" sz="2000" dirty="0">
                <a:solidFill>
                  <a:srgbClr val="A50021"/>
                </a:solidFill>
                <a:latin typeface="+mn-ea"/>
                <a:ea typeface="+mn-ea"/>
              </a:rPr>
              <a:t>注册和颁发证书</a:t>
            </a:r>
            <a:endParaRPr lang="zh-CN" altLang="en-US" sz="2000" dirty="0">
              <a:latin typeface="+mn-ea"/>
              <a:ea typeface="+mn-ea"/>
            </a:endParaRPr>
          </a:p>
        </p:txBody>
      </p:sp>
      <p:sp>
        <p:nvSpPr>
          <p:cNvPr id="34" name="Rectangle 4"/>
          <p:cNvSpPr>
            <a:spLocks noChangeArrowheads="1"/>
          </p:cNvSpPr>
          <p:nvPr/>
        </p:nvSpPr>
        <p:spPr bwMode="auto">
          <a:xfrm>
            <a:off x="2044700"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4.5.1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管理功能</a:t>
            </a:r>
          </a:p>
        </p:txBody>
      </p:sp>
      <p:sp>
        <p:nvSpPr>
          <p:cNvPr id="3" name="灯片编号占位符 2"/>
          <p:cNvSpPr>
            <a:spLocks noGrp="1"/>
          </p:cNvSpPr>
          <p:nvPr>
            <p:ph type="sldNum" sz="quarter" idx="10"/>
          </p:nvPr>
        </p:nvSpPr>
        <p:spPr/>
        <p:txBody>
          <a:bodyPr/>
          <a:lstStyle/>
          <a:p>
            <a:pPr>
              <a:defRPr/>
            </a:pPr>
            <a:fld id="{049F199D-83B2-4493-A67C-03386C42A32E}" type="slidenum">
              <a:rPr lang="en-US" altLang="zh-CN" smtClean="0"/>
              <a:pPr>
                <a:defRPr/>
              </a:pPr>
              <a:t>136</a:t>
            </a:fld>
            <a:endParaRPr lang="en-US" altLang="zh-CN"/>
          </a:p>
        </p:txBody>
      </p:sp>
    </p:spTree>
    <p:extLst>
      <p:ext uri="{BB962C8B-B14F-4D97-AF65-F5344CB8AC3E}">
        <p14:creationId xmlns:p14="http://schemas.microsoft.com/office/powerpoint/2010/main" val="29305184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7108" name="Group 4"/>
          <p:cNvGrpSpPr>
            <a:grpSpLocks/>
          </p:cNvGrpSpPr>
          <p:nvPr/>
        </p:nvGrpSpPr>
        <p:grpSpPr bwMode="auto">
          <a:xfrm>
            <a:off x="3111500" y="2159000"/>
            <a:ext cx="3505200" cy="457200"/>
            <a:chOff x="2208" y="1680"/>
            <a:chExt cx="2208" cy="288"/>
          </a:xfrm>
        </p:grpSpPr>
        <p:sp>
          <p:nvSpPr>
            <p:cNvPr id="47109" name="Line 5"/>
            <p:cNvSpPr>
              <a:spLocks noChangeShapeType="1"/>
            </p:cNvSpPr>
            <p:nvPr/>
          </p:nvSpPr>
          <p:spPr bwMode="auto">
            <a:xfrm>
              <a:off x="2208" y="1968"/>
              <a:ext cx="2208" cy="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0" name="Rectangle 6"/>
            <p:cNvSpPr>
              <a:spLocks noChangeArrowheads="1"/>
            </p:cNvSpPr>
            <p:nvPr/>
          </p:nvSpPr>
          <p:spPr bwMode="auto">
            <a:xfrm>
              <a:off x="2496" y="1680"/>
              <a:ext cx="1584" cy="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en-US" altLang="zh-CN" sz="2000" b="1">
                  <a:solidFill>
                    <a:srgbClr val="A50021"/>
                  </a:solidFill>
                </a:rPr>
                <a:t>① </a:t>
              </a:r>
              <a:r>
                <a:rPr lang="zh-CN" altLang="en-US" sz="2000" b="1">
                  <a:solidFill>
                    <a:srgbClr val="A50021"/>
                  </a:solidFill>
                </a:rPr>
                <a:t>请求访问</a:t>
              </a:r>
              <a:endParaRPr lang="zh-CN" altLang="en-US" sz="2000" b="1">
                <a:solidFill>
                  <a:srgbClr val="A50021"/>
                </a:solidFill>
                <a:sym typeface="Symbol" pitchFamily="18" charset="2"/>
              </a:endParaRPr>
            </a:p>
          </p:txBody>
        </p:sp>
      </p:grpSp>
      <p:grpSp>
        <p:nvGrpSpPr>
          <p:cNvPr id="47111" name="Group 7"/>
          <p:cNvGrpSpPr>
            <a:grpSpLocks/>
          </p:cNvGrpSpPr>
          <p:nvPr/>
        </p:nvGrpSpPr>
        <p:grpSpPr bwMode="auto">
          <a:xfrm>
            <a:off x="3111500" y="2768600"/>
            <a:ext cx="3505200" cy="457200"/>
            <a:chOff x="2208" y="2064"/>
            <a:chExt cx="2208" cy="288"/>
          </a:xfrm>
        </p:grpSpPr>
        <p:sp>
          <p:nvSpPr>
            <p:cNvPr id="47112" name="Line 8"/>
            <p:cNvSpPr>
              <a:spLocks noChangeShapeType="1"/>
            </p:cNvSpPr>
            <p:nvPr/>
          </p:nvSpPr>
          <p:spPr bwMode="auto">
            <a:xfrm flipH="1" flipV="1">
              <a:off x="2208" y="2352"/>
              <a:ext cx="2208" cy="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3" name="Rectangle 9"/>
            <p:cNvSpPr>
              <a:spLocks noChangeArrowheads="1"/>
            </p:cNvSpPr>
            <p:nvPr/>
          </p:nvSpPr>
          <p:spPr bwMode="auto">
            <a:xfrm>
              <a:off x="2496" y="2064"/>
              <a:ext cx="1536" cy="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en-US" altLang="zh-CN" sz="2000" b="1">
                  <a:solidFill>
                    <a:srgbClr val="A50021"/>
                  </a:solidFill>
                </a:rPr>
                <a:t>②  </a:t>
              </a:r>
              <a:r>
                <a:rPr lang="zh-CN" altLang="en-US" sz="2000" b="1">
                  <a:solidFill>
                    <a:srgbClr val="A50021"/>
                  </a:solidFill>
                  <a:sym typeface="Symbol" pitchFamily="18" charset="2"/>
                </a:rPr>
                <a:t>要求出示证书*</a:t>
              </a:r>
            </a:p>
          </p:txBody>
        </p:sp>
      </p:grpSp>
      <p:grpSp>
        <p:nvGrpSpPr>
          <p:cNvPr id="47114" name="Group 10"/>
          <p:cNvGrpSpPr>
            <a:grpSpLocks/>
          </p:cNvGrpSpPr>
          <p:nvPr/>
        </p:nvGrpSpPr>
        <p:grpSpPr bwMode="auto">
          <a:xfrm>
            <a:off x="3111500" y="3302000"/>
            <a:ext cx="3505200" cy="457200"/>
            <a:chOff x="2208" y="2400"/>
            <a:chExt cx="2208" cy="288"/>
          </a:xfrm>
        </p:grpSpPr>
        <p:sp>
          <p:nvSpPr>
            <p:cNvPr id="47115" name="Line 11"/>
            <p:cNvSpPr>
              <a:spLocks noChangeShapeType="1"/>
            </p:cNvSpPr>
            <p:nvPr/>
          </p:nvSpPr>
          <p:spPr bwMode="auto">
            <a:xfrm>
              <a:off x="2208" y="2688"/>
              <a:ext cx="2208" cy="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6" name="Rectangle 12"/>
            <p:cNvSpPr>
              <a:spLocks noChangeArrowheads="1"/>
            </p:cNvSpPr>
            <p:nvPr/>
          </p:nvSpPr>
          <p:spPr bwMode="auto">
            <a:xfrm>
              <a:off x="2496" y="2400"/>
              <a:ext cx="1680" cy="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en-US" altLang="zh-CN" sz="2000" b="1">
                  <a:solidFill>
                    <a:srgbClr val="A50021"/>
                  </a:solidFill>
                </a:rPr>
                <a:t>③  </a:t>
              </a:r>
              <a:r>
                <a:rPr lang="zh-CN" altLang="en-US" sz="2000" b="1">
                  <a:solidFill>
                    <a:srgbClr val="A50021"/>
                  </a:solidFill>
                  <a:sym typeface="Symbol" pitchFamily="18" charset="2"/>
                </a:rPr>
                <a:t>提交数字证书*</a:t>
              </a:r>
            </a:p>
          </p:txBody>
        </p:sp>
      </p:grpSp>
      <p:grpSp>
        <p:nvGrpSpPr>
          <p:cNvPr id="47117" name="Group 13"/>
          <p:cNvGrpSpPr>
            <a:grpSpLocks/>
          </p:cNvGrpSpPr>
          <p:nvPr/>
        </p:nvGrpSpPr>
        <p:grpSpPr bwMode="auto">
          <a:xfrm>
            <a:off x="3111500" y="3835400"/>
            <a:ext cx="3505200" cy="457200"/>
            <a:chOff x="2208" y="2736"/>
            <a:chExt cx="2208" cy="288"/>
          </a:xfrm>
        </p:grpSpPr>
        <p:sp>
          <p:nvSpPr>
            <p:cNvPr id="47118" name="Line 14"/>
            <p:cNvSpPr>
              <a:spLocks noChangeShapeType="1"/>
            </p:cNvSpPr>
            <p:nvPr/>
          </p:nvSpPr>
          <p:spPr bwMode="auto">
            <a:xfrm flipH="1" flipV="1">
              <a:off x="2208" y="3024"/>
              <a:ext cx="2208" cy="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Rectangle 15"/>
            <p:cNvSpPr>
              <a:spLocks noChangeArrowheads="1"/>
            </p:cNvSpPr>
            <p:nvPr/>
          </p:nvSpPr>
          <p:spPr bwMode="auto">
            <a:xfrm>
              <a:off x="2496" y="2736"/>
              <a:ext cx="1776" cy="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en-US" altLang="zh-CN" sz="2000" b="1">
                  <a:solidFill>
                    <a:srgbClr val="A50021"/>
                  </a:solidFill>
                  <a:latin typeface="宋体" pitchFamily="2" charset="-122"/>
                </a:rPr>
                <a:t>④</a:t>
              </a:r>
              <a:r>
                <a:rPr lang="en-US" altLang="zh-CN" sz="2000" b="1">
                  <a:solidFill>
                    <a:srgbClr val="A50021"/>
                  </a:solidFill>
                </a:rPr>
                <a:t>  </a:t>
              </a:r>
              <a:r>
                <a:rPr lang="zh-CN" altLang="en-US" sz="2000" b="1">
                  <a:solidFill>
                    <a:srgbClr val="A50021"/>
                  </a:solidFill>
                  <a:sym typeface="Symbol" pitchFamily="18" charset="2"/>
                </a:rPr>
                <a:t>随机数</a:t>
              </a:r>
              <a:r>
                <a:rPr lang="en-US" altLang="zh-CN" sz="2000" b="1">
                  <a:solidFill>
                    <a:srgbClr val="A50021"/>
                  </a:solidFill>
                  <a:sym typeface="Symbol" pitchFamily="18" charset="2"/>
                </a:rPr>
                <a:t>N(</a:t>
              </a:r>
              <a:r>
                <a:rPr lang="zh-CN" altLang="en-US" sz="2000" b="1">
                  <a:solidFill>
                    <a:srgbClr val="A50021"/>
                  </a:solidFill>
                  <a:sym typeface="Symbol" pitchFamily="18" charset="2"/>
                </a:rPr>
                <a:t>质询</a:t>
              </a:r>
              <a:r>
                <a:rPr lang="en-US" altLang="zh-CN" sz="2000" b="1">
                  <a:solidFill>
                    <a:srgbClr val="A50021"/>
                  </a:solidFill>
                  <a:sym typeface="Symbol" pitchFamily="18" charset="2"/>
                </a:rPr>
                <a:t>)</a:t>
              </a:r>
            </a:p>
          </p:txBody>
        </p:sp>
      </p:grpSp>
      <p:grpSp>
        <p:nvGrpSpPr>
          <p:cNvPr id="47120" name="Group 16"/>
          <p:cNvGrpSpPr>
            <a:grpSpLocks/>
          </p:cNvGrpSpPr>
          <p:nvPr/>
        </p:nvGrpSpPr>
        <p:grpSpPr bwMode="auto">
          <a:xfrm>
            <a:off x="3111500" y="4368800"/>
            <a:ext cx="3505200" cy="457200"/>
            <a:chOff x="2208" y="3072"/>
            <a:chExt cx="2208" cy="288"/>
          </a:xfrm>
        </p:grpSpPr>
        <p:sp>
          <p:nvSpPr>
            <p:cNvPr id="47121" name="Line 17"/>
            <p:cNvSpPr>
              <a:spLocks noChangeShapeType="1"/>
            </p:cNvSpPr>
            <p:nvPr/>
          </p:nvSpPr>
          <p:spPr bwMode="auto">
            <a:xfrm>
              <a:off x="2208" y="3360"/>
              <a:ext cx="2208" cy="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Rectangle 18"/>
            <p:cNvSpPr>
              <a:spLocks noChangeArrowheads="1"/>
            </p:cNvSpPr>
            <p:nvPr/>
          </p:nvSpPr>
          <p:spPr bwMode="auto">
            <a:xfrm>
              <a:off x="2496" y="3072"/>
              <a:ext cx="1584" cy="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en-US" altLang="zh-CN" sz="2000" b="1">
                  <a:solidFill>
                    <a:srgbClr val="A50021"/>
                  </a:solidFill>
                  <a:latin typeface="宋体" pitchFamily="2" charset="-122"/>
                </a:rPr>
                <a:t>⑤</a:t>
              </a:r>
              <a:r>
                <a:rPr lang="en-US" altLang="zh-CN" sz="2000" b="1">
                  <a:solidFill>
                    <a:srgbClr val="A50021"/>
                  </a:solidFill>
                </a:rPr>
                <a:t>  </a:t>
              </a:r>
              <a:r>
                <a:rPr lang="zh-CN" altLang="en-US" sz="2000" b="1">
                  <a:solidFill>
                    <a:srgbClr val="A50021"/>
                  </a:solidFill>
                  <a:sym typeface="Symbol" pitchFamily="18" charset="2"/>
                </a:rPr>
                <a:t>响应</a:t>
              </a:r>
            </a:p>
          </p:txBody>
        </p:sp>
      </p:grpSp>
      <p:sp>
        <p:nvSpPr>
          <p:cNvPr id="47123" name="Rectangle 19"/>
          <p:cNvSpPr>
            <a:spLocks noChangeArrowheads="1"/>
          </p:cNvSpPr>
          <p:nvPr/>
        </p:nvSpPr>
        <p:spPr bwMode="auto">
          <a:xfrm>
            <a:off x="6692900" y="3302000"/>
            <a:ext cx="172878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t>用</a:t>
            </a:r>
            <a:r>
              <a:rPr lang="en-US" altLang="zh-CN" sz="1800" b="1"/>
              <a:t>CA</a:t>
            </a:r>
            <a:r>
              <a:rPr lang="zh-CN" altLang="en-US" sz="1800" b="1"/>
              <a:t>公钥验证证书真实性，验证有效性</a:t>
            </a:r>
            <a:endParaRPr lang="zh-CN" altLang="en-US" sz="1800" b="1" i="1"/>
          </a:p>
        </p:txBody>
      </p:sp>
      <p:grpSp>
        <p:nvGrpSpPr>
          <p:cNvPr id="47124" name="Group 20"/>
          <p:cNvGrpSpPr>
            <a:grpSpLocks/>
          </p:cNvGrpSpPr>
          <p:nvPr/>
        </p:nvGrpSpPr>
        <p:grpSpPr bwMode="auto">
          <a:xfrm>
            <a:off x="1358900" y="1473200"/>
            <a:ext cx="7010400" cy="4570413"/>
            <a:chOff x="1104" y="1248"/>
            <a:chExt cx="4416" cy="2879"/>
          </a:xfrm>
        </p:grpSpPr>
        <p:grpSp>
          <p:nvGrpSpPr>
            <p:cNvPr id="47125" name="Group 21"/>
            <p:cNvGrpSpPr>
              <a:grpSpLocks/>
            </p:cNvGrpSpPr>
            <p:nvPr/>
          </p:nvGrpSpPr>
          <p:grpSpPr bwMode="auto">
            <a:xfrm>
              <a:off x="1104" y="1584"/>
              <a:ext cx="4416" cy="2543"/>
              <a:chOff x="1104" y="1584"/>
              <a:chExt cx="4416" cy="2543"/>
            </a:xfrm>
          </p:grpSpPr>
          <p:sp>
            <p:nvSpPr>
              <p:cNvPr id="47126" name="Rectangle 22"/>
              <p:cNvSpPr>
                <a:spLocks noChangeArrowheads="1"/>
              </p:cNvSpPr>
              <p:nvPr/>
            </p:nvSpPr>
            <p:spPr bwMode="auto">
              <a:xfrm>
                <a:off x="1104" y="1584"/>
                <a:ext cx="1104" cy="225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Rectangle 23"/>
              <p:cNvSpPr>
                <a:spLocks noChangeArrowheads="1"/>
              </p:cNvSpPr>
              <p:nvPr/>
            </p:nvSpPr>
            <p:spPr bwMode="auto">
              <a:xfrm>
                <a:off x="4416" y="1584"/>
                <a:ext cx="1104" cy="225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Rectangle 24"/>
              <p:cNvSpPr>
                <a:spLocks noChangeArrowheads="1"/>
              </p:cNvSpPr>
              <p:nvPr/>
            </p:nvSpPr>
            <p:spPr bwMode="auto">
              <a:xfrm>
                <a:off x="1296" y="3829"/>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rPr>
                  <a:t>客户端</a:t>
                </a:r>
              </a:p>
            </p:txBody>
          </p:sp>
          <p:sp>
            <p:nvSpPr>
              <p:cNvPr id="47129" name="Rectangle 25"/>
              <p:cNvSpPr>
                <a:spLocks noChangeArrowheads="1"/>
              </p:cNvSpPr>
              <p:nvPr/>
            </p:nvSpPr>
            <p:spPr bwMode="auto">
              <a:xfrm>
                <a:off x="4896" y="3877"/>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rPr>
                  <a:t>服务器</a:t>
                </a:r>
              </a:p>
            </p:txBody>
          </p:sp>
          <p:graphicFrame>
            <p:nvGraphicFramePr>
              <p:cNvPr id="47130" name="Object 26"/>
              <p:cNvGraphicFramePr>
                <a:graphicFrameLocks noChangeAspect="1"/>
              </p:cNvGraphicFramePr>
              <p:nvPr/>
            </p:nvGraphicFramePr>
            <p:xfrm>
              <a:off x="1392" y="1680"/>
              <a:ext cx="474" cy="576"/>
            </p:xfrm>
            <a:graphic>
              <a:graphicData uri="http://schemas.openxmlformats.org/presentationml/2006/ole">
                <mc:AlternateContent xmlns:mc="http://schemas.openxmlformats.org/markup-compatibility/2006">
                  <mc:Choice xmlns:v="urn:schemas-microsoft-com:vml" Requires="v">
                    <p:oleObj spid="_x0000_s29022" name="位图图像" r:id="rId3" imgW="352474" imgH="600159" progId="Paint.Picture">
                      <p:embed/>
                    </p:oleObj>
                  </mc:Choice>
                  <mc:Fallback>
                    <p:oleObj name="位图图像" r:id="rId3" imgW="352474" imgH="600159"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 y="1680"/>
                            <a:ext cx="47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131"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 y="1680"/>
                <a:ext cx="43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32" name="Rectangle 28"/>
            <p:cNvSpPr>
              <a:spLocks noChangeArrowheads="1"/>
            </p:cNvSpPr>
            <p:nvPr/>
          </p:nvSpPr>
          <p:spPr bwMode="auto">
            <a:xfrm>
              <a:off x="1248" y="1248"/>
              <a:ext cx="32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t>客户端请求访问服务器的单向鉴别过程：</a:t>
              </a:r>
            </a:p>
          </p:txBody>
        </p:sp>
      </p:grpSp>
      <p:sp>
        <p:nvSpPr>
          <p:cNvPr id="47133" name="Rectangle 29"/>
          <p:cNvSpPr>
            <a:spLocks noChangeArrowheads="1"/>
          </p:cNvSpPr>
          <p:nvPr/>
        </p:nvSpPr>
        <p:spPr bwMode="auto">
          <a:xfrm>
            <a:off x="3721100" y="5054600"/>
            <a:ext cx="1828800" cy="3365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22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a:solidFill>
                  <a:srgbClr val="A50021"/>
                </a:solidFill>
                <a:latin typeface="宋体" pitchFamily="2" charset="-122"/>
              </a:rPr>
              <a:t>（*为可选方式）</a:t>
            </a:r>
            <a:endParaRPr lang="zh-CN" altLang="en-US" sz="1600">
              <a:solidFill>
                <a:srgbClr val="A50021"/>
              </a:solidFill>
              <a:sym typeface="Symbol" pitchFamily="18" charset="2"/>
            </a:endParaRPr>
          </a:p>
        </p:txBody>
      </p:sp>
      <p:sp>
        <p:nvSpPr>
          <p:cNvPr id="47134" name="Rectangle 30"/>
          <p:cNvSpPr>
            <a:spLocks noChangeArrowheads="1"/>
          </p:cNvSpPr>
          <p:nvPr/>
        </p:nvSpPr>
        <p:spPr bwMode="auto">
          <a:xfrm>
            <a:off x="1511300" y="391160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t>用其私钥进行运算</a:t>
            </a:r>
            <a:endParaRPr lang="zh-CN" altLang="en-US" sz="1800" b="1" i="1"/>
          </a:p>
        </p:txBody>
      </p:sp>
      <p:sp>
        <p:nvSpPr>
          <p:cNvPr id="47135" name="Rectangle 31"/>
          <p:cNvSpPr>
            <a:spLocks noChangeArrowheads="1"/>
          </p:cNvSpPr>
          <p:nvPr/>
        </p:nvSpPr>
        <p:spPr bwMode="auto">
          <a:xfrm>
            <a:off x="6692900" y="45974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800" b="1"/>
              <a:t>完成鉴别 </a:t>
            </a:r>
            <a:endParaRPr lang="zh-CN" altLang="en-US" sz="1800" b="1" i="1"/>
          </a:p>
        </p:txBody>
      </p:sp>
      <p:sp>
        <p:nvSpPr>
          <p:cNvPr id="32" name="Rectangle 4"/>
          <p:cNvSpPr>
            <a:spLocks noChangeArrowheads="1"/>
          </p:cNvSpPr>
          <p:nvPr/>
        </p:nvSpPr>
        <p:spPr bwMode="auto">
          <a:xfrm>
            <a:off x="2044700"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4.5.1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管理功能</a:t>
            </a:r>
          </a:p>
        </p:txBody>
      </p:sp>
      <p:sp>
        <p:nvSpPr>
          <p:cNvPr id="2" name="矩形 1"/>
          <p:cNvSpPr/>
          <p:nvPr/>
        </p:nvSpPr>
        <p:spPr>
          <a:xfrm>
            <a:off x="4112617" y="5927398"/>
            <a:ext cx="1731564" cy="461665"/>
          </a:xfrm>
          <a:prstGeom prst="rect">
            <a:avLst/>
          </a:prstGeom>
        </p:spPr>
        <p:txBody>
          <a:bodyPr wrap="none">
            <a:spAutoFit/>
          </a:bodyPr>
          <a:lstStyle/>
          <a:p>
            <a:pPr lvl="0" algn="just" eaLnBrk="0" hangingPunct="0">
              <a:spcBef>
                <a:spcPct val="20000"/>
              </a:spcBef>
            </a:pPr>
            <a:r>
              <a:rPr lang="zh-CN" altLang="en-US" sz="2400" dirty="0">
                <a:solidFill>
                  <a:srgbClr val="A50021"/>
                </a:solidFill>
                <a:latin typeface="+mn-ea"/>
                <a:ea typeface="+mn-ea"/>
              </a:rPr>
              <a:t>证书的使用</a:t>
            </a:r>
          </a:p>
        </p:txBody>
      </p:sp>
      <p:sp>
        <p:nvSpPr>
          <p:cNvPr id="3" name="灯片编号占位符 2"/>
          <p:cNvSpPr>
            <a:spLocks noGrp="1"/>
          </p:cNvSpPr>
          <p:nvPr>
            <p:ph type="sldNum" sz="quarter" idx="10"/>
          </p:nvPr>
        </p:nvSpPr>
        <p:spPr/>
        <p:txBody>
          <a:bodyPr/>
          <a:lstStyle/>
          <a:p>
            <a:pPr>
              <a:defRPr/>
            </a:pPr>
            <a:fld id="{049F199D-83B2-4493-A67C-03386C42A32E}" type="slidenum">
              <a:rPr lang="en-US" altLang="zh-CN" smtClean="0"/>
              <a:pPr>
                <a:defRPr/>
              </a:pPr>
              <a:t>137</a:t>
            </a:fld>
            <a:endParaRPr lang="en-US" altLang="zh-CN"/>
          </a:p>
        </p:txBody>
      </p:sp>
    </p:spTree>
    <p:extLst>
      <p:ext uri="{BB962C8B-B14F-4D97-AF65-F5344CB8AC3E}">
        <p14:creationId xmlns:p14="http://schemas.microsoft.com/office/powerpoint/2010/main" val="1751806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71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47108"/>
                                        </p:tgtEl>
                                        <p:attrNameLst>
                                          <p:attrName>style.visibility</p:attrName>
                                        </p:attrNameLst>
                                      </p:cBhvr>
                                      <p:to>
                                        <p:strVal val="visible"/>
                                      </p:to>
                                    </p:set>
                                    <p:animEffect transition="in" filter="wipe(left)">
                                      <p:cBhvr>
                                        <p:cTn id="11" dur="500"/>
                                        <p:tgtEl>
                                          <p:spTgt spid="471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47111"/>
                                        </p:tgtEl>
                                        <p:attrNameLst>
                                          <p:attrName>style.visibility</p:attrName>
                                        </p:attrNameLst>
                                      </p:cBhvr>
                                      <p:to>
                                        <p:strVal val="visible"/>
                                      </p:to>
                                    </p:set>
                                    <p:animEffect transition="in" filter="wipe(right)">
                                      <p:cBhvr>
                                        <p:cTn id="16" dur="500"/>
                                        <p:tgtEl>
                                          <p:spTgt spid="471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7114"/>
                                        </p:tgtEl>
                                        <p:attrNameLst>
                                          <p:attrName>style.visibility</p:attrName>
                                        </p:attrNameLst>
                                      </p:cBhvr>
                                      <p:to>
                                        <p:strVal val="visible"/>
                                      </p:to>
                                    </p:set>
                                    <p:animEffect transition="in" filter="wipe(left)">
                                      <p:cBhvr>
                                        <p:cTn id="21" dur="500"/>
                                        <p:tgtEl>
                                          <p:spTgt spid="471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4712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2" fill="hold" nodeType="clickEffect">
                                  <p:stCondLst>
                                    <p:cond delay="0"/>
                                  </p:stCondLst>
                                  <p:childTnLst>
                                    <p:set>
                                      <p:cBhvr>
                                        <p:cTn id="29" dur="1" fill="hold">
                                          <p:stCondLst>
                                            <p:cond delay="0"/>
                                          </p:stCondLst>
                                        </p:cTn>
                                        <p:tgtEl>
                                          <p:spTgt spid="47117"/>
                                        </p:tgtEl>
                                        <p:attrNameLst>
                                          <p:attrName>style.visibility</p:attrName>
                                        </p:attrNameLst>
                                      </p:cBhvr>
                                      <p:to>
                                        <p:strVal val="visible"/>
                                      </p:to>
                                    </p:set>
                                    <p:animEffect transition="in" filter="wipe(right)">
                                      <p:cBhvr>
                                        <p:cTn id="30" dur="500"/>
                                        <p:tgtEl>
                                          <p:spTgt spid="4711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713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47120"/>
                                        </p:tgtEl>
                                        <p:attrNameLst>
                                          <p:attrName>style.visibility</p:attrName>
                                        </p:attrNameLst>
                                      </p:cBhvr>
                                      <p:to>
                                        <p:strVal val="visible"/>
                                      </p:to>
                                    </p:set>
                                    <p:animEffect transition="in" filter="wipe(left)">
                                      <p:cBhvr>
                                        <p:cTn id="39" dur="500"/>
                                        <p:tgtEl>
                                          <p:spTgt spid="4712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47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3" grpId="0" autoUpdateAnimBg="0"/>
      <p:bldP spid="47134" grpId="0" autoUpdateAnimBg="0"/>
      <p:bldP spid="47135"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812801" y="974725"/>
            <a:ext cx="7912100" cy="5718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eaLnBrk="0" hangingPunct="0">
              <a:lnSpc>
                <a:spcPct val="150000"/>
              </a:lnSpc>
              <a:spcBef>
                <a:spcPts val="600"/>
              </a:spcBef>
              <a:spcAft>
                <a:spcPts val="600"/>
              </a:spcAft>
              <a:buFont typeface="Wingdings" pitchFamily="2" charset="2"/>
              <a:buChar char="Ø"/>
            </a:pPr>
            <a:r>
              <a:rPr lang="zh-CN" altLang="en-US" sz="2400" dirty="0">
                <a:latin typeface="+mn-ea"/>
                <a:ea typeface="+mn-ea"/>
              </a:rPr>
              <a:t>对应其生命期，</a:t>
            </a:r>
            <a:r>
              <a:rPr lang="en-US" altLang="zh-CN" sz="2400" dirty="0">
                <a:latin typeface="+mn-ea"/>
                <a:ea typeface="+mn-ea"/>
              </a:rPr>
              <a:t>PKIX </a:t>
            </a:r>
            <a:r>
              <a:rPr lang="zh-CN" altLang="en-US" sz="2400" dirty="0">
                <a:latin typeface="+mn-ea"/>
                <a:ea typeface="+mn-ea"/>
              </a:rPr>
              <a:t>管理功能包括如下要素</a:t>
            </a:r>
            <a:r>
              <a:rPr kumimoji="0" lang="zh-CN" altLang="en-US" sz="2400" dirty="0">
                <a:latin typeface="+mn-ea"/>
                <a:ea typeface="+mn-ea"/>
              </a:rPr>
              <a:t>：</a:t>
            </a:r>
          </a:p>
          <a:p>
            <a:pPr algn="just" eaLnBrk="0" hangingPunct="0">
              <a:lnSpc>
                <a:spcPct val="120000"/>
              </a:lnSpc>
              <a:spcBef>
                <a:spcPts val="600"/>
              </a:spcBef>
              <a:spcAft>
                <a:spcPts val="600"/>
              </a:spcAft>
            </a:pPr>
            <a:r>
              <a:rPr kumimoji="0" lang="zh-CN" altLang="en-US" sz="2200" dirty="0">
                <a:solidFill>
                  <a:srgbClr val="800000"/>
                </a:solidFill>
                <a:effectLst>
                  <a:outerShdw blurRad="38100" dist="38100" dir="2700000" algn="tl">
                    <a:srgbClr val="C0C0C0"/>
                  </a:outerShdw>
                </a:effectLst>
                <a:latin typeface="+mn-ea"/>
                <a:ea typeface="+mn-ea"/>
              </a:rPr>
              <a:t>（</a:t>
            </a:r>
            <a:r>
              <a:rPr kumimoji="0" lang="en-US" altLang="zh-CN" sz="2200" dirty="0">
                <a:solidFill>
                  <a:srgbClr val="800000"/>
                </a:solidFill>
                <a:effectLst>
                  <a:outerShdw blurRad="38100" dist="38100" dir="2700000" algn="tl">
                    <a:srgbClr val="C0C0C0"/>
                  </a:outerShdw>
                </a:effectLst>
                <a:latin typeface="+mn-ea"/>
                <a:ea typeface="+mn-ea"/>
              </a:rPr>
              <a:t>1</a:t>
            </a:r>
            <a:r>
              <a:rPr kumimoji="0" lang="zh-CN" altLang="en-US" sz="2200" dirty="0">
                <a:solidFill>
                  <a:srgbClr val="800000"/>
                </a:solidFill>
                <a:effectLst>
                  <a:outerShdw blurRad="38100" dist="38100" dir="2700000" algn="tl">
                    <a:srgbClr val="C0C0C0"/>
                  </a:outerShdw>
                </a:effectLst>
                <a:latin typeface="+mn-ea"/>
                <a:ea typeface="+mn-ea"/>
              </a:rPr>
              <a:t>）</a:t>
            </a:r>
            <a:r>
              <a:rPr lang="zh-CN" altLang="en-US" sz="2200" dirty="0">
                <a:solidFill>
                  <a:srgbClr val="800000"/>
                </a:solidFill>
                <a:effectLst>
                  <a:outerShdw blurRad="38100" dist="38100" dir="2700000" algn="tl">
                    <a:srgbClr val="C0C0C0"/>
                  </a:outerShdw>
                </a:effectLst>
                <a:latin typeface="+mn-ea"/>
                <a:ea typeface="+mn-ea"/>
              </a:rPr>
              <a:t>注册</a:t>
            </a:r>
            <a:r>
              <a:rPr lang="en-US" altLang="zh-CN" sz="2200" dirty="0">
                <a:solidFill>
                  <a:srgbClr val="800000"/>
                </a:solidFill>
                <a:effectLst>
                  <a:outerShdw blurRad="38100" dist="38100" dir="2700000" algn="tl">
                    <a:srgbClr val="C0C0C0"/>
                  </a:outerShdw>
                </a:effectLst>
                <a:latin typeface="+mn-ea"/>
                <a:ea typeface="+mn-ea"/>
              </a:rPr>
              <a:t>( registration )</a:t>
            </a:r>
          </a:p>
          <a:p>
            <a:pPr indent="457200">
              <a:lnSpc>
                <a:spcPct val="120000"/>
              </a:lnSpc>
              <a:spcBef>
                <a:spcPts val="600"/>
              </a:spcBef>
              <a:spcAft>
                <a:spcPts val="600"/>
              </a:spcAft>
            </a:pPr>
            <a:r>
              <a:rPr lang="zh-CN" altLang="en-US" sz="2000" dirty="0">
                <a:latin typeface="+mn-ea"/>
                <a:ea typeface="+mn-ea"/>
              </a:rPr>
              <a:t>一个</a:t>
            </a:r>
            <a:r>
              <a:rPr lang="en-US" altLang="zh-CN" sz="2000" dirty="0">
                <a:latin typeface="+mn-ea"/>
                <a:ea typeface="+mn-ea"/>
              </a:rPr>
              <a:t>PKI </a:t>
            </a:r>
            <a:r>
              <a:rPr lang="zh-CN" altLang="en-US" sz="2000" dirty="0">
                <a:latin typeface="+mn-ea"/>
                <a:ea typeface="+mn-ea"/>
              </a:rPr>
              <a:t>中的登记过程，包括离线或在线的步骤来互相认证</a:t>
            </a:r>
            <a:endParaRPr lang="zh-CN" altLang="en-US" sz="2000" dirty="0">
              <a:solidFill>
                <a:srgbClr val="800000"/>
              </a:solidFill>
              <a:effectLst>
                <a:outerShdw blurRad="38100" dist="38100" dir="2700000" algn="tl">
                  <a:srgbClr val="C0C0C0"/>
                </a:outerShdw>
              </a:effectLst>
              <a:latin typeface="+mn-ea"/>
              <a:ea typeface="+mn-ea"/>
            </a:endParaRPr>
          </a:p>
          <a:p>
            <a:pPr algn="just" eaLnBrk="0" hangingPunct="0">
              <a:lnSpc>
                <a:spcPct val="12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a:t>
            </a:r>
            <a:r>
              <a:rPr kumimoji="0" lang="en-US" altLang="zh-CN" sz="2200" dirty="0">
                <a:solidFill>
                  <a:srgbClr val="800000"/>
                </a:solidFill>
                <a:effectLst>
                  <a:outerShdw blurRad="38100" dist="38100" dir="2700000" algn="tl">
                    <a:srgbClr val="C0C0C0"/>
                  </a:outerShdw>
                </a:effectLst>
                <a:latin typeface="+mn-ea"/>
                <a:ea typeface="+mn-ea"/>
              </a:rPr>
              <a:t>2</a:t>
            </a:r>
            <a:r>
              <a:rPr kumimoji="0" lang="zh-CN" altLang="en-US" sz="2200" dirty="0">
                <a:solidFill>
                  <a:srgbClr val="800000"/>
                </a:solidFill>
                <a:effectLst>
                  <a:outerShdw blurRad="38100" dist="38100" dir="2700000" algn="tl">
                    <a:srgbClr val="C0C0C0"/>
                  </a:outerShdw>
                </a:effectLst>
                <a:latin typeface="+mn-ea"/>
                <a:ea typeface="+mn-ea"/>
              </a:rPr>
              <a:t>）</a:t>
            </a:r>
            <a:r>
              <a:rPr lang="zh-CN" altLang="en-US" sz="2200" dirty="0">
                <a:solidFill>
                  <a:srgbClr val="800000"/>
                </a:solidFill>
                <a:effectLst>
                  <a:outerShdw blurRad="38100" dist="38100" dir="2700000" algn="tl">
                    <a:srgbClr val="C0C0C0"/>
                  </a:outerShdw>
                </a:effectLst>
                <a:latin typeface="+mn-ea"/>
                <a:ea typeface="+mn-ea"/>
              </a:rPr>
              <a:t>初始化</a:t>
            </a:r>
            <a:r>
              <a:rPr lang="en-US" altLang="zh-CN" sz="2200" dirty="0">
                <a:solidFill>
                  <a:srgbClr val="800000"/>
                </a:solidFill>
                <a:effectLst>
                  <a:outerShdw blurRad="38100" dist="38100" dir="2700000" algn="tl">
                    <a:srgbClr val="C0C0C0"/>
                  </a:outerShdw>
                </a:effectLst>
                <a:latin typeface="+mn-ea"/>
                <a:ea typeface="+mn-ea"/>
              </a:rPr>
              <a:t>( initialization)</a:t>
            </a:r>
          </a:p>
          <a:p>
            <a:pPr indent="457200" eaLnBrk="0" hangingPunct="0">
              <a:lnSpc>
                <a:spcPct val="120000"/>
              </a:lnSpc>
              <a:spcBef>
                <a:spcPts val="600"/>
              </a:spcBef>
              <a:spcAft>
                <a:spcPts val="600"/>
              </a:spcAft>
              <a:buFont typeface="Wingdings" pitchFamily="2" charset="2"/>
              <a:buNone/>
            </a:pPr>
            <a:r>
              <a:rPr lang="zh-CN" altLang="en-US" sz="2000" dirty="0">
                <a:latin typeface="+mn-ea"/>
                <a:ea typeface="+mn-ea"/>
              </a:rPr>
              <a:t>在客户端可以安全工作以前， 需要安装密钥资料</a:t>
            </a:r>
          </a:p>
          <a:p>
            <a:pPr algn="just" eaLnBrk="0" hangingPunct="0">
              <a:lnSpc>
                <a:spcPct val="12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a:t>
            </a:r>
            <a:r>
              <a:rPr kumimoji="0" lang="en-US" altLang="zh-CN" sz="2200" dirty="0">
                <a:solidFill>
                  <a:srgbClr val="800000"/>
                </a:solidFill>
                <a:effectLst>
                  <a:outerShdw blurRad="38100" dist="38100" dir="2700000" algn="tl">
                    <a:srgbClr val="C0C0C0"/>
                  </a:outerShdw>
                </a:effectLst>
                <a:latin typeface="+mn-ea"/>
                <a:ea typeface="+mn-ea"/>
              </a:rPr>
              <a:t>3</a:t>
            </a:r>
            <a:r>
              <a:rPr kumimoji="0" lang="zh-CN" altLang="en-US" sz="2200" dirty="0">
                <a:solidFill>
                  <a:srgbClr val="800000"/>
                </a:solidFill>
                <a:effectLst>
                  <a:outerShdw blurRad="38100" dist="38100" dir="2700000" algn="tl">
                    <a:srgbClr val="C0C0C0"/>
                  </a:outerShdw>
                </a:effectLst>
                <a:latin typeface="+mn-ea"/>
                <a:ea typeface="+mn-ea"/>
              </a:rPr>
              <a:t>）</a:t>
            </a:r>
            <a:r>
              <a:rPr lang="zh-CN" altLang="en-US" sz="2200" dirty="0">
                <a:solidFill>
                  <a:srgbClr val="800000"/>
                </a:solidFill>
                <a:effectLst>
                  <a:outerShdw blurRad="38100" dist="38100" dir="2700000" algn="tl">
                    <a:srgbClr val="C0C0C0"/>
                  </a:outerShdw>
                </a:effectLst>
                <a:latin typeface="+mn-ea"/>
                <a:ea typeface="+mn-ea"/>
              </a:rPr>
              <a:t>认证</a:t>
            </a:r>
            <a:r>
              <a:rPr lang="en-US" altLang="zh-CN" sz="2200" dirty="0">
                <a:solidFill>
                  <a:srgbClr val="800000"/>
                </a:solidFill>
                <a:effectLst>
                  <a:outerShdw blurRad="38100" dist="38100" dir="2700000" algn="tl">
                    <a:srgbClr val="C0C0C0"/>
                  </a:outerShdw>
                </a:effectLst>
                <a:latin typeface="+mn-ea"/>
                <a:ea typeface="+mn-ea"/>
              </a:rPr>
              <a:t>( certification )</a:t>
            </a:r>
          </a:p>
          <a:p>
            <a:pPr indent="457200" eaLnBrk="0" hangingPunct="0">
              <a:lnSpc>
                <a:spcPct val="120000"/>
              </a:lnSpc>
              <a:spcBef>
                <a:spcPts val="600"/>
              </a:spcBef>
              <a:spcAft>
                <a:spcPts val="600"/>
              </a:spcAft>
            </a:pPr>
            <a:r>
              <a:rPr lang="en-US" altLang="zh-CN" sz="2000" dirty="0">
                <a:latin typeface="+mn-ea"/>
                <a:ea typeface="+mn-ea"/>
              </a:rPr>
              <a:t>CA </a:t>
            </a:r>
            <a:r>
              <a:rPr lang="zh-CN" altLang="en-US" sz="2000" dirty="0">
                <a:latin typeface="+mn-ea"/>
                <a:ea typeface="+mn-ea"/>
              </a:rPr>
              <a:t>为一个用户的公钥发放一个证书，并将该证书返回给用户的客户端系统和</a:t>
            </a:r>
            <a:r>
              <a:rPr lang="en-US" altLang="zh-CN" sz="2000" dirty="0">
                <a:latin typeface="+mn-ea"/>
                <a:ea typeface="+mn-ea"/>
              </a:rPr>
              <a:t>/</a:t>
            </a:r>
            <a:r>
              <a:rPr lang="zh-CN" altLang="en-US" sz="2000" dirty="0">
                <a:latin typeface="+mn-ea"/>
                <a:ea typeface="+mn-ea"/>
              </a:rPr>
              <a:t>或将此证书存放在一个储存库中</a:t>
            </a:r>
          </a:p>
          <a:p>
            <a:pPr algn="just" eaLnBrk="0" hangingPunct="0">
              <a:lnSpc>
                <a:spcPct val="120000"/>
              </a:lnSpc>
              <a:spcBef>
                <a:spcPts val="600"/>
              </a:spcBef>
              <a:spcAft>
                <a:spcPts val="600"/>
              </a:spcAft>
              <a:buFont typeface="Wingdings" pitchFamily="2" charset="2"/>
              <a:buNone/>
            </a:pPr>
            <a:r>
              <a:rPr kumimoji="0" lang="zh-CN" altLang="en-US" sz="2200" dirty="0">
                <a:solidFill>
                  <a:srgbClr val="800000"/>
                </a:solidFill>
                <a:effectLst>
                  <a:outerShdw blurRad="38100" dist="38100" dir="2700000" algn="tl">
                    <a:srgbClr val="C0C0C0"/>
                  </a:outerShdw>
                </a:effectLst>
                <a:latin typeface="+mn-ea"/>
                <a:ea typeface="+mn-ea"/>
              </a:rPr>
              <a:t>（</a:t>
            </a:r>
            <a:r>
              <a:rPr kumimoji="0" lang="en-US" altLang="zh-CN" sz="2200" dirty="0">
                <a:solidFill>
                  <a:srgbClr val="800000"/>
                </a:solidFill>
                <a:effectLst>
                  <a:outerShdw blurRad="38100" dist="38100" dir="2700000" algn="tl">
                    <a:srgbClr val="C0C0C0"/>
                  </a:outerShdw>
                </a:effectLst>
                <a:latin typeface="+mn-ea"/>
                <a:ea typeface="+mn-ea"/>
              </a:rPr>
              <a:t>4</a:t>
            </a:r>
            <a:r>
              <a:rPr kumimoji="0" lang="zh-CN" altLang="en-US" sz="2200" dirty="0">
                <a:solidFill>
                  <a:srgbClr val="800000"/>
                </a:solidFill>
                <a:effectLst>
                  <a:outerShdw blurRad="38100" dist="38100" dir="2700000" algn="tl">
                    <a:srgbClr val="C0C0C0"/>
                  </a:outerShdw>
                </a:effectLst>
                <a:latin typeface="+mn-ea"/>
                <a:ea typeface="+mn-ea"/>
              </a:rPr>
              <a:t>）</a:t>
            </a:r>
            <a:r>
              <a:rPr lang="zh-CN" altLang="en-US" sz="2200" dirty="0">
                <a:solidFill>
                  <a:srgbClr val="800000"/>
                </a:solidFill>
                <a:effectLst>
                  <a:outerShdw blurRad="38100" dist="38100" dir="2700000" algn="tl">
                    <a:srgbClr val="C0C0C0"/>
                  </a:outerShdw>
                </a:effectLst>
                <a:latin typeface="+mn-ea"/>
                <a:ea typeface="+mn-ea"/>
              </a:rPr>
              <a:t>密钥对恢复</a:t>
            </a:r>
            <a:r>
              <a:rPr lang="en-US" altLang="zh-CN" sz="2200" dirty="0">
                <a:solidFill>
                  <a:srgbClr val="800000"/>
                </a:solidFill>
                <a:effectLst>
                  <a:outerShdw blurRad="38100" dist="38100" dir="2700000" algn="tl">
                    <a:srgbClr val="C0C0C0"/>
                  </a:outerShdw>
                </a:effectLst>
                <a:latin typeface="+mn-ea"/>
                <a:ea typeface="+mn-ea"/>
              </a:rPr>
              <a:t>(key pair recovery)</a:t>
            </a:r>
          </a:p>
          <a:p>
            <a:pPr indent="457200" eaLnBrk="0" hangingPunct="0">
              <a:lnSpc>
                <a:spcPct val="120000"/>
              </a:lnSpc>
              <a:spcBef>
                <a:spcPts val="600"/>
              </a:spcBef>
              <a:spcAft>
                <a:spcPts val="600"/>
              </a:spcAft>
            </a:pPr>
            <a:r>
              <a:rPr lang="zh-CN" altLang="en-US" sz="2000" dirty="0">
                <a:latin typeface="+mn-ea"/>
                <a:ea typeface="+mn-ea"/>
              </a:rPr>
              <a:t>密钥对可用来支持数字签名的产生和验证，也可用来支持加密和解密</a:t>
            </a:r>
            <a:endParaRPr lang="en-US" altLang="zh-CN" sz="2000" dirty="0">
              <a:latin typeface="+mn-ea"/>
              <a:ea typeface="+mn-ea"/>
            </a:endParaRPr>
          </a:p>
        </p:txBody>
      </p:sp>
      <p:sp>
        <p:nvSpPr>
          <p:cNvPr id="43012" name="Rectangle 4"/>
          <p:cNvSpPr>
            <a:spLocks noChangeArrowheads="1"/>
          </p:cNvSpPr>
          <p:nvPr/>
        </p:nvSpPr>
        <p:spPr bwMode="auto">
          <a:xfrm>
            <a:off x="2044700"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4.5.1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管理功能</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138</a:t>
            </a:fld>
            <a:endParaRPr lang="en-US" altLang="zh-CN"/>
          </a:p>
        </p:txBody>
      </p:sp>
    </p:spTree>
    <p:extLst>
      <p:ext uri="{BB962C8B-B14F-4D97-AF65-F5344CB8AC3E}">
        <p14:creationId xmlns:p14="http://schemas.microsoft.com/office/powerpoint/2010/main" val="8823510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1203325" y="1266825"/>
            <a:ext cx="7419975" cy="4632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285750" indent="-285750" algn="just" eaLnBrk="0" hangingPunct="0">
              <a:lnSpc>
                <a:spcPct val="150000"/>
              </a:lnSpc>
              <a:spcBef>
                <a:spcPts val="600"/>
              </a:spcBef>
              <a:spcAft>
                <a:spcPts val="600"/>
              </a:spcAft>
              <a:buFont typeface="Wingdings" pitchFamily="2" charset="2"/>
              <a:buChar char="Ø"/>
            </a:pPr>
            <a:r>
              <a:rPr lang="zh-CN" altLang="en-US" sz="2400" dirty="0">
                <a:latin typeface="+mn-ea"/>
                <a:ea typeface="+mn-ea"/>
              </a:rPr>
              <a:t>对应其生命期，</a:t>
            </a:r>
            <a:r>
              <a:rPr lang="en-US" altLang="zh-CN" sz="2400" dirty="0">
                <a:latin typeface="+mn-ea"/>
                <a:ea typeface="+mn-ea"/>
              </a:rPr>
              <a:t>PKIX </a:t>
            </a:r>
            <a:r>
              <a:rPr lang="zh-CN" altLang="en-US" sz="2400" dirty="0">
                <a:latin typeface="+mn-ea"/>
                <a:ea typeface="+mn-ea"/>
              </a:rPr>
              <a:t>管理功能包括如下要素</a:t>
            </a:r>
            <a:r>
              <a:rPr kumimoji="0" lang="zh-CN" altLang="en-US" sz="2400" dirty="0">
                <a:latin typeface="+mn-ea"/>
                <a:ea typeface="+mn-ea"/>
              </a:rPr>
              <a:t>：</a:t>
            </a:r>
          </a:p>
          <a:p>
            <a:pPr algn="just" eaLnBrk="0" hangingPunct="0">
              <a:lnSpc>
                <a:spcPct val="150000"/>
              </a:lnSpc>
              <a:spcBef>
                <a:spcPts val="600"/>
              </a:spcBef>
              <a:spcAft>
                <a:spcPts val="600"/>
              </a:spcAft>
              <a:buFont typeface="Wingdings" pitchFamily="2" charset="2"/>
              <a:buNone/>
            </a:pPr>
            <a:r>
              <a:rPr lang="zh-CN" altLang="en-US" sz="2200" dirty="0">
                <a:solidFill>
                  <a:srgbClr val="800000"/>
                </a:solidFill>
                <a:effectLst>
                  <a:outerShdw blurRad="38100" dist="38100" dir="2700000" algn="tl">
                    <a:srgbClr val="C0C0C0"/>
                  </a:outerShdw>
                </a:effectLst>
                <a:latin typeface="+mn-ea"/>
                <a:ea typeface="+mn-ea"/>
              </a:rPr>
              <a:t>（</a:t>
            </a:r>
            <a:r>
              <a:rPr lang="en-US" altLang="zh-CN" sz="2200" dirty="0">
                <a:solidFill>
                  <a:srgbClr val="800000"/>
                </a:solidFill>
                <a:effectLst>
                  <a:outerShdw blurRad="38100" dist="38100" dir="2700000" algn="tl">
                    <a:srgbClr val="C0C0C0"/>
                  </a:outerShdw>
                </a:effectLst>
                <a:latin typeface="+mn-ea"/>
                <a:ea typeface="+mn-ea"/>
              </a:rPr>
              <a:t>5</a:t>
            </a:r>
            <a:r>
              <a:rPr lang="zh-CN" altLang="en-US" sz="2200" dirty="0">
                <a:solidFill>
                  <a:srgbClr val="800000"/>
                </a:solidFill>
                <a:effectLst>
                  <a:outerShdw blurRad="38100" dist="38100" dir="2700000" algn="tl">
                    <a:srgbClr val="C0C0C0"/>
                  </a:outerShdw>
                </a:effectLst>
                <a:latin typeface="+mn-ea"/>
                <a:ea typeface="+mn-ea"/>
              </a:rPr>
              <a:t>）密钥对更新</a:t>
            </a:r>
            <a:r>
              <a:rPr lang="en-US" altLang="zh-CN" sz="2200" dirty="0">
                <a:solidFill>
                  <a:srgbClr val="800000"/>
                </a:solidFill>
                <a:effectLst>
                  <a:outerShdw blurRad="38100" dist="38100" dir="2700000" algn="tl">
                    <a:srgbClr val="C0C0C0"/>
                  </a:outerShdw>
                </a:effectLst>
                <a:latin typeface="+mn-ea"/>
                <a:ea typeface="+mn-ea"/>
              </a:rPr>
              <a:t>(key pair update)</a:t>
            </a:r>
          </a:p>
          <a:p>
            <a:pPr indent="457200" eaLnBrk="0" hangingPunct="0">
              <a:lnSpc>
                <a:spcPct val="150000"/>
              </a:lnSpc>
            </a:pPr>
            <a:r>
              <a:rPr lang="zh-CN" altLang="en-US" sz="2000" dirty="0">
                <a:latin typeface="+mn-ea"/>
                <a:ea typeface="+mn-ea"/>
              </a:rPr>
              <a:t>所有密钥对都需要定期更新并且发放新证书</a:t>
            </a:r>
            <a:endParaRPr lang="en-US" altLang="zh-CN" sz="2000" dirty="0">
              <a:latin typeface="+mn-ea"/>
              <a:ea typeface="+mn-ea"/>
            </a:endParaRPr>
          </a:p>
          <a:p>
            <a:pPr algn="just" eaLnBrk="0" hangingPunct="0">
              <a:lnSpc>
                <a:spcPct val="150000"/>
              </a:lnSpc>
              <a:spcBef>
                <a:spcPts val="600"/>
              </a:spcBef>
              <a:spcAft>
                <a:spcPts val="600"/>
              </a:spcAft>
            </a:pPr>
            <a:r>
              <a:rPr lang="zh-CN" altLang="en-US" sz="2200" dirty="0">
                <a:solidFill>
                  <a:srgbClr val="800000"/>
                </a:solidFill>
                <a:effectLst>
                  <a:outerShdw blurRad="38100" dist="38100" dir="2700000" algn="tl">
                    <a:srgbClr val="C0C0C0"/>
                  </a:outerShdw>
                </a:effectLst>
                <a:latin typeface="+mn-ea"/>
                <a:ea typeface="+mn-ea"/>
              </a:rPr>
              <a:t>（</a:t>
            </a:r>
            <a:r>
              <a:rPr lang="en-US" altLang="zh-CN" sz="2200" dirty="0">
                <a:solidFill>
                  <a:srgbClr val="800000"/>
                </a:solidFill>
                <a:effectLst>
                  <a:outerShdw blurRad="38100" dist="38100" dir="2700000" algn="tl">
                    <a:srgbClr val="C0C0C0"/>
                  </a:outerShdw>
                </a:effectLst>
                <a:latin typeface="+mn-ea"/>
                <a:ea typeface="+mn-ea"/>
              </a:rPr>
              <a:t>6</a:t>
            </a:r>
            <a:r>
              <a:rPr lang="zh-CN" altLang="en-US" sz="2200" dirty="0">
                <a:solidFill>
                  <a:srgbClr val="800000"/>
                </a:solidFill>
                <a:effectLst>
                  <a:outerShdw blurRad="38100" dist="38100" dir="2700000" algn="tl">
                    <a:srgbClr val="C0C0C0"/>
                  </a:outerShdw>
                </a:effectLst>
                <a:latin typeface="+mn-ea"/>
                <a:ea typeface="+mn-ea"/>
              </a:rPr>
              <a:t>）撒销申请</a:t>
            </a:r>
            <a:r>
              <a:rPr lang="en-US" altLang="zh-CN" sz="2200" dirty="0">
                <a:solidFill>
                  <a:srgbClr val="800000"/>
                </a:solidFill>
                <a:effectLst>
                  <a:outerShdw blurRad="38100" dist="38100" dir="2700000" algn="tl">
                    <a:srgbClr val="C0C0C0"/>
                  </a:outerShdw>
                </a:effectLst>
                <a:latin typeface="+mn-ea"/>
                <a:ea typeface="+mn-ea"/>
              </a:rPr>
              <a:t>(revocation request</a:t>
            </a:r>
          </a:p>
          <a:p>
            <a:pPr indent="457200" eaLnBrk="0" hangingPunct="0">
              <a:lnSpc>
                <a:spcPct val="150000"/>
              </a:lnSpc>
            </a:pPr>
            <a:r>
              <a:rPr lang="zh-CN" altLang="en-US" sz="2000" dirty="0">
                <a:latin typeface="+mn-ea"/>
                <a:ea typeface="+mn-ea"/>
              </a:rPr>
              <a:t>一个经过授权的人告诉</a:t>
            </a:r>
            <a:r>
              <a:rPr lang="en-US" altLang="zh-CN" sz="2000" dirty="0">
                <a:latin typeface="+mn-ea"/>
                <a:ea typeface="+mn-ea"/>
              </a:rPr>
              <a:t>CA </a:t>
            </a:r>
            <a:r>
              <a:rPr lang="zh-CN" altLang="en-US" sz="2000" dirty="0">
                <a:latin typeface="+mn-ea"/>
                <a:ea typeface="+mn-ea"/>
              </a:rPr>
              <a:t>发生了一个异常情况，需要撤销证书。撤销的原因包括私钥泄露，合作方变化和名称改变</a:t>
            </a:r>
            <a:endParaRPr lang="en-US" altLang="zh-CN" sz="2200" dirty="0">
              <a:solidFill>
                <a:srgbClr val="800000"/>
              </a:solidFill>
              <a:effectLst>
                <a:outerShdw blurRad="38100" dist="38100" dir="2700000" algn="tl">
                  <a:srgbClr val="C0C0C0"/>
                </a:outerShdw>
              </a:effectLst>
              <a:latin typeface="+mn-ea"/>
              <a:ea typeface="+mn-ea"/>
            </a:endParaRPr>
          </a:p>
          <a:p>
            <a:pPr algn="just" eaLnBrk="0" hangingPunct="0">
              <a:lnSpc>
                <a:spcPct val="150000"/>
              </a:lnSpc>
              <a:spcBef>
                <a:spcPts val="600"/>
              </a:spcBef>
              <a:spcAft>
                <a:spcPts val="600"/>
              </a:spcAft>
            </a:pPr>
            <a:r>
              <a:rPr lang="zh-CN" altLang="en-US" sz="2200" dirty="0">
                <a:solidFill>
                  <a:srgbClr val="800000"/>
                </a:solidFill>
                <a:effectLst>
                  <a:outerShdw blurRad="38100" dist="38100" dir="2700000" algn="tl">
                    <a:srgbClr val="C0C0C0"/>
                  </a:outerShdw>
                </a:effectLst>
                <a:latin typeface="+mn-ea"/>
                <a:ea typeface="+mn-ea"/>
              </a:rPr>
              <a:t>（</a:t>
            </a:r>
            <a:r>
              <a:rPr lang="en-US" altLang="zh-CN" sz="2200" dirty="0">
                <a:solidFill>
                  <a:srgbClr val="800000"/>
                </a:solidFill>
                <a:effectLst>
                  <a:outerShdw blurRad="38100" dist="38100" dir="2700000" algn="tl">
                    <a:srgbClr val="C0C0C0"/>
                  </a:outerShdw>
                </a:effectLst>
                <a:latin typeface="+mn-ea"/>
                <a:ea typeface="+mn-ea"/>
              </a:rPr>
              <a:t>7</a:t>
            </a:r>
            <a:r>
              <a:rPr lang="zh-CN" altLang="en-US" sz="2200" dirty="0">
                <a:solidFill>
                  <a:srgbClr val="800000"/>
                </a:solidFill>
                <a:effectLst>
                  <a:outerShdw blurRad="38100" dist="38100" dir="2700000" algn="tl">
                    <a:srgbClr val="C0C0C0"/>
                  </a:outerShdw>
                </a:effectLst>
                <a:latin typeface="+mn-ea"/>
                <a:ea typeface="+mn-ea"/>
              </a:rPr>
              <a:t>）交叉认证</a:t>
            </a:r>
            <a:r>
              <a:rPr lang="en-US" altLang="zh-CN" sz="2200" dirty="0">
                <a:solidFill>
                  <a:srgbClr val="800000"/>
                </a:solidFill>
                <a:effectLst>
                  <a:outerShdw blurRad="38100" dist="38100" dir="2700000" algn="tl">
                    <a:srgbClr val="C0C0C0"/>
                  </a:outerShdw>
                </a:effectLst>
                <a:latin typeface="+mn-ea"/>
                <a:ea typeface="+mn-ea"/>
              </a:rPr>
              <a:t>(cross certification)</a:t>
            </a:r>
          </a:p>
          <a:p>
            <a:pPr indent="457200" algn="just" eaLnBrk="0" hangingPunct="0">
              <a:lnSpc>
                <a:spcPct val="150000"/>
              </a:lnSpc>
              <a:spcBef>
                <a:spcPts val="600"/>
              </a:spcBef>
              <a:spcAft>
                <a:spcPts val="600"/>
              </a:spcAft>
            </a:pPr>
            <a:r>
              <a:rPr lang="zh-CN" altLang="en-US" sz="2000" dirty="0">
                <a:latin typeface="+mn-ea"/>
                <a:ea typeface="+mn-ea"/>
              </a:rPr>
              <a:t>两个</a:t>
            </a:r>
            <a:r>
              <a:rPr lang="en-US" altLang="zh-CN" sz="2000" dirty="0">
                <a:latin typeface="+mn-ea"/>
                <a:ea typeface="+mn-ea"/>
              </a:rPr>
              <a:t>CA </a:t>
            </a:r>
            <a:r>
              <a:rPr lang="zh-CN" altLang="en-US" sz="2000" dirty="0">
                <a:latin typeface="+mn-ea"/>
                <a:ea typeface="+mn-ea"/>
              </a:rPr>
              <a:t>互相交换用于建立交叉证书信息</a:t>
            </a:r>
            <a:endParaRPr lang="zh-CN" altLang="en-US" sz="2200" dirty="0">
              <a:solidFill>
                <a:srgbClr val="800000"/>
              </a:solidFill>
              <a:effectLst>
                <a:outerShdw blurRad="38100" dist="38100" dir="2700000" algn="tl">
                  <a:srgbClr val="C0C0C0"/>
                </a:outerShdw>
              </a:effectLst>
              <a:latin typeface="+mn-ea"/>
              <a:ea typeface="+mn-ea"/>
            </a:endParaRPr>
          </a:p>
        </p:txBody>
      </p:sp>
      <p:sp>
        <p:nvSpPr>
          <p:cNvPr id="43012" name="Rectangle 4"/>
          <p:cNvSpPr>
            <a:spLocks noChangeArrowheads="1"/>
          </p:cNvSpPr>
          <p:nvPr/>
        </p:nvSpPr>
        <p:spPr bwMode="auto">
          <a:xfrm>
            <a:off x="1858962"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4.5.1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管理功能</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139</a:t>
            </a:fld>
            <a:endParaRPr lang="en-US" altLang="zh-CN"/>
          </a:p>
        </p:txBody>
      </p:sp>
    </p:spTree>
    <p:extLst>
      <p:ext uri="{BB962C8B-B14F-4D97-AF65-F5344CB8AC3E}">
        <p14:creationId xmlns:p14="http://schemas.microsoft.com/office/powerpoint/2010/main" val="201695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14</a:t>
            </a:fld>
            <a:endParaRPr lang="en-US" altLang="zh-CN"/>
          </a:p>
        </p:txBody>
      </p:sp>
      <p:sp>
        <p:nvSpPr>
          <p:cNvPr id="5" name="Rectangle 3"/>
          <p:cNvSpPr txBox="1">
            <a:spLocks noChangeArrowheads="1"/>
          </p:cNvSpPr>
          <p:nvPr/>
        </p:nvSpPr>
        <p:spPr>
          <a:xfrm>
            <a:off x="342900" y="1064737"/>
            <a:ext cx="8661400" cy="303736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0"/>
              </a:spcBef>
              <a:spcAft>
                <a:spcPts val="600"/>
              </a:spcAft>
              <a:buBlip>
                <a:blip r:embed="rId3"/>
              </a:buBlip>
            </a:pPr>
            <a:r>
              <a:rPr lang="zh-CN" altLang="en-US" sz="2200" dirty="0">
                <a:latin typeface="微软雅黑" pitchFamily="34" charset="-122"/>
                <a:ea typeface="微软雅黑" pitchFamily="34" charset="-122"/>
              </a:rPr>
              <a:t>如图：假定</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两个用户</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分别与密钥分配中心有一个共享的主密钥</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和</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希望与</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建立一个共享的</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一次性会话密钥</a:t>
            </a:r>
            <a:r>
              <a:rPr lang="zh-CN" altLang="en-US" sz="2200" dirty="0">
                <a:latin typeface="微软雅黑" pitchFamily="34" charset="-122"/>
                <a:ea typeface="微软雅黑" pitchFamily="34" charset="-122"/>
              </a:rPr>
              <a:t>，可通过以下几步来完成：</a:t>
            </a:r>
          </a:p>
          <a:p>
            <a:pPr lvl="1">
              <a:lnSpc>
                <a:spcPct val="130000"/>
              </a:lnSpc>
              <a:spcBef>
                <a:spcPts val="0"/>
              </a:spcBef>
              <a:spcAft>
                <a:spcPts val="600"/>
              </a:spcAft>
              <a:buBlip>
                <a:blip r:embed="rId4"/>
              </a:buBlip>
            </a:pP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向</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发出会话密钥请求（</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1</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a:t>
            </a:r>
          </a:p>
          <a:p>
            <a:pPr marL="1314450" lvl="2" indent="-457200">
              <a:lnSpc>
                <a:spcPct val="130000"/>
              </a:lnSpc>
              <a:spcBef>
                <a:spcPts val="0"/>
              </a:spcBef>
              <a:spcAft>
                <a:spcPts val="1200"/>
              </a:spcAft>
              <a:buFont typeface="+mj-ea"/>
              <a:buAutoNum type="circleNumDbPlain"/>
            </a:pPr>
            <a:r>
              <a:rPr lang="zh-CN" altLang="en-US" sz="1800" dirty="0">
                <a:latin typeface="微软雅黑" pitchFamily="34" charset="-122"/>
                <a:ea typeface="微软雅黑" pitchFamily="34" charset="-122"/>
              </a:rPr>
              <a:t>表示请求的消息由两个数据项组成</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第</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项</a:t>
            </a:r>
            <a:r>
              <a:rPr lang="en-US" altLang="zh-CN"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Request</a:t>
            </a:r>
            <a:r>
              <a:rPr lang="zh-CN" altLang="en-US"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是</a:t>
            </a:r>
            <a:r>
              <a:rPr lang="en-US" altLang="zh-CN"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和</a:t>
            </a:r>
            <a:r>
              <a:rPr lang="en-US" altLang="zh-CN"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的身份</a:t>
            </a:r>
          </a:p>
          <a:p>
            <a:pPr marL="1314450" lvl="2" indent="-457200">
              <a:lnSpc>
                <a:spcPct val="130000"/>
              </a:lnSpc>
              <a:spcBef>
                <a:spcPts val="0"/>
              </a:spcBef>
              <a:spcAft>
                <a:spcPts val="600"/>
              </a:spcAft>
              <a:buFont typeface="+mj-ea"/>
              <a:buAutoNum type="circleNumDbPlain"/>
            </a:pPr>
            <a:r>
              <a:rPr lang="zh-CN" altLang="en-US" sz="1800" dirty="0">
                <a:latin typeface="微软雅黑" pitchFamily="34" charset="-122"/>
                <a:ea typeface="微软雅黑" pitchFamily="34" charset="-122"/>
              </a:rPr>
              <a:t>第</a:t>
            </a:r>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项是这次业务的惟一识别符</a:t>
            </a:r>
            <a:r>
              <a:rPr lang="en-US" altLang="zh-CN" sz="1800" i="1" dirty="0">
                <a:latin typeface="微软雅黑" pitchFamily="34" charset="-122"/>
                <a:ea typeface="微软雅黑" pitchFamily="34" charset="-122"/>
              </a:rPr>
              <a:t>N</a:t>
            </a:r>
            <a:r>
              <a:rPr lang="en-US" altLang="zh-CN" sz="1800" baseline="-250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，称为</a:t>
            </a:r>
            <a:r>
              <a:rPr lang="zh-CN" altLang="en-US" sz="1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一次性随机数</a:t>
            </a:r>
            <a:r>
              <a:rPr lang="zh-CN" altLang="en-US" sz="1800" dirty="0">
                <a:latin typeface="微软雅黑" pitchFamily="34" charset="-122"/>
                <a:ea typeface="微软雅黑" pitchFamily="34" charset="-122"/>
              </a:rPr>
              <a:t>，可以是时戳、计数器或随机数</a:t>
            </a:r>
          </a:p>
        </p:txBody>
      </p:sp>
      <p:graphicFrame>
        <p:nvGraphicFramePr>
          <p:cNvPr id="6" name="对象 5"/>
          <p:cNvGraphicFramePr>
            <a:graphicFrameLocks noChangeAspect="1"/>
          </p:cNvGraphicFramePr>
          <p:nvPr>
            <p:extLst>
              <p:ext uri="{D42A27DB-BD31-4B8C-83A1-F6EECF244321}">
                <p14:modId xmlns:p14="http://schemas.microsoft.com/office/powerpoint/2010/main" val="2647086518"/>
              </p:ext>
            </p:extLst>
          </p:nvPr>
        </p:nvGraphicFramePr>
        <p:xfrm>
          <a:off x="4013199" y="3815492"/>
          <a:ext cx="5126245" cy="2648808"/>
        </p:xfrm>
        <a:graphic>
          <a:graphicData uri="http://schemas.openxmlformats.org/presentationml/2006/ole">
            <mc:AlternateContent xmlns:mc="http://schemas.openxmlformats.org/markup-compatibility/2006">
              <mc:Choice xmlns:v="urn:schemas-microsoft-com:vml" Requires="v">
                <p:oleObj spid="_x0000_s19825" name="Visio" r:id="rId5" imgW="5164760" imgH="2662961" progId="Visio.Drawing.11">
                  <p:embed/>
                </p:oleObj>
              </mc:Choice>
              <mc:Fallback>
                <p:oleObj name="Visio" r:id="rId5" imgW="5164760" imgH="2662961"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3199" y="3815492"/>
                        <a:ext cx="5126245" cy="2648808"/>
                      </a:xfrm>
                      <a:prstGeom prst="rect">
                        <a:avLst/>
                      </a:prstGeom>
                      <a:noFill/>
                      <a:ln>
                        <a:noFill/>
                      </a:ln>
                    </p:spPr>
                  </p:pic>
                </p:oleObj>
              </mc:Fallback>
            </mc:AlternateContent>
          </a:graphicData>
        </a:graphic>
      </p:graphicFrame>
      <p:sp>
        <p:nvSpPr>
          <p:cNvPr id="7" name="矩形 6"/>
          <p:cNvSpPr/>
          <p:nvPr/>
        </p:nvSpPr>
        <p:spPr>
          <a:xfrm>
            <a:off x="1193800" y="4229100"/>
            <a:ext cx="2895600" cy="1892826"/>
          </a:xfrm>
          <a:prstGeom prst="rect">
            <a:avLst/>
          </a:prstGeom>
        </p:spPr>
        <p:txBody>
          <a:bodyPr wrap="square">
            <a:spAutoFit/>
          </a:bodyPr>
          <a:lstStyle/>
          <a:p>
            <a:pPr marL="342900" lvl="2" indent="-342900" eaLnBrk="0" hangingPunct="0">
              <a:lnSpc>
                <a:spcPct val="130000"/>
              </a:lnSpc>
              <a:spcBef>
                <a:spcPts val="0"/>
              </a:spcBef>
              <a:spcAft>
                <a:spcPts val="600"/>
              </a:spcAft>
              <a:buClr>
                <a:schemeClr val="tx2"/>
              </a:buClr>
              <a:buSzPct val="100000"/>
              <a:buFont typeface="+mj-ea"/>
              <a:buAutoNum type="circleNumDbPlain" startAt="3"/>
            </a:pPr>
            <a:r>
              <a:rPr lang="zh-CN" altLang="en-US" dirty="0">
                <a:latin typeface="微软雅黑" pitchFamily="34" charset="-122"/>
                <a:ea typeface="微软雅黑" pitchFamily="34" charset="-122"/>
              </a:rPr>
              <a:t>每次的</a:t>
            </a:r>
            <a:r>
              <a:rPr lang="en-US" altLang="zh-CN" dirty="0">
                <a:latin typeface="微软雅黑" pitchFamily="34" charset="-122"/>
                <a:ea typeface="微软雅黑" pitchFamily="34" charset="-122"/>
              </a:rPr>
              <a:t>N</a:t>
            </a:r>
            <a:r>
              <a:rPr lang="en-US" altLang="zh-CN" baseline="-25000" dirty="0">
                <a:latin typeface="微软雅黑" pitchFamily="34" charset="-122"/>
                <a:ea typeface="微软雅黑" pitchFamily="34" charset="-122"/>
              </a:rPr>
              <a:t>1</a:t>
            </a:r>
            <a:r>
              <a:rPr lang="zh-CN" altLang="en-US" dirty="0">
                <a:latin typeface="微软雅黑" pitchFamily="34" charset="-122"/>
                <a:ea typeface="微软雅黑" pitchFamily="34" charset="-122"/>
              </a:rPr>
              <a:t>都应不同，且为防止假冒，</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应使敌手对</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N</a:t>
            </a:r>
            <a:r>
              <a:rPr lang="en-US" altLang="zh-CN"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1</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难以猜测</a:t>
            </a:r>
            <a:r>
              <a:rPr lang="zh-CN" altLang="en-US" dirty="0">
                <a:latin typeface="微软雅黑" pitchFamily="34" charset="-122"/>
                <a:ea typeface="微软雅黑" pitchFamily="34" charset="-122"/>
              </a:rPr>
              <a:t>。因此用随机数作为这个识别符最为合适。</a:t>
            </a:r>
          </a:p>
        </p:txBody>
      </p:sp>
    </p:spTree>
    <p:extLst>
      <p:ext uri="{BB962C8B-B14F-4D97-AF65-F5344CB8AC3E}">
        <p14:creationId xmlns:p14="http://schemas.microsoft.com/office/powerpoint/2010/main" val="266806183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809625" y="1063625"/>
            <a:ext cx="8169275"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Font typeface="Wingdings" pitchFamily="2" charset="2"/>
              <a:buChar char="Ø"/>
            </a:pPr>
            <a:r>
              <a:rPr lang="en-US" altLang="zh-CN" sz="2400" dirty="0">
                <a:latin typeface="+mn-ea"/>
                <a:ea typeface="+mn-ea"/>
              </a:rPr>
              <a:t>PKIX </a:t>
            </a:r>
            <a:r>
              <a:rPr lang="zh-CN" altLang="en-US" sz="2400" dirty="0">
                <a:latin typeface="+mn-ea"/>
                <a:ea typeface="+mn-ea"/>
              </a:rPr>
              <a:t>工作组在</a:t>
            </a:r>
            <a:r>
              <a:rPr lang="en-US" altLang="zh-CN" sz="2400" dirty="0">
                <a:latin typeface="+mn-ea"/>
                <a:ea typeface="+mn-ea"/>
              </a:rPr>
              <a:t>PKIX </a:t>
            </a:r>
            <a:r>
              <a:rPr lang="zh-CN" altLang="en-US" sz="2400" dirty="0">
                <a:latin typeface="+mn-ea"/>
                <a:ea typeface="+mn-ea"/>
              </a:rPr>
              <a:t>实体之间定义了两个备用管理协议</a:t>
            </a:r>
            <a:r>
              <a:rPr lang="en-US" altLang="zh-CN" sz="2400" dirty="0">
                <a:latin typeface="+mn-ea"/>
                <a:ea typeface="+mn-ea"/>
              </a:rPr>
              <a:t>:</a:t>
            </a:r>
          </a:p>
          <a:p>
            <a:pPr marL="800100" lvl="1" indent="-342900">
              <a:lnSpc>
                <a:spcPct val="150000"/>
              </a:lnSpc>
              <a:spcBef>
                <a:spcPts val="1800"/>
              </a:spcBef>
              <a:spcAft>
                <a:spcPts val="1800"/>
              </a:spcAft>
              <a:buFont typeface="Wingdings" pitchFamily="2" charset="2"/>
              <a:buChar char="ü"/>
            </a:pPr>
            <a:r>
              <a:rPr lang="zh-CN" altLang="en-US" sz="2200" dirty="0">
                <a:latin typeface="+mn-ea"/>
                <a:ea typeface="+mn-ea"/>
              </a:rPr>
              <a:t>证书管理协议</a:t>
            </a:r>
            <a:r>
              <a:rPr lang="en-US" altLang="zh-CN" sz="2200" dirty="0">
                <a:latin typeface="+mn-ea"/>
                <a:ea typeface="+mn-ea"/>
              </a:rPr>
              <a:t>(certificate management protocol, CMP) </a:t>
            </a:r>
          </a:p>
          <a:p>
            <a:pPr marL="1371600" lvl="2" indent="-457200">
              <a:lnSpc>
                <a:spcPct val="150000"/>
              </a:lnSpc>
              <a:buFont typeface="+mj-ea"/>
              <a:buAutoNum type="circleNumDbPlain"/>
            </a:pPr>
            <a:r>
              <a:rPr lang="zh-CN" altLang="en-US" sz="2000" dirty="0">
                <a:latin typeface="+mn-ea"/>
                <a:ea typeface="+mn-ea"/>
              </a:rPr>
              <a:t>每个管理功能都明确地被特定的协议交换来识别</a:t>
            </a:r>
            <a:endParaRPr lang="en-US" altLang="zh-CN" sz="2000" dirty="0">
              <a:latin typeface="+mn-ea"/>
              <a:ea typeface="+mn-ea"/>
            </a:endParaRPr>
          </a:p>
          <a:p>
            <a:pPr marL="1371600" lvl="2" indent="-457200">
              <a:lnSpc>
                <a:spcPct val="150000"/>
              </a:lnSpc>
              <a:buFont typeface="+mj-ea"/>
              <a:buAutoNum type="circleNumDbPlain"/>
            </a:pPr>
            <a:r>
              <a:rPr lang="en-US" altLang="zh-CN" sz="2000" dirty="0">
                <a:latin typeface="+mn-ea"/>
                <a:ea typeface="+mn-ea"/>
              </a:rPr>
              <a:t>CMP</a:t>
            </a:r>
            <a:r>
              <a:rPr lang="zh-CN" altLang="en-US" sz="2000" dirty="0">
                <a:latin typeface="+mn-ea"/>
                <a:ea typeface="+mn-ea"/>
              </a:rPr>
              <a:t>被设计成灵活的协议，可以容纳各种技术、操作和商业模型</a:t>
            </a:r>
          </a:p>
          <a:p>
            <a:pPr marL="800100" lvl="1" indent="-342900">
              <a:lnSpc>
                <a:spcPct val="150000"/>
              </a:lnSpc>
              <a:spcBef>
                <a:spcPts val="1800"/>
              </a:spcBef>
              <a:spcAft>
                <a:spcPts val="1800"/>
              </a:spcAft>
              <a:buFont typeface="Wingdings" pitchFamily="2" charset="2"/>
              <a:buChar char="ü"/>
            </a:pPr>
            <a:r>
              <a:rPr lang="zh-CN" altLang="en-US" sz="2200" dirty="0">
                <a:latin typeface="+mn-ea"/>
                <a:ea typeface="+mn-ea"/>
              </a:rPr>
              <a:t>证书管理消息</a:t>
            </a:r>
            <a:r>
              <a:rPr lang="en-US" altLang="zh-CN" sz="2200" dirty="0">
                <a:latin typeface="+mn-ea"/>
                <a:ea typeface="+mn-ea"/>
              </a:rPr>
              <a:t>(CMC) </a:t>
            </a:r>
          </a:p>
          <a:p>
            <a:pPr marL="1371600" lvl="2" indent="-457200">
              <a:lnSpc>
                <a:spcPct val="150000"/>
              </a:lnSpc>
              <a:buFont typeface="+mj-ea"/>
              <a:buAutoNum type="circleNumDbPlain"/>
            </a:pPr>
            <a:r>
              <a:rPr lang="zh-CN" altLang="en-US" sz="2000" dirty="0">
                <a:latin typeface="+mn-ea"/>
                <a:ea typeface="+mn-ea"/>
              </a:rPr>
              <a:t>旨在利用和促进现有的实现</a:t>
            </a:r>
            <a:endParaRPr lang="en-US" altLang="zh-CN" sz="2000" dirty="0">
              <a:latin typeface="+mn-ea"/>
              <a:ea typeface="+mn-ea"/>
            </a:endParaRPr>
          </a:p>
          <a:p>
            <a:pPr marL="1371600" lvl="2" indent="-457200">
              <a:lnSpc>
                <a:spcPct val="150000"/>
              </a:lnSpc>
              <a:buFont typeface="+mj-ea"/>
              <a:buAutoNum type="circleNumDbPlain"/>
            </a:pPr>
            <a:r>
              <a:rPr lang="zh-CN" altLang="en-US" sz="2000" dirty="0">
                <a:latin typeface="+mn-ea"/>
                <a:ea typeface="+mn-ea"/>
              </a:rPr>
              <a:t>虽然所有的</a:t>
            </a:r>
            <a:r>
              <a:rPr lang="en-US" altLang="zh-CN" sz="2000" dirty="0">
                <a:latin typeface="+mn-ea"/>
                <a:ea typeface="+mn-ea"/>
              </a:rPr>
              <a:t>PKIX </a:t>
            </a:r>
            <a:r>
              <a:rPr lang="zh-CN" altLang="en-US" sz="2000" dirty="0">
                <a:latin typeface="+mn-ea"/>
                <a:ea typeface="+mn-ea"/>
              </a:rPr>
              <a:t>功能均受到支持，但这些功能并没有全部映射到特定的协议交换中</a:t>
            </a:r>
            <a:endParaRPr lang="zh-CN" altLang="en-US" sz="2200" dirty="0">
              <a:solidFill>
                <a:srgbClr val="800000"/>
              </a:solidFill>
              <a:effectLst>
                <a:outerShdw blurRad="38100" dist="38100" dir="2700000" algn="tl">
                  <a:srgbClr val="C0C0C0"/>
                </a:outerShdw>
              </a:effectLst>
              <a:latin typeface="+mn-ea"/>
              <a:ea typeface="+mn-ea"/>
            </a:endParaRPr>
          </a:p>
        </p:txBody>
      </p:sp>
      <p:sp>
        <p:nvSpPr>
          <p:cNvPr id="43012" name="Rectangle 4"/>
          <p:cNvSpPr>
            <a:spLocks noChangeArrowheads="1"/>
          </p:cNvSpPr>
          <p:nvPr/>
        </p:nvSpPr>
        <p:spPr bwMode="auto">
          <a:xfrm>
            <a:off x="1858962"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4.5.2 PKIX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管理协议</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140</a:t>
            </a:fld>
            <a:endParaRPr lang="en-US" altLang="zh-CN"/>
          </a:p>
        </p:txBody>
      </p:sp>
    </p:spTree>
    <p:extLst>
      <p:ext uri="{BB962C8B-B14F-4D97-AF65-F5344CB8AC3E}">
        <p14:creationId xmlns:p14="http://schemas.microsoft.com/office/powerpoint/2010/main" val="24013422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809625" y="1063625"/>
            <a:ext cx="816927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spcBef>
                <a:spcPts val="1200"/>
              </a:spcBef>
              <a:spcAft>
                <a:spcPts val="1200"/>
              </a:spcAft>
              <a:buFont typeface="Wingdings" pitchFamily="2" charset="2"/>
              <a:buChar char="Ø"/>
            </a:pPr>
            <a:r>
              <a:rPr lang="zh-CN" altLang="en-US" sz="2400" dirty="0">
                <a:latin typeface="+mn-ea"/>
                <a:ea typeface="+mn-ea"/>
              </a:rPr>
              <a:t> 随着</a:t>
            </a:r>
            <a:r>
              <a:rPr lang="en-US" altLang="zh-CN" sz="2400" dirty="0">
                <a:latin typeface="+mn-ea"/>
                <a:ea typeface="+mn-ea"/>
              </a:rPr>
              <a:t>PKI</a:t>
            </a:r>
            <a:r>
              <a:rPr lang="zh-CN" altLang="en-US" sz="2400" dirty="0">
                <a:latin typeface="+mn-ea"/>
                <a:ea typeface="+mn-ea"/>
              </a:rPr>
              <a:t>的普及，为更好地服务社会，不同厂商的</a:t>
            </a:r>
            <a:r>
              <a:rPr lang="en-US" altLang="zh-CN" sz="2400" dirty="0">
                <a:latin typeface="+mn-ea"/>
                <a:ea typeface="+mn-ea"/>
              </a:rPr>
              <a:t>PKI</a:t>
            </a:r>
            <a:r>
              <a:rPr lang="zh-CN" altLang="en-US" sz="2400" dirty="0">
                <a:latin typeface="+mn-ea"/>
                <a:ea typeface="+mn-ea"/>
              </a:rPr>
              <a:t>产品需要互连互通</a:t>
            </a:r>
          </a:p>
          <a:p>
            <a:pPr marL="342900" indent="-342900">
              <a:lnSpc>
                <a:spcPct val="150000"/>
              </a:lnSpc>
              <a:spcBef>
                <a:spcPts val="1200"/>
              </a:spcBef>
              <a:spcAft>
                <a:spcPts val="1200"/>
              </a:spcAft>
              <a:buFont typeface="Wingdings" pitchFamily="2" charset="2"/>
              <a:buChar char="Ø"/>
            </a:pPr>
            <a:r>
              <a:rPr lang="zh-CN" altLang="en-US" sz="2400" dirty="0">
                <a:latin typeface="+mn-ea"/>
                <a:ea typeface="+mn-ea"/>
              </a:rPr>
              <a:t>同时，</a:t>
            </a:r>
            <a:r>
              <a:rPr lang="en-US" altLang="zh-CN" sz="2400" dirty="0">
                <a:latin typeface="+mn-ea"/>
                <a:ea typeface="+mn-ea"/>
              </a:rPr>
              <a:t>PKI</a:t>
            </a:r>
            <a:r>
              <a:rPr lang="zh-CN" altLang="en-US" sz="2400" dirty="0">
                <a:latin typeface="+mn-ea"/>
                <a:ea typeface="+mn-ea"/>
              </a:rPr>
              <a:t>产品自身的安全性也非常重要，这就需要专门的机构和标准规范对产品的安全功能和性能进行测评认定</a:t>
            </a:r>
          </a:p>
          <a:p>
            <a:pPr marL="342900" indent="-342900">
              <a:lnSpc>
                <a:spcPct val="150000"/>
              </a:lnSpc>
              <a:spcBef>
                <a:spcPts val="1200"/>
              </a:spcBef>
              <a:spcAft>
                <a:spcPts val="1200"/>
              </a:spcAft>
              <a:buFont typeface="Wingdings" pitchFamily="2" charset="2"/>
              <a:buChar char="Ø"/>
            </a:pPr>
            <a:r>
              <a:rPr lang="zh-CN" altLang="en-US" sz="2400" dirty="0">
                <a:latin typeface="+mn-ea"/>
                <a:ea typeface="+mn-ea"/>
              </a:rPr>
              <a:t>            </a:t>
            </a:r>
            <a:r>
              <a:rPr lang="zh-CN" altLang="en-US" sz="2400" dirty="0">
                <a:solidFill>
                  <a:srgbClr val="FF0000"/>
                </a:solidFill>
                <a:latin typeface="+mn-ea"/>
                <a:ea typeface="+mn-ea"/>
              </a:rPr>
              <a:t>因此，标准化就成了</a:t>
            </a:r>
            <a:r>
              <a:rPr lang="en-US" altLang="zh-CN" sz="2400" dirty="0">
                <a:solidFill>
                  <a:srgbClr val="FF0000"/>
                </a:solidFill>
                <a:latin typeface="+mn-ea"/>
                <a:ea typeface="+mn-ea"/>
              </a:rPr>
              <a:t>PKI</a:t>
            </a:r>
            <a:r>
              <a:rPr lang="zh-CN" altLang="en-US" sz="2400" dirty="0">
                <a:solidFill>
                  <a:srgbClr val="FF0000"/>
                </a:solidFill>
                <a:latin typeface="+mn-ea"/>
                <a:ea typeface="+mn-ea"/>
              </a:rPr>
              <a:t>发展的必然趋势</a:t>
            </a:r>
            <a:endParaRPr lang="en-US" altLang="zh-CN" sz="2400" dirty="0">
              <a:solidFill>
                <a:srgbClr val="FF0000"/>
              </a:solidFill>
              <a:latin typeface="+mn-ea"/>
              <a:ea typeface="+mn-ea"/>
            </a:endParaRPr>
          </a:p>
        </p:txBody>
      </p:sp>
      <p:sp>
        <p:nvSpPr>
          <p:cNvPr id="43012" name="Rectangle 4"/>
          <p:cNvSpPr>
            <a:spLocks noChangeArrowheads="1"/>
          </p:cNvSpPr>
          <p:nvPr/>
        </p:nvSpPr>
        <p:spPr bwMode="auto">
          <a:xfrm>
            <a:off x="1858962"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的标准化</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141</a:t>
            </a:fld>
            <a:endParaRPr lang="en-US" altLang="zh-CN"/>
          </a:p>
        </p:txBody>
      </p:sp>
    </p:spTree>
    <p:extLst>
      <p:ext uri="{BB962C8B-B14F-4D97-AF65-F5344CB8AC3E}">
        <p14:creationId xmlns:p14="http://schemas.microsoft.com/office/powerpoint/2010/main" val="4044895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561974" y="1063625"/>
            <a:ext cx="8169275" cy="5110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30000"/>
              </a:lnSpc>
              <a:spcBef>
                <a:spcPts val="600"/>
              </a:spcBef>
              <a:spcAft>
                <a:spcPts val="600"/>
              </a:spcAft>
              <a:buFont typeface="Wingdings" pitchFamily="2" charset="2"/>
              <a:buChar char="Ø"/>
            </a:pPr>
            <a:r>
              <a:rPr lang="en-US" altLang="zh-CN" sz="2200" dirty="0">
                <a:solidFill>
                  <a:srgbClr val="FF0000"/>
                </a:solidFill>
                <a:latin typeface="+mn-ea"/>
                <a:ea typeface="+mn-ea"/>
              </a:rPr>
              <a:t>X.509 v.3</a:t>
            </a:r>
            <a:r>
              <a:rPr lang="zh-CN" altLang="en-US" sz="2200" dirty="0">
                <a:latin typeface="+mn-ea"/>
                <a:ea typeface="+mn-ea"/>
              </a:rPr>
              <a:t>，国际电信联盟，</a:t>
            </a:r>
            <a:r>
              <a:rPr lang="en-US" altLang="zh-CN" sz="2200" dirty="0">
                <a:latin typeface="+mn-ea"/>
                <a:ea typeface="+mn-ea"/>
              </a:rPr>
              <a:t>1995</a:t>
            </a:r>
          </a:p>
          <a:p>
            <a:pPr marL="342900" indent="-342900">
              <a:lnSpc>
                <a:spcPct val="130000"/>
              </a:lnSpc>
              <a:spcBef>
                <a:spcPts val="600"/>
              </a:spcBef>
              <a:spcAft>
                <a:spcPts val="600"/>
              </a:spcAft>
              <a:buFont typeface="Wingdings" pitchFamily="2" charset="2"/>
              <a:buChar char="Ø"/>
            </a:pPr>
            <a:r>
              <a:rPr lang="en-US" altLang="zh-CN" sz="2200" dirty="0">
                <a:latin typeface="+mn-ea"/>
                <a:ea typeface="+mn-ea"/>
              </a:rPr>
              <a:t> </a:t>
            </a:r>
            <a:r>
              <a:rPr lang="en-US" altLang="zh-CN" sz="2200" dirty="0">
                <a:solidFill>
                  <a:srgbClr val="FF0000"/>
                </a:solidFill>
                <a:latin typeface="+mn-ea"/>
                <a:ea typeface="+mn-ea"/>
              </a:rPr>
              <a:t>PKCS</a:t>
            </a:r>
            <a:r>
              <a:rPr lang="zh-CN" altLang="en-US" sz="2200" dirty="0">
                <a:solidFill>
                  <a:srgbClr val="FF0000"/>
                </a:solidFill>
                <a:latin typeface="+mn-ea"/>
                <a:ea typeface="+mn-ea"/>
              </a:rPr>
              <a:t>系列标准</a:t>
            </a:r>
            <a:r>
              <a:rPr lang="zh-CN" altLang="en-US" sz="2200" dirty="0">
                <a:latin typeface="+mn-ea"/>
                <a:ea typeface="+mn-ea"/>
              </a:rPr>
              <a:t>，美国</a:t>
            </a:r>
            <a:r>
              <a:rPr lang="en-US" altLang="zh-CN" sz="2200" dirty="0">
                <a:latin typeface="+mn-ea"/>
                <a:ea typeface="+mn-ea"/>
              </a:rPr>
              <a:t>RSA</a:t>
            </a:r>
            <a:r>
              <a:rPr lang="zh-CN" altLang="en-US" sz="2200" dirty="0">
                <a:latin typeface="+mn-ea"/>
                <a:ea typeface="+mn-ea"/>
              </a:rPr>
              <a:t>公司 </a:t>
            </a:r>
          </a:p>
          <a:p>
            <a:pPr marL="342900" indent="-342900">
              <a:lnSpc>
                <a:spcPct val="130000"/>
              </a:lnSpc>
              <a:spcBef>
                <a:spcPts val="600"/>
              </a:spcBef>
              <a:spcAft>
                <a:spcPts val="600"/>
              </a:spcAft>
              <a:buFont typeface="Wingdings" pitchFamily="2" charset="2"/>
              <a:buChar char="Ø"/>
            </a:pPr>
            <a:r>
              <a:rPr lang="zh-CN" altLang="en-US" sz="2200" dirty="0">
                <a:solidFill>
                  <a:srgbClr val="FF0000"/>
                </a:solidFill>
                <a:latin typeface="+mn-ea"/>
                <a:ea typeface="+mn-ea"/>
              </a:rPr>
              <a:t> </a:t>
            </a:r>
            <a:r>
              <a:rPr lang="en-US" altLang="zh-CN" sz="2200" dirty="0">
                <a:solidFill>
                  <a:srgbClr val="FF0000"/>
                </a:solidFill>
                <a:latin typeface="+mn-ea"/>
                <a:ea typeface="+mn-ea"/>
              </a:rPr>
              <a:t>PKIX </a:t>
            </a:r>
            <a:r>
              <a:rPr lang="zh-CN" altLang="en-US" sz="2200" dirty="0">
                <a:latin typeface="+mn-ea"/>
                <a:ea typeface="+mn-ea"/>
              </a:rPr>
              <a:t>，</a:t>
            </a:r>
            <a:r>
              <a:rPr lang="en-US" altLang="zh-CN" sz="2200" dirty="0">
                <a:latin typeface="+mn-ea"/>
                <a:ea typeface="+mn-ea"/>
              </a:rPr>
              <a:t>IETF</a:t>
            </a:r>
            <a:r>
              <a:rPr lang="zh-CN" altLang="en-US" sz="2200" dirty="0">
                <a:latin typeface="+mn-ea"/>
                <a:ea typeface="+mn-ea"/>
              </a:rPr>
              <a:t>组织的“公钥基础设施</a:t>
            </a:r>
            <a:r>
              <a:rPr lang="en-US" altLang="zh-CN" sz="2200" dirty="0">
                <a:latin typeface="+mn-ea"/>
                <a:ea typeface="+mn-ea"/>
              </a:rPr>
              <a:t>X.509”</a:t>
            </a:r>
            <a:r>
              <a:rPr lang="zh-CN" altLang="en-US" sz="2200" dirty="0">
                <a:latin typeface="+mn-ea"/>
                <a:ea typeface="+mn-ea"/>
              </a:rPr>
              <a:t>（</a:t>
            </a:r>
            <a:r>
              <a:rPr lang="en-US" altLang="zh-CN" sz="2200" dirty="0">
                <a:latin typeface="+mn-ea"/>
                <a:ea typeface="+mn-ea"/>
              </a:rPr>
              <a:t>Public Key Infrastructure X.509 </a:t>
            </a:r>
            <a:r>
              <a:rPr lang="zh-CN" altLang="en-US" sz="2200" dirty="0">
                <a:latin typeface="+mn-ea"/>
                <a:ea typeface="+mn-ea"/>
              </a:rPr>
              <a:t>）</a:t>
            </a:r>
          </a:p>
          <a:p>
            <a:pPr marL="342900" indent="-342900">
              <a:lnSpc>
                <a:spcPct val="130000"/>
              </a:lnSpc>
              <a:spcBef>
                <a:spcPts val="600"/>
              </a:spcBef>
              <a:spcAft>
                <a:spcPts val="600"/>
              </a:spcAft>
              <a:buFont typeface="Wingdings" pitchFamily="2" charset="2"/>
              <a:buChar char="Ø"/>
            </a:pPr>
            <a:r>
              <a:rPr lang="zh-CN" altLang="en-US" sz="2200" dirty="0">
                <a:solidFill>
                  <a:srgbClr val="FF0000"/>
                </a:solidFill>
                <a:latin typeface="+mn-ea"/>
                <a:ea typeface="+mn-ea"/>
              </a:rPr>
              <a:t> </a:t>
            </a:r>
            <a:r>
              <a:rPr lang="en-US" altLang="zh-CN" sz="2200" dirty="0">
                <a:solidFill>
                  <a:srgbClr val="FF0000"/>
                </a:solidFill>
                <a:latin typeface="+mn-ea"/>
                <a:ea typeface="+mn-ea"/>
              </a:rPr>
              <a:t>WPKI</a:t>
            </a:r>
            <a:r>
              <a:rPr lang="zh-CN" altLang="en-US" sz="2200" dirty="0">
                <a:latin typeface="+mn-ea"/>
                <a:ea typeface="+mn-ea"/>
              </a:rPr>
              <a:t>，无线应用协议（</a:t>
            </a:r>
            <a:r>
              <a:rPr lang="en-US" altLang="zh-CN" sz="2200" dirty="0">
                <a:latin typeface="+mn-ea"/>
                <a:ea typeface="+mn-ea"/>
              </a:rPr>
              <a:t>Wireless Application Protocol ,WAP</a:t>
            </a:r>
            <a:r>
              <a:rPr lang="zh-CN" altLang="en-US" sz="2200" dirty="0">
                <a:latin typeface="+mn-ea"/>
                <a:ea typeface="+mn-ea"/>
              </a:rPr>
              <a:t>）论坛的“无线公钥基础设施”（</a:t>
            </a:r>
            <a:r>
              <a:rPr lang="en-US" altLang="zh-CN" sz="2200" dirty="0">
                <a:latin typeface="+mn-ea"/>
                <a:ea typeface="+mn-ea"/>
              </a:rPr>
              <a:t>Wireless Public Key Infrastructure</a:t>
            </a:r>
            <a:r>
              <a:rPr lang="zh-CN" altLang="en-US" sz="2200" dirty="0">
                <a:latin typeface="+mn-ea"/>
                <a:ea typeface="+mn-ea"/>
              </a:rPr>
              <a:t>） </a:t>
            </a:r>
          </a:p>
          <a:p>
            <a:pPr marL="342900" indent="-342900">
              <a:lnSpc>
                <a:spcPct val="130000"/>
              </a:lnSpc>
              <a:spcBef>
                <a:spcPts val="600"/>
              </a:spcBef>
              <a:spcAft>
                <a:spcPts val="600"/>
              </a:spcAft>
              <a:buFont typeface="Wingdings" pitchFamily="2" charset="2"/>
              <a:buChar char="Ø"/>
            </a:pPr>
            <a:r>
              <a:rPr lang="zh-CN" altLang="en-US" sz="2200" dirty="0">
                <a:solidFill>
                  <a:srgbClr val="FF0000"/>
                </a:solidFill>
                <a:latin typeface="+mn-ea"/>
                <a:ea typeface="+mn-ea"/>
              </a:rPr>
              <a:t> </a:t>
            </a:r>
            <a:r>
              <a:rPr lang="en-US" altLang="zh-CN" sz="2200" dirty="0">
                <a:solidFill>
                  <a:srgbClr val="FF0000"/>
                </a:solidFill>
                <a:latin typeface="+mn-ea"/>
                <a:ea typeface="+mn-ea"/>
              </a:rPr>
              <a:t>XKMS </a:t>
            </a:r>
            <a:r>
              <a:rPr lang="zh-CN" altLang="en-US" sz="2200" dirty="0">
                <a:latin typeface="+mn-ea"/>
                <a:ea typeface="+mn-ea"/>
              </a:rPr>
              <a:t>，</a:t>
            </a:r>
            <a:r>
              <a:rPr lang="en-US" altLang="zh-CN" sz="2200" dirty="0">
                <a:latin typeface="+mn-ea"/>
                <a:ea typeface="+mn-ea"/>
              </a:rPr>
              <a:t>2001</a:t>
            </a:r>
            <a:r>
              <a:rPr lang="zh-CN" altLang="en-US" sz="2200" dirty="0">
                <a:latin typeface="+mn-ea"/>
                <a:ea typeface="+mn-ea"/>
              </a:rPr>
              <a:t>年，由微软、</a:t>
            </a:r>
            <a:r>
              <a:rPr lang="en-US" altLang="zh-CN" sz="2200" dirty="0" err="1">
                <a:latin typeface="+mn-ea"/>
                <a:ea typeface="+mn-ea"/>
              </a:rPr>
              <a:t>Versign</a:t>
            </a:r>
            <a:r>
              <a:rPr lang="zh-CN" altLang="en-US" sz="2200" dirty="0">
                <a:latin typeface="+mn-ea"/>
                <a:ea typeface="+mn-ea"/>
              </a:rPr>
              <a:t>和</a:t>
            </a:r>
            <a:r>
              <a:rPr lang="en-US" altLang="zh-CN" sz="2200" dirty="0" err="1">
                <a:latin typeface="+mn-ea"/>
                <a:ea typeface="+mn-ea"/>
              </a:rPr>
              <a:t>webMethods</a:t>
            </a:r>
            <a:r>
              <a:rPr lang="zh-CN" altLang="en-US" sz="2200" dirty="0">
                <a:latin typeface="+mn-ea"/>
                <a:ea typeface="+mn-ea"/>
              </a:rPr>
              <a:t>三家公司发布的“</a:t>
            </a:r>
            <a:r>
              <a:rPr lang="en-US" altLang="zh-CN" sz="2200" dirty="0">
                <a:latin typeface="+mn-ea"/>
                <a:ea typeface="+mn-ea"/>
              </a:rPr>
              <a:t>XML</a:t>
            </a:r>
            <a:r>
              <a:rPr lang="zh-CN" altLang="en-US" sz="2200" dirty="0">
                <a:latin typeface="+mn-ea"/>
                <a:ea typeface="+mn-ea"/>
              </a:rPr>
              <a:t>密钥管理规范”（ </a:t>
            </a:r>
            <a:r>
              <a:rPr lang="en-US" altLang="zh-CN" sz="2200" dirty="0">
                <a:latin typeface="+mn-ea"/>
                <a:ea typeface="+mn-ea"/>
              </a:rPr>
              <a:t>XKMS </a:t>
            </a:r>
            <a:r>
              <a:rPr lang="zh-CN" altLang="en-US" sz="2200" dirty="0">
                <a:latin typeface="+mn-ea"/>
                <a:ea typeface="+mn-ea"/>
              </a:rPr>
              <a:t>，</a:t>
            </a:r>
            <a:r>
              <a:rPr lang="en-US" altLang="zh-CN" sz="2200" dirty="0">
                <a:latin typeface="+mn-ea"/>
                <a:ea typeface="+mn-ea"/>
              </a:rPr>
              <a:t>XML Key Management Specification</a:t>
            </a:r>
            <a:r>
              <a:rPr lang="zh-CN" altLang="en-US" sz="2200" dirty="0">
                <a:latin typeface="+mn-ea"/>
                <a:ea typeface="+mn-ea"/>
              </a:rPr>
              <a:t>） </a:t>
            </a:r>
            <a:endParaRPr lang="en-US" altLang="zh-CN" sz="2200" dirty="0">
              <a:latin typeface="+mn-ea"/>
              <a:ea typeface="+mn-ea"/>
            </a:endParaRPr>
          </a:p>
        </p:txBody>
      </p:sp>
      <p:sp>
        <p:nvSpPr>
          <p:cNvPr id="43012" name="Rectangle 4"/>
          <p:cNvSpPr>
            <a:spLocks noChangeArrowheads="1"/>
          </p:cNvSpPr>
          <p:nvPr/>
        </p:nvSpPr>
        <p:spPr bwMode="auto">
          <a:xfrm>
            <a:off x="1858962"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algn="ctr" eaLnBrk="0" hangingPunct="0"/>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PKI</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的标准化</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142</a:t>
            </a:fld>
            <a:endParaRPr lang="en-US" altLang="zh-CN"/>
          </a:p>
        </p:txBody>
      </p:sp>
    </p:spTree>
    <p:extLst>
      <p:ext uri="{BB962C8B-B14F-4D97-AF65-F5344CB8AC3E}">
        <p14:creationId xmlns:p14="http://schemas.microsoft.com/office/powerpoint/2010/main" val="23509926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Rectangle 3"/>
          <p:cNvSpPr>
            <a:spLocks noChangeArrowheads="1"/>
          </p:cNvSpPr>
          <p:nvPr/>
        </p:nvSpPr>
        <p:spPr bwMode="auto">
          <a:xfrm>
            <a:off x="701674" y="1060450"/>
            <a:ext cx="8169275" cy="554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30000"/>
              </a:lnSpc>
              <a:spcBef>
                <a:spcPts val="600"/>
              </a:spcBef>
              <a:spcAft>
                <a:spcPts val="600"/>
              </a:spcAft>
              <a:buFont typeface="Wingdings" pitchFamily="2" charset="2"/>
              <a:buChar char="Ø"/>
            </a:pPr>
            <a:r>
              <a:rPr lang="zh-CN" altLang="en-US" sz="2200" dirty="0">
                <a:latin typeface="+mn-ea"/>
                <a:ea typeface="+mn-ea"/>
              </a:rPr>
              <a:t> </a:t>
            </a:r>
            <a:r>
              <a:rPr lang="en-US" altLang="zh-CN" sz="2200" dirty="0">
                <a:latin typeface="+mn-ea"/>
                <a:ea typeface="+mn-ea"/>
              </a:rPr>
              <a:t>PKI</a:t>
            </a:r>
            <a:r>
              <a:rPr lang="zh-CN" altLang="en-US" sz="2200" dirty="0">
                <a:latin typeface="+mn-ea"/>
                <a:ea typeface="+mn-ea"/>
              </a:rPr>
              <a:t>本身是一种安全技术，目的是要在虚拟、开放的网络世界</a:t>
            </a:r>
            <a:r>
              <a:rPr lang="zh-CN" altLang="en-US" sz="2200" dirty="0">
                <a:solidFill>
                  <a:srgbClr val="FF0000"/>
                </a:solidFill>
                <a:latin typeface="+mn-ea"/>
                <a:ea typeface="+mn-ea"/>
              </a:rPr>
              <a:t>建立起一种信任机制</a:t>
            </a:r>
            <a:endParaRPr lang="en-US" altLang="zh-CN" sz="2200" dirty="0">
              <a:latin typeface="+mn-ea"/>
              <a:ea typeface="+mn-ea"/>
            </a:endParaRPr>
          </a:p>
          <a:p>
            <a:pPr marL="800100" lvl="1" indent="-342900">
              <a:lnSpc>
                <a:spcPct val="130000"/>
              </a:lnSpc>
              <a:spcBef>
                <a:spcPts val="600"/>
              </a:spcBef>
              <a:spcAft>
                <a:spcPts val="600"/>
              </a:spcAft>
              <a:buFont typeface="Wingdings" pitchFamily="2" charset="2"/>
              <a:buChar char="ü"/>
            </a:pPr>
            <a:r>
              <a:rPr lang="zh-CN" altLang="en-US" sz="2000" dirty="0">
                <a:latin typeface="+mn-ea"/>
                <a:ea typeface="+mn-ea"/>
              </a:rPr>
              <a:t>为网上业务系统的安全以及参与网上业务的各方的相互信任提供安全机制</a:t>
            </a:r>
            <a:endParaRPr lang="en-US" altLang="zh-CN" sz="2000" dirty="0">
              <a:latin typeface="+mn-ea"/>
              <a:ea typeface="+mn-ea"/>
            </a:endParaRPr>
          </a:p>
          <a:p>
            <a:pPr marL="800100" lvl="1" indent="-342900">
              <a:lnSpc>
                <a:spcPct val="130000"/>
              </a:lnSpc>
              <a:spcBef>
                <a:spcPts val="600"/>
              </a:spcBef>
              <a:spcAft>
                <a:spcPts val="600"/>
              </a:spcAft>
              <a:buFont typeface="Wingdings" pitchFamily="2" charset="2"/>
              <a:buChar char="ü"/>
            </a:pPr>
            <a:r>
              <a:rPr lang="zh-CN" altLang="en-US" sz="2000" dirty="0">
                <a:latin typeface="+mn-ea"/>
                <a:ea typeface="+mn-ea"/>
              </a:rPr>
              <a:t>为网上业务过程中身份认证和访问控制、信息保密性、信息完整性和业务操作的抗抵赖等安全需求提供可靠保证</a:t>
            </a:r>
          </a:p>
          <a:p>
            <a:pPr marL="342900" indent="-342900">
              <a:lnSpc>
                <a:spcPct val="130000"/>
              </a:lnSpc>
              <a:spcBef>
                <a:spcPts val="600"/>
              </a:spcBef>
              <a:spcAft>
                <a:spcPts val="600"/>
              </a:spcAft>
              <a:buFont typeface="Wingdings" pitchFamily="2" charset="2"/>
              <a:buChar char="Ø"/>
            </a:pPr>
            <a:r>
              <a:rPr lang="en-US" altLang="zh-CN" sz="2200" dirty="0">
                <a:latin typeface="+mn-ea"/>
                <a:ea typeface="+mn-ea"/>
              </a:rPr>
              <a:t>PKI</a:t>
            </a:r>
            <a:r>
              <a:rPr lang="zh-CN" altLang="en-US" sz="2200" dirty="0">
                <a:latin typeface="+mn-ea"/>
                <a:ea typeface="+mn-ea"/>
              </a:rPr>
              <a:t>的目标是</a:t>
            </a:r>
            <a:r>
              <a:rPr lang="zh-CN" altLang="en-US" sz="2200" dirty="0">
                <a:solidFill>
                  <a:srgbClr val="FF0000"/>
                </a:solidFill>
                <a:latin typeface="+mn-ea"/>
                <a:ea typeface="+mn-ea"/>
              </a:rPr>
              <a:t>对各种安全应用服务提供支撑</a:t>
            </a:r>
            <a:r>
              <a:rPr lang="zh-CN" altLang="en-US" sz="2200" dirty="0">
                <a:latin typeface="+mn-ea"/>
                <a:ea typeface="+mn-ea"/>
              </a:rPr>
              <a:t>，并与具体的应用系统是分离的，</a:t>
            </a:r>
            <a:r>
              <a:rPr lang="en-US" altLang="zh-CN" sz="2200" dirty="0">
                <a:latin typeface="+mn-ea"/>
                <a:ea typeface="+mn-ea"/>
              </a:rPr>
              <a:t>PKI</a:t>
            </a:r>
            <a:r>
              <a:rPr lang="zh-CN" altLang="en-US" sz="2200" dirty="0">
                <a:latin typeface="+mn-ea"/>
                <a:ea typeface="+mn-ea"/>
              </a:rPr>
              <a:t>系统的设计、开发、生产及管理都可独立进行，不需考虑具体应用的特殊性</a:t>
            </a:r>
          </a:p>
          <a:p>
            <a:pPr marL="342900" indent="-342900">
              <a:lnSpc>
                <a:spcPct val="130000"/>
              </a:lnSpc>
              <a:spcBef>
                <a:spcPts val="600"/>
              </a:spcBef>
              <a:spcAft>
                <a:spcPts val="600"/>
              </a:spcAft>
              <a:buFont typeface="Wingdings" pitchFamily="2" charset="2"/>
              <a:buChar char="Ø"/>
            </a:pPr>
            <a:r>
              <a:rPr lang="zh-CN" altLang="en-US" sz="2200" dirty="0">
                <a:latin typeface="+mn-ea"/>
                <a:ea typeface="+mn-ea"/>
              </a:rPr>
              <a:t> </a:t>
            </a:r>
            <a:r>
              <a:rPr lang="en-US" altLang="zh-CN" sz="2200" dirty="0">
                <a:latin typeface="+mn-ea"/>
                <a:ea typeface="+mn-ea"/>
              </a:rPr>
              <a:t>PKI</a:t>
            </a:r>
            <a:r>
              <a:rPr lang="zh-CN" altLang="en-US" sz="2200" dirty="0">
                <a:latin typeface="+mn-ea"/>
                <a:ea typeface="+mn-ea"/>
              </a:rPr>
              <a:t>通过延伸到用户本地的</a:t>
            </a:r>
            <a:r>
              <a:rPr lang="zh-CN" altLang="en-US" sz="2200" dirty="0">
                <a:solidFill>
                  <a:srgbClr val="FF0000"/>
                </a:solidFill>
                <a:latin typeface="+mn-ea"/>
                <a:ea typeface="+mn-ea"/>
              </a:rPr>
              <a:t>接口</a:t>
            </a:r>
            <a:r>
              <a:rPr lang="zh-CN" altLang="en-US" sz="2200" dirty="0">
                <a:latin typeface="+mn-ea"/>
                <a:ea typeface="+mn-ea"/>
              </a:rPr>
              <a:t>为各种应用提供安全服务，如身份鉴别、数字签名、机密性保护，访问控制等 </a:t>
            </a:r>
            <a:endParaRPr lang="en-US" altLang="zh-CN" sz="2200" dirty="0">
              <a:latin typeface="+mn-ea"/>
              <a:ea typeface="+mn-ea"/>
            </a:endParaRPr>
          </a:p>
        </p:txBody>
      </p:sp>
      <p:sp>
        <p:nvSpPr>
          <p:cNvPr id="43012" name="Rectangle 4"/>
          <p:cNvSpPr>
            <a:spLocks noChangeArrowheads="1"/>
          </p:cNvSpPr>
          <p:nvPr/>
        </p:nvSpPr>
        <p:spPr bwMode="auto">
          <a:xfrm>
            <a:off x="1858962" y="101600"/>
            <a:ext cx="6108700" cy="7078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Lst>
        </p:spPr>
        <p:txBody>
          <a:bodyPr/>
          <a:lstStyle/>
          <a:p>
            <a:pPr marL="342900" indent="-342900" algn="ctr" eaLnBrk="0" hangingPunct="0">
              <a:lnSpc>
                <a:spcPct val="110000"/>
              </a:lnSpc>
              <a:buFont typeface="Wingdings" pitchFamily="2" charset="2"/>
              <a:buNone/>
            </a:pP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应用与典型案例</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143</a:t>
            </a:fld>
            <a:endParaRPr lang="en-US" altLang="zh-CN"/>
          </a:p>
        </p:txBody>
      </p:sp>
    </p:spTree>
    <p:extLst>
      <p:ext uri="{BB962C8B-B14F-4D97-AF65-F5344CB8AC3E}">
        <p14:creationId xmlns:p14="http://schemas.microsoft.com/office/powerpoint/2010/main" val="26085856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338388" y="1962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87" name="Text Box 3"/>
          <p:cNvSpPr txBox="1">
            <a:spLocks noChangeArrowheads="1"/>
          </p:cNvSpPr>
          <p:nvPr/>
        </p:nvSpPr>
        <p:spPr bwMode="auto">
          <a:xfrm>
            <a:off x="3124200" y="6019800"/>
            <a:ext cx="2514600" cy="366713"/>
          </a:xfrm>
          <a:prstGeom prst="rect">
            <a:avLst/>
          </a:prstGeom>
          <a:solidFill>
            <a:srgbClr val="FFFFFF"/>
          </a:solidFill>
          <a:ln>
            <a:noFill/>
          </a:ln>
          <a:effectLst/>
          <a:extLs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1800" b="1">
              <a:latin typeface="Arial" pitchFamily="34" charset="0"/>
            </a:endParaRPr>
          </a:p>
        </p:txBody>
      </p:sp>
      <p:sp>
        <p:nvSpPr>
          <p:cNvPr id="67588" name="Rectangle 4"/>
          <p:cNvSpPr>
            <a:spLocks noChangeArrowheads="1"/>
          </p:cNvSpPr>
          <p:nvPr/>
        </p:nvSpPr>
        <p:spPr bwMode="auto">
          <a:xfrm>
            <a:off x="685800" y="228600"/>
            <a:ext cx="7315200" cy="68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应用与典型案例</a:t>
            </a:r>
          </a:p>
        </p:txBody>
      </p:sp>
      <p:sp>
        <p:nvSpPr>
          <p:cNvPr id="67589" name="Rectangle 5"/>
          <p:cNvSpPr>
            <a:spLocks noChangeArrowheads="1"/>
          </p:cNvSpPr>
          <p:nvPr/>
        </p:nvSpPr>
        <p:spPr bwMode="auto">
          <a:xfrm>
            <a:off x="1066800" y="1103313"/>
            <a:ext cx="7162800"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50000"/>
              </a:lnSpc>
              <a:buFont typeface="Wingdings" pitchFamily="2" charset="2"/>
              <a:buNone/>
            </a:pPr>
            <a:r>
              <a:rPr lang="zh-CN" altLang="en-US" sz="2200" dirty="0">
                <a:solidFill>
                  <a:srgbClr val="000000"/>
                </a:solidFill>
                <a:latin typeface="+mn-ea"/>
                <a:ea typeface="+mn-ea"/>
              </a:rPr>
              <a:t>国内的认证机构可分为三类，行业性</a:t>
            </a:r>
            <a:r>
              <a:rPr lang="en-US" altLang="zh-CN" sz="2200" dirty="0">
                <a:solidFill>
                  <a:srgbClr val="000000"/>
                </a:solidFill>
                <a:latin typeface="+mn-ea"/>
                <a:ea typeface="+mn-ea"/>
              </a:rPr>
              <a:t>CA</a:t>
            </a:r>
            <a:r>
              <a:rPr lang="zh-CN" altLang="en-US" sz="2200" dirty="0">
                <a:solidFill>
                  <a:srgbClr val="000000"/>
                </a:solidFill>
                <a:latin typeface="+mn-ea"/>
                <a:ea typeface="+mn-ea"/>
              </a:rPr>
              <a:t>、区域性</a:t>
            </a:r>
            <a:r>
              <a:rPr lang="en-US" altLang="zh-CN" sz="2200" dirty="0">
                <a:solidFill>
                  <a:srgbClr val="000000"/>
                </a:solidFill>
                <a:latin typeface="+mn-ea"/>
                <a:ea typeface="+mn-ea"/>
              </a:rPr>
              <a:t>CA</a:t>
            </a:r>
            <a:r>
              <a:rPr lang="zh-CN" altLang="en-US" sz="2200" dirty="0">
                <a:solidFill>
                  <a:srgbClr val="000000"/>
                </a:solidFill>
                <a:latin typeface="+mn-ea"/>
                <a:ea typeface="+mn-ea"/>
              </a:rPr>
              <a:t>和纯商业性</a:t>
            </a:r>
            <a:r>
              <a:rPr lang="en-US" altLang="zh-CN" sz="2200" dirty="0">
                <a:solidFill>
                  <a:srgbClr val="000000"/>
                </a:solidFill>
                <a:latin typeface="+mn-ea"/>
                <a:ea typeface="+mn-ea"/>
              </a:rPr>
              <a:t>CA</a:t>
            </a:r>
            <a:r>
              <a:rPr lang="zh-CN" altLang="en-US" sz="2200" dirty="0">
                <a:solidFill>
                  <a:srgbClr val="000000"/>
                </a:solidFill>
                <a:latin typeface="+mn-ea"/>
                <a:ea typeface="+mn-ea"/>
              </a:rPr>
              <a:t>，目前主要有</a:t>
            </a:r>
            <a:r>
              <a:rPr lang="zh-CN" altLang="en-US" b="1" dirty="0">
                <a:solidFill>
                  <a:srgbClr val="000000"/>
                </a:solidFill>
                <a:latin typeface="+mn-ea"/>
                <a:ea typeface="+mn-ea"/>
              </a:rPr>
              <a:t>：</a:t>
            </a:r>
          </a:p>
          <a:p>
            <a:pPr marL="800100" lvl="1" indent="-342900">
              <a:lnSpc>
                <a:spcPct val="150000"/>
              </a:lnSpc>
              <a:buFont typeface="Wingdings" pitchFamily="2" charset="2"/>
              <a:buChar char="Ø"/>
            </a:pPr>
            <a:r>
              <a:rPr lang="zh-CN" altLang="en-US" sz="2000" dirty="0">
                <a:solidFill>
                  <a:srgbClr val="A50021"/>
                </a:solidFill>
                <a:latin typeface="+mn-ea"/>
                <a:ea typeface="+mn-ea"/>
              </a:rPr>
              <a:t>中国金融认证中心</a:t>
            </a:r>
            <a:r>
              <a:rPr lang="en-US" altLang="zh-CN" sz="2000" dirty="0">
                <a:solidFill>
                  <a:srgbClr val="A50021"/>
                </a:solidFill>
                <a:latin typeface="+mn-ea"/>
                <a:ea typeface="+mn-ea"/>
              </a:rPr>
              <a:t>(CFCA);</a:t>
            </a:r>
          </a:p>
          <a:p>
            <a:pPr marL="800100" lvl="1" indent="-342900">
              <a:lnSpc>
                <a:spcPct val="150000"/>
              </a:lnSpc>
              <a:buFont typeface="Wingdings" pitchFamily="2" charset="2"/>
              <a:buChar char="Ø"/>
            </a:pPr>
            <a:r>
              <a:rPr lang="zh-CN" altLang="en-US" sz="2000" dirty="0">
                <a:solidFill>
                  <a:srgbClr val="A50021"/>
                </a:solidFill>
                <a:latin typeface="+mn-ea"/>
                <a:ea typeface="+mn-ea"/>
              </a:rPr>
              <a:t>中国电信认证中心</a:t>
            </a:r>
            <a:r>
              <a:rPr lang="en-US" altLang="zh-CN" sz="2000" dirty="0">
                <a:solidFill>
                  <a:srgbClr val="A50021"/>
                </a:solidFill>
                <a:latin typeface="+mn-ea"/>
                <a:ea typeface="+mn-ea"/>
              </a:rPr>
              <a:t>(CTCA);</a:t>
            </a:r>
          </a:p>
          <a:p>
            <a:pPr marL="800100" lvl="1" indent="-342900">
              <a:lnSpc>
                <a:spcPct val="150000"/>
              </a:lnSpc>
              <a:buFont typeface="Wingdings" pitchFamily="2" charset="2"/>
              <a:buChar char="Ø"/>
            </a:pPr>
            <a:r>
              <a:rPr lang="zh-CN" altLang="en-US" sz="2000" dirty="0">
                <a:solidFill>
                  <a:srgbClr val="0000CC"/>
                </a:solidFill>
                <a:latin typeface="+mn-ea"/>
                <a:ea typeface="+mn-ea"/>
              </a:rPr>
              <a:t>上海市电子商务安全证书管理中心</a:t>
            </a:r>
            <a:r>
              <a:rPr lang="en-US" altLang="zh-CN" sz="2000" dirty="0">
                <a:solidFill>
                  <a:srgbClr val="0000CC"/>
                </a:solidFill>
                <a:latin typeface="+mn-ea"/>
                <a:ea typeface="+mn-ea"/>
              </a:rPr>
              <a:t>(SHECA);</a:t>
            </a:r>
          </a:p>
          <a:p>
            <a:pPr marL="800100" lvl="1" indent="-342900">
              <a:lnSpc>
                <a:spcPct val="150000"/>
              </a:lnSpc>
              <a:buFont typeface="Wingdings" pitchFamily="2" charset="2"/>
              <a:buChar char="Ø"/>
            </a:pPr>
            <a:r>
              <a:rPr lang="zh-CN" altLang="en-US" sz="2000" dirty="0">
                <a:solidFill>
                  <a:srgbClr val="0000CC"/>
                </a:solidFill>
                <a:latin typeface="+mn-ea"/>
                <a:ea typeface="+mn-ea"/>
              </a:rPr>
              <a:t>北京数字证书认证中心</a:t>
            </a:r>
            <a:r>
              <a:rPr lang="en-US" altLang="zh-CN" sz="2000" dirty="0">
                <a:solidFill>
                  <a:srgbClr val="0000CC"/>
                </a:solidFill>
                <a:latin typeface="+mn-ea"/>
                <a:ea typeface="+mn-ea"/>
              </a:rPr>
              <a:t>(BJCA);</a:t>
            </a:r>
          </a:p>
          <a:p>
            <a:pPr marL="800100" lvl="1" indent="-342900">
              <a:lnSpc>
                <a:spcPct val="150000"/>
              </a:lnSpc>
              <a:buFont typeface="Wingdings" pitchFamily="2" charset="2"/>
              <a:buChar char="Ø"/>
            </a:pPr>
            <a:r>
              <a:rPr lang="zh-CN" altLang="en-US" sz="2000" dirty="0">
                <a:solidFill>
                  <a:srgbClr val="0000CC"/>
                </a:solidFill>
                <a:latin typeface="+mn-ea"/>
                <a:ea typeface="+mn-ea"/>
              </a:rPr>
              <a:t>重庆数字证书认证中心</a:t>
            </a:r>
            <a:r>
              <a:rPr lang="en-US" altLang="zh-CN" sz="2000" dirty="0">
                <a:solidFill>
                  <a:srgbClr val="0000CC"/>
                </a:solidFill>
                <a:latin typeface="+mn-ea"/>
                <a:ea typeface="+mn-ea"/>
              </a:rPr>
              <a:t>(CQCA);</a:t>
            </a:r>
          </a:p>
          <a:p>
            <a:pPr marL="800100" lvl="1" indent="-342900">
              <a:lnSpc>
                <a:spcPct val="150000"/>
              </a:lnSpc>
              <a:buFont typeface="Wingdings" pitchFamily="2" charset="2"/>
              <a:buChar char="Ø"/>
            </a:pPr>
            <a:r>
              <a:rPr lang="zh-CN" altLang="en-US" sz="2000" dirty="0">
                <a:solidFill>
                  <a:srgbClr val="0000CC"/>
                </a:solidFill>
                <a:latin typeface="+mn-ea"/>
                <a:ea typeface="+mn-ea"/>
              </a:rPr>
              <a:t>广东省电子商务认证中心</a:t>
            </a:r>
            <a:r>
              <a:rPr lang="en-US" altLang="zh-CN" sz="2000" dirty="0">
                <a:solidFill>
                  <a:srgbClr val="0000CC"/>
                </a:solidFill>
                <a:latin typeface="+mn-ea"/>
                <a:ea typeface="+mn-ea"/>
              </a:rPr>
              <a:t>(CNCA);</a:t>
            </a:r>
          </a:p>
          <a:p>
            <a:pPr marL="800100" lvl="1" indent="-342900">
              <a:lnSpc>
                <a:spcPct val="150000"/>
              </a:lnSpc>
              <a:buFont typeface="Wingdings" pitchFamily="2" charset="2"/>
              <a:buChar char="Ø"/>
            </a:pPr>
            <a:r>
              <a:rPr lang="zh-CN" altLang="en-US" sz="2000" dirty="0">
                <a:solidFill>
                  <a:srgbClr val="0000CC"/>
                </a:solidFill>
                <a:latin typeface="+mn-ea"/>
                <a:ea typeface="+mn-ea"/>
              </a:rPr>
              <a:t>海南省电子商务认证中心</a:t>
            </a:r>
            <a:r>
              <a:rPr lang="en-US" altLang="zh-CN" sz="2000" dirty="0">
                <a:solidFill>
                  <a:srgbClr val="0000CC"/>
                </a:solidFill>
                <a:latin typeface="+mn-ea"/>
                <a:ea typeface="+mn-ea"/>
              </a:rPr>
              <a:t>(HNECA);</a:t>
            </a:r>
          </a:p>
          <a:p>
            <a:pPr marL="800100" lvl="1" indent="-342900">
              <a:lnSpc>
                <a:spcPct val="150000"/>
              </a:lnSpc>
              <a:buFont typeface="Wingdings" pitchFamily="2" charset="2"/>
              <a:buChar char="Ø"/>
            </a:pPr>
            <a:r>
              <a:rPr lang="zh-CN" altLang="en-US" sz="2000" dirty="0">
                <a:solidFill>
                  <a:srgbClr val="0000CC"/>
                </a:solidFill>
                <a:latin typeface="+mn-ea"/>
                <a:ea typeface="+mn-ea"/>
              </a:rPr>
              <a:t>福建省数字安全证书管理有限公司</a:t>
            </a:r>
            <a:r>
              <a:rPr lang="en-US" altLang="zh-CN" sz="2000" dirty="0">
                <a:solidFill>
                  <a:srgbClr val="0000CC"/>
                </a:solidFill>
                <a:latin typeface="+mn-ea"/>
                <a:ea typeface="+mn-ea"/>
              </a:rPr>
              <a:t>(FJCA);</a:t>
            </a:r>
          </a:p>
          <a:p>
            <a:pPr marL="800100" lvl="1" indent="-342900">
              <a:lnSpc>
                <a:spcPct val="150000"/>
              </a:lnSpc>
              <a:buFont typeface="Wingdings" pitchFamily="2" charset="2"/>
              <a:buChar char="Ø"/>
            </a:pPr>
            <a:r>
              <a:rPr lang="zh-CN" altLang="en-US" sz="2000" dirty="0">
                <a:solidFill>
                  <a:srgbClr val="000000"/>
                </a:solidFill>
                <a:latin typeface="+mn-ea"/>
                <a:ea typeface="+mn-ea"/>
              </a:rPr>
              <a:t>北京天威诚信数字认证服务中心</a:t>
            </a:r>
            <a:r>
              <a:rPr lang="en-US" altLang="zh-CN" sz="2000" dirty="0">
                <a:solidFill>
                  <a:srgbClr val="000000"/>
                </a:solidFill>
                <a:latin typeface="+mn-ea"/>
                <a:ea typeface="+mn-ea"/>
              </a:rPr>
              <a:t>(</a:t>
            </a:r>
            <a:r>
              <a:rPr lang="en-US" altLang="zh-CN" sz="2000" dirty="0" err="1">
                <a:solidFill>
                  <a:srgbClr val="000000"/>
                </a:solidFill>
                <a:latin typeface="+mn-ea"/>
                <a:ea typeface="+mn-ea"/>
              </a:rPr>
              <a:t>iTruschina</a:t>
            </a:r>
            <a:r>
              <a:rPr lang="en-US" altLang="zh-CN" sz="2000" dirty="0">
                <a:solidFill>
                  <a:srgbClr val="000000"/>
                </a:solidFill>
                <a:latin typeface="+mn-ea"/>
                <a:ea typeface="+mn-ea"/>
              </a:rPr>
              <a:t> CA)</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144</a:t>
            </a:fld>
            <a:endParaRPr lang="en-US" altLang="zh-CN"/>
          </a:p>
        </p:txBody>
      </p:sp>
    </p:spTree>
    <p:extLst>
      <p:ext uri="{BB962C8B-B14F-4D97-AF65-F5344CB8AC3E}">
        <p14:creationId xmlns:p14="http://schemas.microsoft.com/office/powerpoint/2010/main" val="16284244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338388" y="1962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7587" name="Text Box 3"/>
          <p:cNvSpPr txBox="1">
            <a:spLocks noChangeArrowheads="1"/>
          </p:cNvSpPr>
          <p:nvPr/>
        </p:nvSpPr>
        <p:spPr bwMode="auto">
          <a:xfrm>
            <a:off x="3124200" y="6019800"/>
            <a:ext cx="2514600" cy="366713"/>
          </a:xfrm>
          <a:prstGeom prst="rect">
            <a:avLst/>
          </a:prstGeom>
          <a:solidFill>
            <a:srgbClr val="FFFFFF"/>
          </a:solidFill>
          <a:ln>
            <a:noFill/>
          </a:ln>
          <a:effectLst/>
          <a:extLst>
            <a:ext uri="{91240B29-F687-4F45-9708-019B960494DF}">
              <a14:hiddenLine xmlns:a14="http://schemas.microsoft.com/office/drawing/2010/main" w="3810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1800" b="1">
              <a:latin typeface="Arial" pitchFamily="34" charset="0"/>
            </a:endParaRPr>
          </a:p>
        </p:txBody>
      </p:sp>
      <p:sp>
        <p:nvSpPr>
          <p:cNvPr id="67588" name="Rectangle 4"/>
          <p:cNvSpPr>
            <a:spLocks noChangeArrowheads="1"/>
          </p:cNvSpPr>
          <p:nvPr/>
        </p:nvSpPr>
        <p:spPr bwMode="auto">
          <a:xfrm>
            <a:off x="685800" y="228600"/>
            <a:ext cx="7315200" cy="685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eaLnBrk="0" hangingPunct="0"/>
            <a:r>
              <a:rPr kumimoji="1" lang="zh-CN" altLang="en-US" sz="36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网上银行</a:t>
            </a:r>
          </a:p>
        </p:txBody>
      </p:sp>
      <p:sp>
        <p:nvSpPr>
          <p:cNvPr id="67589" name="Rectangle 5"/>
          <p:cNvSpPr>
            <a:spLocks noChangeArrowheads="1"/>
          </p:cNvSpPr>
          <p:nvPr/>
        </p:nvSpPr>
        <p:spPr bwMode="auto">
          <a:xfrm>
            <a:off x="977900" y="1094582"/>
            <a:ext cx="7162800" cy="528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buFont typeface="Wingdings" pitchFamily="2" charset="2"/>
              <a:buNone/>
            </a:pPr>
            <a:r>
              <a:rPr lang="zh-CN" altLang="en-US" sz="2400" dirty="0">
                <a:solidFill>
                  <a:srgbClr val="000000"/>
                </a:solidFill>
                <a:latin typeface="+mn-ea"/>
                <a:ea typeface="+mn-ea"/>
              </a:rPr>
              <a:t>网上银行安全需求</a:t>
            </a:r>
            <a:r>
              <a:rPr lang="zh-CN" altLang="en-US" sz="2000" dirty="0">
                <a:solidFill>
                  <a:srgbClr val="000000"/>
                </a:solidFill>
                <a:latin typeface="+mn-ea"/>
                <a:ea typeface="+mn-ea"/>
              </a:rPr>
              <a:t>：</a:t>
            </a:r>
          </a:p>
          <a:p>
            <a:pPr>
              <a:buFont typeface="Wingdings" pitchFamily="2" charset="2"/>
              <a:buNone/>
            </a:pPr>
            <a:r>
              <a:rPr lang="zh-CN" altLang="en-US" sz="2000" dirty="0">
                <a:solidFill>
                  <a:srgbClr val="FF0000"/>
                </a:solidFill>
                <a:latin typeface="+mn-ea"/>
                <a:ea typeface="+mn-ea"/>
              </a:rPr>
              <a:t>（</a:t>
            </a:r>
            <a:r>
              <a:rPr lang="en-US" altLang="zh-CN" sz="2000" dirty="0">
                <a:solidFill>
                  <a:srgbClr val="FF0000"/>
                </a:solidFill>
                <a:latin typeface="+mn-ea"/>
                <a:ea typeface="+mn-ea"/>
              </a:rPr>
              <a:t>1</a:t>
            </a:r>
            <a:r>
              <a:rPr lang="zh-CN" altLang="en-US" sz="2000" dirty="0">
                <a:solidFill>
                  <a:srgbClr val="FF0000"/>
                </a:solidFill>
                <a:latin typeface="+mn-ea"/>
                <a:ea typeface="+mn-ea"/>
              </a:rPr>
              <a:t>）身份鉴别需求       </a:t>
            </a:r>
          </a:p>
          <a:p>
            <a:pPr marL="800100" lvl="1" indent="-342900">
              <a:buFont typeface="Wingdings" pitchFamily="2" charset="2"/>
              <a:buChar char="ü"/>
            </a:pPr>
            <a:r>
              <a:rPr lang="zh-CN" altLang="en-US" sz="2000" dirty="0">
                <a:solidFill>
                  <a:srgbClr val="000000"/>
                </a:solidFill>
                <a:latin typeface="+mn-ea"/>
                <a:ea typeface="+mn-ea"/>
              </a:rPr>
              <a:t>对网上银行业务用户的身份鉴别</a:t>
            </a:r>
          </a:p>
          <a:p>
            <a:pPr marL="800100" lvl="1" indent="-342900">
              <a:buFont typeface="Wingdings" pitchFamily="2" charset="2"/>
              <a:buChar char="ü"/>
            </a:pPr>
            <a:r>
              <a:rPr lang="zh-CN" altLang="en-US" sz="2000" dirty="0">
                <a:solidFill>
                  <a:srgbClr val="000000"/>
                </a:solidFill>
                <a:latin typeface="+mn-ea"/>
                <a:ea typeface="+mn-ea"/>
              </a:rPr>
              <a:t>网上银行业务用户对网上银行应用系统的身份鉴别</a:t>
            </a:r>
          </a:p>
          <a:p>
            <a:pPr marL="800100" lvl="1" indent="-342900">
              <a:buFont typeface="Wingdings" pitchFamily="2" charset="2"/>
              <a:buChar char="ü"/>
            </a:pPr>
            <a:r>
              <a:rPr lang="zh-CN" altLang="en-US" sz="2000" dirty="0">
                <a:solidFill>
                  <a:srgbClr val="000000"/>
                </a:solidFill>
                <a:latin typeface="+mn-ea"/>
                <a:ea typeface="+mn-ea"/>
              </a:rPr>
              <a:t>利用身份信息来跟踪、记录交易过程</a:t>
            </a:r>
          </a:p>
          <a:p>
            <a:pPr marL="800100" lvl="1" indent="-342900">
              <a:buFont typeface="Wingdings" pitchFamily="2" charset="2"/>
              <a:buChar char="ü"/>
            </a:pPr>
            <a:r>
              <a:rPr lang="zh-CN" altLang="en-US" sz="2000" dirty="0">
                <a:solidFill>
                  <a:srgbClr val="000000"/>
                </a:solidFill>
                <a:latin typeface="+mn-ea"/>
                <a:ea typeface="+mn-ea"/>
              </a:rPr>
              <a:t>传统</a:t>
            </a:r>
            <a:r>
              <a:rPr lang="en-US" altLang="zh-CN" sz="2000" dirty="0">
                <a:solidFill>
                  <a:srgbClr val="000000"/>
                </a:solidFill>
                <a:latin typeface="+mn-ea"/>
                <a:ea typeface="+mn-ea"/>
              </a:rPr>
              <a:t>"</a:t>
            </a:r>
            <a:r>
              <a:rPr lang="zh-CN" altLang="en-US" sz="2000" dirty="0">
                <a:solidFill>
                  <a:srgbClr val="000000"/>
                </a:solidFill>
                <a:latin typeface="+mn-ea"/>
                <a:ea typeface="+mn-ea"/>
              </a:rPr>
              <a:t>用户名＋口令</a:t>
            </a:r>
            <a:r>
              <a:rPr lang="en-US" altLang="zh-CN" sz="2000" dirty="0">
                <a:solidFill>
                  <a:srgbClr val="000000"/>
                </a:solidFill>
                <a:latin typeface="+mn-ea"/>
                <a:ea typeface="+mn-ea"/>
              </a:rPr>
              <a:t>"</a:t>
            </a:r>
            <a:r>
              <a:rPr lang="zh-CN" altLang="en-US" sz="2000" dirty="0">
                <a:solidFill>
                  <a:srgbClr val="000000"/>
                </a:solidFill>
                <a:latin typeface="+mn-ea"/>
                <a:ea typeface="+mn-ea"/>
              </a:rPr>
              <a:t>身份鉴别方式，安全性较弱，用户口令易被窃取而导致损失</a:t>
            </a:r>
          </a:p>
          <a:p>
            <a:r>
              <a:rPr lang="zh-CN" altLang="en-US" sz="2000" dirty="0">
                <a:solidFill>
                  <a:srgbClr val="FF0000"/>
                </a:solidFill>
                <a:latin typeface="+mn-ea"/>
                <a:ea typeface="+mn-ea"/>
              </a:rPr>
              <a:t>（</a:t>
            </a:r>
            <a:r>
              <a:rPr lang="en-US" altLang="zh-CN" sz="2000" dirty="0">
                <a:solidFill>
                  <a:srgbClr val="FF0000"/>
                </a:solidFill>
                <a:latin typeface="+mn-ea"/>
                <a:ea typeface="+mn-ea"/>
              </a:rPr>
              <a:t>2</a:t>
            </a:r>
            <a:r>
              <a:rPr lang="zh-CN" altLang="en-US" sz="2000" dirty="0">
                <a:solidFill>
                  <a:srgbClr val="FF0000"/>
                </a:solidFill>
                <a:latin typeface="+mn-ea"/>
                <a:ea typeface="+mn-ea"/>
              </a:rPr>
              <a:t>）通信安全需求</a:t>
            </a:r>
          </a:p>
          <a:p>
            <a:pPr marL="800100" lvl="1" indent="-342900">
              <a:buFont typeface="Wingdings" pitchFamily="2" charset="2"/>
              <a:buChar char="ü"/>
            </a:pPr>
            <a:r>
              <a:rPr lang="zh-CN" altLang="en-US" sz="2000" dirty="0">
                <a:solidFill>
                  <a:srgbClr val="000000"/>
                </a:solidFill>
                <a:latin typeface="+mn-ea"/>
                <a:ea typeface="+mn-ea"/>
              </a:rPr>
              <a:t>保证在银行用户浏览器和网银服务器之间敏感信息和交易数据的安全，对抗网络窃听、恶意篡改、重放等</a:t>
            </a:r>
          </a:p>
          <a:p>
            <a:r>
              <a:rPr lang="zh-CN" altLang="en-US" sz="2000" dirty="0">
                <a:solidFill>
                  <a:srgbClr val="FF0000"/>
                </a:solidFill>
                <a:latin typeface="+mn-ea"/>
                <a:ea typeface="+mn-ea"/>
              </a:rPr>
              <a:t>（</a:t>
            </a:r>
            <a:r>
              <a:rPr lang="en-US" altLang="zh-CN" sz="2000" dirty="0">
                <a:solidFill>
                  <a:srgbClr val="FF0000"/>
                </a:solidFill>
                <a:latin typeface="+mn-ea"/>
                <a:ea typeface="+mn-ea"/>
              </a:rPr>
              <a:t>3</a:t>
            </a:r>
            <a:r>
              <a:rPr lang="zh-CN" altLang="en-US" sz="2000" dirty="0">
                <a:solidFill>
                  <a:srgbClr val="FF0000"/>
                </a:solidFill>
                <a:latin typeface="+mn-ea"/>
                <a:ea typeface="+mn-ea"/>
              </a:rPr>
              <a:t>）访问控制需求 </a:t>
            </a:r>
          </a:p>
          <a:p>
            <a:pPr marL="800100" lvl="1" indent="-342900">
              <a:buFont typeface="Wingdings" pitchFamily="2" charset="2"/>
              <a:buChar char="ü"/>
            </a:pPr>
            <a:r>
              <a:rPr lang="zh-CN" altLang="en-US" sz="2000" dirty="0">
                <a:solidFill>
                  <a:srgbClr val="000000"/>
                </a:solidFill>
                <a:latin typeface="+mn-ea"/>
                <a:ea typeface="+mn-ea"/>
              </a:rPr>
              <a:t>控制网上银行的不同业务只对相应用户群开放，没有授权的其他用户无法登录到没有授权的页面进行业务操作</a:t>
            </a:r>
          </a:p>
          <a:p>
            <a:pPr>
              <a:buFont typeface="Wingdings" pitchFamily="2" charset="2"/>
              <a:buNone/>
            </a:pPr>
            <a:r>
              <a:rPr lang="zh-CN" altLang="en-US" sz="2000" dirty="0">
                <a:solidFill>
                  <a:srgbClr val="FF0000"/>
                </a:solidFill>
                <a:latin typeface="+mn-ea"/>
                <a:ea typeface="+mn-ea"/>
              </a:rPr>
              <a:t>（</a:t>
            </a:r>
            <a:r>
              <a:rPr lang="en-US" altLang="zh-CN" sz="2000" dirty="0">
                <a:solidFill>
                  <a:srgbClr val="FF0000"/>
                </a:solidFill>
                <a:latin typeface="+mn-ea"/>
                <a:ea typeface="+mn-ea"/>
              </a:rPr>
              <a:t>4</a:t>
            </a:r>
            <a:r>
              <a:rPr lang="zh-CN" altLang="en-US" sz="2000" dirty="0">
                <a:solidFill>
                  <a:srgbClr val="FF0000"/>
                </a:solidFill>
                <a:latin typeface="+mn-ea"/>
                <a:ea typeface="+mn-ea"/>
              </a:rPr>
              <a:t>）安全审计</a:t>
            </a:r>
          </a:p>
          <a:p>
            <a:pPr marL="800100" lvl="1" indent="-342900">
              <a:buFont typeface="Wingdings" pitchFamily="2" charset="2"/>
              <a:buChar char="ü"/>
            </a:pPr>
            <a:r>
              <a:rPr lang="zh-CN" altLang="en-US" sz="2000" dirty="0">
                <a:solidFill>
                  <a:srgbClr val="000000"/>
                </a:solidFill>
                <a:latin typeface="+mn-ea"/>
                <a:ea typeface="+mn-ea"/>
              </a:rPr>
              <a:t>用户的交易记录必须是抗抵赖的，每笔交易都必须留有用户在交易过程的数字签名，在发生纠纷时能够提供一种公正手段进行仲裁</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145</a:t>
            </a:fld>
            <a:endParaRPr lang="en-US" altLang="zh-CN"/>
          </a:p>
        </p:txBody>
      </p:sp>
    </p:spTree>
    <p:extLst>
      <p:ext uri="{BB962C8B-B14F-4D97-AF65-F5344CB8AC3E}">
        <p14:creationId xmlns:p14="http://schemas.microsoft.com/office/powerpoint/2010/main" val="17298264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35"/>
          <p:cNvGrpSpPr>
            <a:grpSpLocks/>
          </p:cNvGrpSpPr>
          <p:nvPr/>
        </p:nvGrpSpPr>
        <p:grpSpPr bwMode="auto">
          <a:xfrm>
            <a:off x="1638255" y="48815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33" name="Group 13"/>
          <p:cNvGrpSpPr>
            <a:grpSpLocks/>
          </p:cNvGrpSpPr>
          <p:nvPr/>
        </p:nvGrpSpPr>
        <p:grpSpPr bwMode="auto">
          <a:xfrm>
            <a:off x="1612855" y="3162150"/>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48" name="Group 25"/>
          <p:cNvGrpSpPr>
            <a:grpSpLocks/>
          </p:cNvGrpSpPr>
          <p:nvPr/>
        </p:nvGrpSpPr>
        <p:grpSpPr bwMode="auto">
          <a:xfrm>
            <a:off x="1641452" y="5711614"/>
            <a:ext cx="762000" cy="665163"/>
            <a:chOff x="3174" y="2656"/>
            <a:chExt cx="1549" cy="1351"/>
          </a:xfrm>
          <a:solidFill>
            <a:srgbClr val="7030A0"/>
          </a:solidFill>
        </p:grpSpPr>
        <p:sp>
          <p:nvSpPr>
            <p:cNvPr id="49"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第 </a:t>
            </a: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4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章  密钥分配和用户认证</a:t>
            </a:r>
          </a:p>
        </p:txBody>
      </p:sp>
      <p:grpSp>
        <p:nvGrpSpPr>
          <p:cNvPr id="19469" name="Group 13"/>
          <p:cNvGrpSpPr>
            <a:grpSpLocks/>
          </p:cNvGrpSpPr>
          <p:nvPr/>
        </p:nvGrpSpPr>
        <p:grpSpPr bwMode="auto">
          <a:xfrm>
            <a:off x="1587500" y="145097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19250" y="22764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652432" y="155838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基于非对称加密的密钥分配</a:t>
            </a:r>
          </a:p>
        </p:txBody>
      </p:sp>
      <p:sp>
        <p:nvSpPr>
          <p:cNvPr id="19490" name="Text Box 34"/>
          <p:cNvSpPr txBox="1">
            <a:spLocks noChangeArrowheads="1"/>
          </p:cNvSpPr>
          <p:nvPr/>
        </p:nvSpPr>
        <p:spPr bwMode="gray">
          <a:xfrm>
            <a:off x="1663745" y="32639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4.3</a:t>
            </a:r>
          </a:p>
        </p:txBody>
      </p:sp>
      <p:grpSp>
        <p:nvGrpSpPr>
          <p:cNvPr id="19491" name="Group 35"/>
          <p:cNvGrpSpPr>
            <a:grpSpLocks/>
          </p:cNvGrpSpPr>
          <p:nvPr/>
        </p:nvGrpSpPr>
        <p:grpSpPr bwMode="auto">
          <a:xfrm>
            <a:off x="1644650" y="40052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1163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kumimoji="1" sz="240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r>
              <a:rPr lang="zh-CN" altLang="en-US" dirty="0"/>
              <a:t>联合身份管理</a:t>
            </a:r>
            <a:endParaRPr lang="en-US" altLang="zh-CN" dirty="0"/>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80237" y="23852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146</a:t>
            </a:fld>
            <a:endParaRPr lang="en-US" altLang="zh-CN"/>
          </a:p>
        </p:txBody>
      </p:sp>
    </p:spTree>
    <p:extLst>
      <p:ext uri="{BB962C8B-B14F-4D97-AF65-F5344CB8AC3E}">
        <p14:creationId xmlns:p14="http://schemas.microsoft.com/office/powerpoint/2010/main" val="39103893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引 言</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147</a:t>
            </a:fld>
            <a:endParaRPr lang="en-US" altLang="zh-CN"/>
          </a:p>
        </p:txBody>
      </p:sp>
      <p:pic>
        <p:nvPicPr>
          <p:cNvPr id="8" name="Picture 1" descr="C:\Documents and Settings\H\Application Data\Tencent\Users\34767271\QQ\WinTemp\RichOle\(4(R{YD6(]_D%YE$OV{}79S.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8355" y="3211510"/>
            <a:ext cx="1852755" cy="295699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11400" y="1802722"/>
            <a:ext cx="6642100" cy="1754326"/>
          </a:xfrm>
          <a:prstGeom prst="rect">
            <a:avLst/>
          </a:prstGeom>
          <a:ln>
            <a:solidFill>
              <a:srgbClr val="FF0000"/>
            </a:solidFill>
          </a:ln>
        </p:spPr>
        <p:txBody>
          <a:bodyPr wrap="square">
            <a:spAutoFit/>
          </a:bodyPr>
          <a:lstStyle/>
          <a:p>
            <a:pPr>
              <a:lnSpc>
                <a:spcPct val="150000"/>
              </a:lnSpc>
              <a:spcBef>
                <a:spcPts val="600"/>
              </a:spcBef>
              <a:spcAft>
                <a:spcPts val="600"/>
              </a:spcAft>
            </a:pPr>
            <a:r>
              <a:rPr lang="zh-CN" altLang="en-US" sz="2400" dirty="0">
                <a:latin typeface="+mn-ea"/>
                <a:ea typeface="+mn-ea"/>
              </a:rPr>
              <a:t>联合身份管理是一个相对比较新的概念， 处理多家企业和多种应用的普通身份管理方案的使用，能够支持数以千计，甚至是以百万计的用户</a:t>
            </a:r>
          </a:p>
        </p:txBody>
      </p:sp>
    </p:spTree>
    <p:extLst>
      <p:ext uri="{BB962C8B-B14F-4D97-AF65-F5344CB8AC3E}">
        <p14:creationId xmlns:p14="http://schemas.microsoft.com/office/powerpoint/2010/main" val="181859789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4.6.1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身份管理</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148</a:t>
            </a:fld>
            <a:endParaRPr lang="en-US" altLang="zh-CN"/>
          </a:p>
        </p:txBody>
      </p:sp>
      <p:sp>
        <p:nvSpPr>
          <p:cNvPr id="5" name="TextBox 4"/>
          <p:cNvSpPr txBox="1"/>
          <p:nvPr/>
        </p:nvSpPr>
        <p:spPr>
          <a:xfrm>
            <a:off x="781050" y="1536700"/>
            <a:ext cx="8191500" cy="4339650"/>
          </a:xfrm>
          <a:prstGeom prst="rect">
            <a:avLst/>
          </a:prstGeom>
          <a:noFill/>
        </p:spPr>
        <p:txBody>
          <a:bodyPr wrap="square" rtlCol="0">
            <a:spAutoFit/>
          </a:bodyPr>
          <a:lstStyle/>
          <a:p>
            <a:pPr marL="285750" indent="-285750">
              <a:lnSpc>
                <a:spcPct val="150000"/>
              </a:lnSpc>
              <a:spcBef>
                <a:spcPts val="1200"/>
              </a:spcBef>
              <a:spcAft>
                <a:spcPts val="1200"/>
              </a:spcAft>
              <a:buFont typeface="Wingdings" pitchFamily="2" charset="2"/>
              <a:buChar char="Ø"/>
            </a:pPr>
            <a:r>
              <a:rPr lang="zh-CN" altLang="en-US" sz="2400" dirty="0">
                <a:solidFill>
                  <a:srgbClr val="FF0000"/>
                </a:solidFill>
                <a:latin typeface="+mn-ea"/>
                <a:ea typeface="+mn-ea"/>
              </a:rPr>
              <a:t>身份管理</a:t>
            </a:r>
            <a:r>
              <a:rPr lang="zh-CN" altLang="en-US" sz="2400" dirty="0">
                <a:latin typeface="+mn-ea"/>
                <a:ea typeface="+mn-ea"/>
              </a:rPr>
              <a:t>是一种</a:t>
            </a:r>
            <a:r>
              <a:rPr lang="zh-CN" altLang="en-US" sz="2400" dirty="0">
                <a:solidFill>
                  <a:srgbClr val="FF0000"/>
                </a:solidFill>
                <a:latin typeface="+mn-ea"/>
                <a:ea typeface="+mn-ea"/>
              </a:rPr>
              <a:t>集中、自动</a:t>
            </a:r>
            <a:r>
              <a:rPr lang="zh-CN" altLang="en-US" sz="2400" dirty="0">
                <a:latin typeface="+mn-ea"/>
                <a:ea typeface="+mn-ea"/>
              </a:rPr>
              <a:t>的方法，能够为员工和授权个人</a:t>
            </a:r>
            <a:r>
              <a:rPr lang="zh-CN" altLang="en-US" sz="2400" dirty="0">
                <a:solidFill>
                  <a:srgbClr val="FF0000"/>
                </a:solidFill>
                <a:latin typeface="+mn-ea"/>
                <a:ea typeface="+mn-ea"/>
              </a:rPr>
              <a:t>提供资源的接口</a:t>
            </a:r>
            <a:endParaRPr lang="en-US" altLang="zh-CN" sz="2400" dirty="0">
              <a:solidFill>
                <a:srgbClr val="FF0000"/>
              </a:solidFill>
              <a:latin typeface="+mn-ea"/>
              <a:ea typeface="+mn-ea"/>
            </a:endParaRPr>
          </a:p>
          <a:p>
            <a:pPr marL="285750" indent="-285750">
              <a:lnSpc>
                <a:spcPct val="150000"/>
              </a:lnSpc>
              <a:spcBef>
                <a:spcPts val="1200"/>
              </a:spcBef>
              <a:spcAft>
                <a:spcPts val="1200"/>
              </a:spcAft>
              <a:buFont typeface="Wingdings" pitchFamily="2" charset="2"/>
              <a:buChar char="Ø"/>
            </a:pPr>
            <a:r>
              <a:rPr lang="zh-CN" altLang="en-US" sz="2400" dirty="0">
                <a:solidFill>
                  <a:srgbClr val="FF0000"/>
                </a:solidFill>
                <a:latin typeface="+mn-ea"/>
                <a:ea typeface="+mn-ea"/>
              </a:rPr>
              <a:t>焦点</a:t>
            </a:r>
            <a:r>
              <a:rPr lang="zh-CN" altLang="en-US" sz="2400" dirty="0">
                <a:latin typeface="+mn-ea"/>
                <a:ea typeface="+mn-ea"/>
              </a:rPr>
              <a:t>是为每个用户（人或程序）定义一个身份，将身份和属性连接起来，并制定一种方法使得用户能够证明其身份</a:t>
            </a:r>
            <a:endParaRPr lang="en-US" altLang="zh-CN" sz="2400" dirty="0">
              <a:latin typeface="+mn-ea"/>
              <a:ea typeface="+mn-ea"/>
            </a:endParaRPr>
          </a:p>
          <a:p>
            <a:pPr marL="285750" indent="-285750">
              <a:lnSpc>
                <a:spcPct val="150000"/>
              </a:lnSpc>
              <a:spcBef>
                <a:spcPts val="1200"/>
              </a:spcBef>
              <a:spcAft>
                <a:spcPts val="1200"/>
              </a:spcAft>
              <a:buFont typeface="Wingdings" pitchFamily="2" charset="2"/>
              <a:buChar char="Ø"/>
            </a:pPr>
            <a:r>
              <a:rPr lang="zh-CN" altLang="en-US" sz="2400" dirty="0">
                <a:latin typeface="+mn-ea"/>
                <a:ea typeface="+mn-ea"/>
              </a:rPr>
              <a:t>身份管理系统的中心思想是</a:t>
            </a:r>
            <a:r>
              <a:rPr lang="zh-CN" altLang="en-US" sz="2400" dirty="0">
                <a:solidFill>
                  <a:srgbClr val="FF0000"/>
                </a:solidFill>
                <a:latin typeface="+mn-ea"/>
                <a:ea typeface="+mn-ea"/>
              </a:rPr>
              <a:t>单点登录</a:t>
            </a:r>
            <a:r>
              <a:rPr lang="en-US" altLang="zh-CN" sz="2400" dirty="0">
                <a:solidFill>
                  <a:srgbClr val="FF0000"/>
                </a:solidFill>
                <a:latin typeface="+mn-ea"/>
                <a:ea typeface="+mn-ea"/>
              </a:rPr>
              <a:t>(SSO ) </a:t>
            </a:r>
            <a:r>
              <a:rPr lang="zh-CN" altLang="en-US" sz="2400" dirty="0">
                <a:solidFill>
                  <a:srgbClr val="FF0000"/>
                </a:solidFill>
                <a:latin typeface="+mn-ea"/>
                <a:ea typeface="+mn-ea"/>
              </a:rPr>
              <a:t>的使用</a:t>
            </a:r>
            <a:endParaRPr lang="en-US" altLang="zh-CN" sz="2400" dirty="0">
              <a:solidFill>
                <a:srgbClr val="FF0000"/>
              </a:solidFill>
              <a:latin typeface="+mn-ea"/>
              <a:ea typeface="+mn-ea"/>
            </a:endParaRPr>
          </a:p>
          <a:p>
            <a:pPr marL="285750" indent="-285750">
              <a:lnSpc>
                <a:spcPct val="150000"/>
              </a:lnSpc>
              <a:spcBef>
                <a:spcPts val="1200"/>
              </a:spcBef>
              <a:spcAft>
                <a:spcPts val="1200"/>
              </a:spcAft>
              <a:buFont typeface="Wingdings" pitchFamily="2" charset="2"/>
              <a:buChar char="Ø"/>
            </a:pPr>
            <a:r>
              <a:rPr lang="en-US" altLang="zh-CN" sz="2400" dirty="0">
                <a:latin typeface="+mn-ea"/>
                <a:ea typeface="+mn-ea"/>
              </a:rPr>
              <a:t>SSO</a:t>
            </a:r>
            <a:r>
              <a:rPr lang="zh-CN" altLang="en-US" sz="2400" dirty="0">
                <a:latin typeface="+mn-ea"/>
                <a:ea typeface="+mn-ea"/>
              </a:rPr>
              <a:t>使得用户在经过认证后能接入所有的网络资源</a:t>
            </a:r>
          </a:p>
        </p:txBody>
      </p:sp>
    </p:spTree>
    <p:extLst>
      <p:ext uri="{BB962C8B-B14F-4D97-AF65-F5344CB8AC3E}">
        <p14:creationId xmlns:p14="http://schemas.microsoft.com/office/powerpoint/2010/main" val="294502454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身份管理基本要素</a:t>
            </a:r>
          </a:p>
        </p:txBody>
      </p:sp>
      <p:sp>
        <p:nvSpPr>
          <p:cNvPr id="5" name="TextBox 4"/>
          <p:cNvSpPr txBox="1"/>
          <p:nvPr/>
        </p:nvSpPr>
        <p:spPr>
          <a:xfrm>
            <a:off x="730250" y="1308098"/>
            <a:ext cx="8312150" cy="4955203"/>
          </a:xfrm>
          <a:prstGeom prst="rect">
            <a:avLst/>
          </a:prstGeom>
          <a:noFill/>
        </p:spPr>
        <p:txBody>
          <a:bodyPr wrap="square" rtlCol="0">
            <a:spAutoFit/>
          </a:bodyPr>
          <a:lstStyle/>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认证</a:t>
            </a:r>
            <a:r>
              <a:rPr lang="en-US" altLang="zh-CN" sz="2400" dirty="0">
                <a:solidFill>
                  <a:srgbClr val="FF0000"/>
                </a:solidFill>
                <a:latin typeface="+mn-ea"/>
                <a:ea typeface="+mn-ea"/>
              </a:rPr>
              <a:t>:</a:t>
            </a:r>
            <a:r>
              <a:rPr lang="en-US" altLang="zh-CN" sz="2400" dirty="0">
                <a:latin typeface="+mn-ea"/>
                <a:ea typeface="+mn-ea"/>
              </a:rPr>
              <a:t> </a:t>
            </a:r>
            <a:r>
              <a:rPr lang="zh-CN" altLang="en-US" sz="2400" dirty="0">
                <a:latin typeface="+mn-ea"/>
                <a:ea typeface="+mn-ea"/>
              </a:rPr>
              <a:t>确认与提供的用户名相关联的用户</a:t>
            </a:r>
          </a:p>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授权</a:t>
            </a:r>
            <a:r>
              <a:rPr lang="en-US" altLang="zh-CN" sz="2400" dirty="0">
                <a:solidFill>
                  <a:srgbClr val="FF0000"/>
                </a:solidFill>
                <a:latin typeface="+mn-ea"/>
                <a:ea typeface="+mn-ea"/>
              </a:rPr>
              <a:t>:</a:t>
            </a:r>
            <a:r>
              <a:rPr lang="zh-CN" altLang="en-US" sz="2400" dirty="0">
                <a:latin typeface="+mn-ea"/>
                <a:ea typeface="+mn-ea"/>
              </a:rPr>
              <a:t>基于认证，授权到特殊服务和</a:t>
            </a:r>
            <a:r>
              <a:rPr lang="en-US" altLang="zh-CN" sz="2400" dirty="0">
                <a:latin typeface="+mn-ea"/>
                <a:ea typeface="+mn-ea"/>
              </a:rPr>
              <a:t>/</a:t>
            </a:r>
            <a:r>
              <a:rPr lang="zh-CN" altLang="en-US" sz="2400" dirty="0">
                <a:latin typeface="+mn-ea"/>
                <a:ea typeface="+mn-ea"/>
              </a:rPr>
              <a:t>或者资源的接口</a:t>
            </a:r>
            <a:endParaRPr lang="en-US" altLang="zh-CN" sz="2400" dirty="0">
              <a:latin typeface="+mn-ea"/>
              <a:ea typeface="+mn-ea"/>
            </a:endParaRPr>
          </a:p>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审计</a:t>
            </a:r>
            <a:r>
              <a:rPr lang="en-US" altLang="zh-CN" sz="2400" dirty="0">
                <a:solidFill>
                  <a:srgbClr val="FF0000"/>
                </a:solidFill>
                <a:latin typeface="+mn-ea"/>
                <a:ea typeface="+mn-ea"/>
              </a:rPr>
              <a:t>: </a:t>
            </a:r>
            <a:r>
              <a:rPr lang="zh-CN" altLang="en-US" sz="2400" dirty="0">
                <a:latin typeface="+mn-ea"/>
                <a:ea typeface="+mn-ea"/>
              </a:rPr>
              <a:t>进行登录和授权的进程</a:t>
            </a:r>
          </a:p>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供给</a:t>
            </a:r>
            <a:r>
              <a:rPr lang="en-US" altLang="zh-CN" sz="2400" dirty="0">
                <a:solidFill>
                  <a:srgbClr val="FF0000"/>
                </a:solidFill>
                <a:latin typeface="+mn-ea"/>
                <a:ea typeface="+mn-ea"/>
              </a:rPr>
              <a:t>:</a:t>
            </a:r>
            <a:r>
              <a:rPr lang="zh-CN" altLang="en-US" sz="2400" dirty="0">
                <a:latin typeface="+mn-ea"/>
                <a:ea typeface="+mn-ea"/>
              </a:rPr>
              <a:t>系统中用户的登记</a:t>
            </a:r>
            <a:endParaRPr lang="en-US" altLang="zh-CN" sz="2400" dirty="0">
              <a:latin typeface="+mn-ea"/>
              <a:ea typeface="+mn-ea"/>
            </a:endParaRPr>
          </a:p>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工作流自动化</a:t>
            </a:r>
            <a:r>
              <a:rPr lang="en-US" altLang="zh-CN" sz="2400" dirty="0">
                <a:solidFill>
                  <a:srgbClr val="FF0000"/>
                </a:solidFill>
                <a:latin typeface="+mn-ea"/>
                <a:ea typeface="+mn-ea"/>
              </a:rPr>
              <a:t>: </a:t>
            </a:r>
            <a:r>
              <a:rPr lang="zh-CN" altLang="en-US" sz="2400" dirty="0">
                <a:latin typeface="+mn-ea"/>
                <a:ea typeface="+mn-ea"/>
              </a:rPr>
              <a:t>事务处理中的数据移动</a:t>
            </a:r>
          </a:p>
          <a:p>
            <a:pPr marL="457200" indent="-457200">
              <a:lnSpc>
                <a:spcPct val="150000"/>
              </a:lnSpc>
              <a:spcBef>
                <a:spcPts val="1200"/>
              </a:spcBef>
              <a:spcAft>
                <a:spcPts val="1200"/>
              </a:spcAft>
              <a:buFont typeface="+mj-lt"/>
              <a:buAutoNum type="arabicPeriod"/>
            </a:pPr>
            <a:r>
              <a:rPr lang="zh-CN" altLang="en-US" sz="2400" dirty="0">
                <a:solidFill>
                  <a:srgbClr val="FF0000"/>
                </a:solidFill>
                <a:latin typeface="+mn-ea"/>
                <a:ea typeface="+mn-ea"/>
              </a:rPr>
              <a:t>委派管理</a:t>
            </a:r>
            <a:r>
              <a:rPr lang="en-US" altLang="zh-CN" sz="2400" dirty="0">
                <a:solidFill>
                  <a:srgbClr val="FF0000"/>
                </a:solidFill>
                <a:latin typeface="+mn-ea"/>
                <a:ea typeface="+mn-ea"/>
              </a:rPr>
              <a:t>:</a:t>
            </a:r>
            <a:r>
              <a:rPr lang="zh-CN" altLang="en-US" sz="2400" dirty="0">
                <a:latin typeface="+mn-ea"/>
                <a:ea typeface="+mn-ea"/>
              </a:rPr>
              <a:t>使用基于角色的接入控制来授权许可</a:t>
            </a:r>
            <a:endParaRPr lang="en-US" altLang="zh-CN" sz="2400" dirty="0">
              <a:latin typeface="+mn-ea"/>
              <a:ea typeface="+mn-ea"/>
            </a:endParaRPr>
          </a:p>
        </p:txBody>
      </p:sp>
      <p:sp>
        <p:nvSpPr>
          <p:cNvPr id="2" name="灯片编号占位符 1"/>
          <p:cNvSpPr>
            <a:spLocks noGrp="1"/>
          </p:cNvSpPr>
          <p:nvPr>
            <p:ph type="sldNum" sz="quarter" idx="10"/>
          </p:nvPr>
        </p:nvSpPr>
        <p:spPr/>
        <p:txBody>
          <a:bodyPr/>
          <a:lstStyle/>
          <a:p>
            <a:pPr>
              <a:defRPr/>
            </a:pPr>
            <a:fld id="{B80B7744-BF61-4268-AC2F-73EF00E7A0AD}" type="slidenum">
              <a:rPr lang="en-US" altLang="zh-CN" smtClean="0"/>
              <a:pPr>
                <a:defRPr/>
              </a:pPr>
              <a:t>149</a:t>
            </a:fld>
            <a:endParaRPr lang="en-US" altLang="zh-CN"/>
          </a:p>
        </p:txBody>
      </p:sp>
    </p:spTree>
    <p:extLst>
      <p:ext uri="{BB962C8B-B14F-4D97-AF65-F5344CB8AC3E}">
        <p14:creationId xmlns:p14="http://schemas.microsoft.com/office/powerpoint/2010/main" val="41932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a:t>
            </a:fld>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4036849349"/>
              </p:ext>
            </p:extLst>
          </p:nvPr>
        </p:nvGraphicFramePr>
        <p:xfrm>
          <a:off x="0" y="1291709"/>
          <a:ext cx="8967490" cy="4633637"/>
        </p:xfrm>
        <a:graphic>
          <a:graphicData uri="http://schemas.openxmlformats.org/presentationml/2006/ole">
            <mc:AlternateContent xmlns:mc="http://schemas.openxmlformats.org/markup-compatibility/2006">
              <mc:Choice xmlns:v="urn:schemas-microsoft-com:vml" Requires="v">
                <p:oleObj spid="_x0000_s24927" name="Visio" r:id="rId3" imgW="5164760" imgH="2662961" progId="Visio.Drawing.11">
                  <p:embed/>
                </p:oleObj>
              </mc:Choice>
              <mc:Fallback>
                <p:oleObj name="Visio" r:id="rId3" imgW="5164760" imgH="26629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91709"/>
                        <a:ext cx="8967490" cy="46336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5879169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身份管理基本要素</a:t>
            </a:r>
          </a:p>
        </p:txBody>
      </p:sp>
      <p:sp>
        <p:nvSpPr>
          <p:cNvPr id="5" name="TextBox 4"/>
          <p:cNvSpPr txBox="1"/>
          <p:nvPr/>
        </p:nvSpPr>
        <p:spPr>
          <a:xfrm>
            <a:off x="615950" y="1143000"/>
            <a:ext cx="8312150" cy="4520468"/>
          </a:xfrm>
          <a:prstGeom prst="rect">
            <a:avLst/>
          </a:prstGeom>
          <a:noFill/>
        </p:spPr>
        <p:txBody>
          <a:bodyPr wrap="square" rtlCol="0">
            <a:spAutoFit/>
          </a:bodyPr>
          <a:lstStyle/>
          <a:p>
            <a:pPr marL="457200" indent="-457200">
              <a:lnSpc>
                <a:spcPct val="150000"/>
              </a:lnSpc>
              <a:spcBef>
                <a:spcPts val="1200"/>
              </a:spcBef>
              <a:spcAft>
                <a:spcPts val="1200"/>
              </a:spcAft>
              <a:buFont typeface="+mj-lt"/>
              <a:buAutoNum type="arabicPeriod" startAt="7"/>
            </a:pPr>
            <a:r>
              <a:rPr lang="zh-CN" altLang="en-US" sz="2400" dirty="0">
                <a:solidFill>
                  <a:srgbClr val="FF0000"/>
                </a:solidFill>
                <a:latin typeface="+mn-ea"/>
                <a:ea typeface="+mn-ea"/>
              </a:rPr>
              <a:t>密码同步</a:t>
            </a:r>
            <a:r>
              <a:rPr lang="en-US" altLang="zh-CN" sz="2400" dirty="0">
                <a:solidFill>
                  <a:srgbClr val="FF0000"/>
                </a:solidFill>
                <a:latin typeface="+mn-ea"/>
                <a:ea typeface="+mn-ea"/>
              </a:rPr>
              <a:t>:</a:t>
            </a:r>
            <a:r>
              <a:rPr lang="zh-CN" altLang="en-US" sz="2400" dirty="0">
                <a:latin typeface="+mn-ea"/>
                <a:ea typeface="+mn-ea"/>
              </a:rPr>
              <a:t>为单点登录或者减少登录</a:t>
            </a:r>
            <a:r>
              <a:rPr lang="en-US" altLang="zh-CN" sz="2400" dirty="0">
                <a:latin typeface="+mn-ea"/>
                <a:ea typeface="+mn-ea"/>
              </a:rPr>
              <a:t>( RSO ) </a:t>
            </a:r>
            <a:r>
              <a:rPr lang="zh-CN" altLang="en-US" sz="2400" dirty="0">
                <a:latin typeface="+mn-ea"/>
                <a:ea typeface="+mn-ea"/>
              </a:rPr>
              <a:t>建立进程</a:t>
            </a:r>
            <a:r>
              <a:rPr lang="en-US" altLang="zh-CN" sz="2400" dirty="0">
                <a:latin typeface="+mn-ea"/>
                <a:ea typeface="+mn-ea"/>
              </a:rPr>
              <a:t>RSO </a:t>
            </a:r>
            <a:r>
              <a:rPr lang="zh-CN" altLang="en-US" sz="2400" dirty="0">
                <a:latin typeface="+mn-ea"/>
                <a:ea typeface="+mn-ea"/>
              </a:rPr>
              <a:t>包含多种登录，相比于每种资源和服务具有各自的认证设施的情况需要更好的用户努力</a:t>
            </a:r>
          </a:p>
          <a:p>
            <a:pPr marL="457200" indent="-457200">
              <a:lnSpc>
                <a:spcPct val="150000"/>
              </a:lnSpc>
              <a:spcBef>
                <a:spcPts val="1200"/>
              </a:spcBef>
              <a:spcAft>
                <a:spcPts val="1200"/>
              </a:spcAft>
              <a:buFont typeface="+mj-lt"/>
              <a:buAutoNum type="arabicPeriod" startAt="7"/>
            </a:pPr>
            <a:r>
              <a:rPr lang="zh-CN" altLang="en-US" sz="2400" dirty="0">
                <a:solidFill>
                  <a:srgbClr val="FF0000"/>
                </a:solidFill>
                <a:latin typeface="+mn-ea"/>
                <a:ea typeface="+mn-ea"/>
              </a:rPr>
              <a:t>自助密码重置</a:t>
            </a:r>
            <a:r>
              <a:rPr lang="en-US" altLang="zh-CN" sz="2400" dirty="0">
                <a:solidFill>
                  <a:srgbClr val="FF0000"/>
                </a:solidFill>
                <a:latin typeface="+mn-ea"/>
                <a:ea typeface="+mn-ea"/>
              </a:rPr>
              <a:t>: </a:t>
            </a:r>
            <a:r>
              <a:rPr lang="zh-CN" altLang="en-US" sz="2400" dirty="0">
                <a:latin typeface="+mn-ea"/>
                <a:ea typeface="+mn-ea"/>
              </a:rPr>
              <a:t>使得用户能够修改其密码</a:t>
            </a:r>
          </a:p>
          <a:p>
            <a:pPr marL="457200" indent="-457200">
              <a:lnSpc>
                <a:spcPct val="150000"/>
              </a:lnSpc>
              <a:spcBef>
                <a:spcPts val="1200"/>
              </a:spcBef>
              <a:spcAft>
                <a:spcPts val="1200"/>
              </a:spcAft>
              <a:buFont typeface="+mj-lt"/>
              <a:buAutoNum type="arabicPeriod" startAt="7"/>
            </a:pPr>
            <a:r>
              <a:rPr lang="zh-CN" altLang="en-US" sz="2400" dirty="0">
                <a:solidFill>
                  <a:srgbClr val="FF0000"/>
                </a:solidFill>
                <a:latin typeface="+mn-ea"/>
                <a:ea typeface="+mn-ea"/>
              </a:rPr>
              <a:t> 联合</a:t>
            </a:r>
            <a:r>
              <a:rPr lang="en-US" altLang="zh-CN" sz="2400" dirty="0">
                <a:solidFill>
                  <a:srgbClr val="FF0000"/>
                </a:solidFill>
                <a:latin typeface="+mn-ea"/>
                <a:ea typeface="+mn-ea"/>
              </a:rPr>
              <a:t>: </a:t>
            </a:r>
            <a:r>
              <a:rPr lang="zh-CN" altLang="en-US" sz="2400" dirty="0">
                <a:latin typeface="+mn-ea"/>
                <a:ea typeface="+mn-ea"/>
              </a:rPr>
              <a:t>一个使认证和许可从一个系统转移到另一个系统的进程，通常是通过多个企业，能够减少用户需要进行认证的改数</a:t>
            </a:r>
          </a:p>
        </p:txBody>
      </p:sp>
      <p:sp>
        <p:nvSpPr>
          <p:cNvPr id="2" name="灯片编号占位符 1"/>
          <p:cNvSpPr>
            <a:spLocks noGrp="1"/>
          </p:cNvSpPr>
          <p:nvPr>
            <p:ph type="sldNum" sz="quarter" idx="10"/>
          </p:nvPr>
        </p:nvSpPr>
        <p:spPr/>
        <p:txBody>
          <a:bodyPr/>
          <a:lstStyle/>
          <a:p>
            <a:pPr>
              <a:defRPr/>
            </a:pPr>
            <a:fld id="{B80B7744-BF61-4268-AC2F-73EF00E7A0AD}" type="slidenum">
              <a:rPr lang="en-US" altLang="zh-CN" smtClean="0"/>
              <a:pPr>
                <a:defRPr/>
              </a:pPr>
              <a:t>150</a:t>
            </a:fld>
            <a:endParaRPr lang="en-US" altLang="zh-CN"/>
          </a:p>
        </p:txBody>
      </p:sp>
    </p:spTree>
    <p:extLst>
      <p:ext uri="{BB962C8B-B14F-4D97-AF65-F5344CB8AC3E}">
        <p14:creationId xmlns:p14="http://schemas.microsoft.com/office/powerpoint/2010/main" val="129836761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通用身份管理结构</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151</a:t>
            </a:fld>
            <a:endParaRPr lang="en-US" altLang="zh-CN"/>
          </a:p>
        </p:txBody>
      </p:sp>
      <p:sp>
        <p:nvSpPr>
          <p:cNvPr id="5" name="矩形 4"/>
          <p:cNvSpPr/>
          <p:nvPr/>
        </p:nvSpPr>
        <p:spPr>
          <a:xfrm>
            <a:off x="3416440" y="4063595"/>
            <a:ext cx="2957146" cy="10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属性服务</a:t>
            </a:r>
            <a:r>
              <a:rPr lang="zh-CN" altLang="en-US" dirty="0"/>
              <a:t>者</a:t>
            </a:r>
          </a:p>
        </p:txBody>
      </p:sp>
      <p:sp>
        <p:nvSpPr>
          <p:cNvPr id="7" name="矩形 6"/>
          <p:cNvSpPr/>
          <p:nvPr/>
        </p:nvSpPr>
        <p:spPr>
          <a:xfrm>
            <a:off x="167054" y="2586363"/>
            <a:ext cx="2957146" cy="10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数据消费者</a:t>
            </a:r>
            <a:r>
              <a:rPr lang="zh-CN" altLang="en-US" dirty="0"/>
              <a:t>者</a:t>
            </a:r>
          </a:p>
        </p:txBody>
      </p:sp>
      <p:sp>
        <p:nvSpPr>
          <p:cNvPr id="8" name="矩形 7"/>
          <p:cNvSpPr/>
          <p:nvPr/>
        </p:nvSpPr>
        <p:spPr>
          <a:xfrm>
            <a:off x="3416440" y="1152068"/>
            <a:ext cx="2957146" cy="10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身份提供者</a:t>
            </a:r>
            <a:r>
              <a:rPr lang="zh-CN" altLang="en-US" dirty="0"/>
              <a:t>者</a:t>
            </a:r>
          </a:p>
        </p:txBody>
      </p:sp>
      <p:sp>
        <p:nvSpPr>
          <p:cNvPr id="9" name="矩形 8"/>
          <p:cNvSpPr/>
          <p:nvPr/>
        </p:nvSpPr>
        <p:spPr>
          <a:xfrm>
            <a:off x="6519916" y="2586363"/>
            <a:ext cx="2509784" cy="10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委托人</a:t>
            </a:r>
            <a:r>
              <a:rPr lang="zh-CN" altLang="en-US" dirty="0"/>
              <a:t>者</a:t>
            </a:r>
          </a:p>
        </p:txBody>
      </p:sp>
      <p:sp>
        <p:nvSpPr>
          <p:cNvPr id="10" name="矩形 9"/>
          <p:cNvSpPr/>
          <p:nvPr/>
        </p:nvSpPr>
        <p:spPr>
          <a:xfrm>
            <a:off x="3640121" y="5540828"/>
            <a:ext cx="2509784" cy="1012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chemeClr val="tx1"/>
                </a:solidFill>
              </a:rPr>
              <a:t>管理员</a:t>
            </a:r>
            <a:r>
              <a:rPr lang="zh-CN" altLang="en-US" dirty="0"/>
              <a:t>者</a:t>
            </a:r>
          </a:p>
        </p:txBody>
      </p:sp>
      <p:cxnSp>
        <p:nvCxnSpPr>
          <p:cNvPr id="13" name="直接连接符 12"/>
          <p:cNvCxnSpPr/>
          <p:nvPr/>
        </p:nvCxnSpPr>
        <p:spPr>
          <a:xfrm>
            <a:off x="1645627" y="3598735"/>
            <a:ext cx="0" cy="1087565"/>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1645627" y="4673195"/>
            <a:ext cx="1770813" cy="13105"/>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895013" y="5095520"/>
            <a:ext cx="0" cy="428979"/>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825241" y="1498798"/>
            <a:ext cx="1591199"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825241" y="1498798"/>
            <a:ext cx="0" cy="1087565"/>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9" idx="0"/>
          </p:cNvCxnSpPr>
          <p:nvPr/>
        </p:nvCxnSpPr>
        <p:spPr>
          <a:xfrm flipH="1" flipV="1">
            <a:off x="7746443" y="1498798"/>
            <a:ext cx="28365" cy="1087565"/>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6373586" y="1498798"/>
            <a:ext cx="1387039" cy="16831"/>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6373586" y="4569781"/>
            <a:ext cx="1387039" cy="0"/>
          </a:xfrm>
          <a:prstGeom prst="line">
            <a:avLst/>
          </a:prstGeom>
          <a:ln w="254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7746443" y="3598735"/>
            <a:ext cx="14182" cy="971046"/>
          </a:xfrm>
          <a:prstGeom prst="line">
            <a:avLst/>
          </a:prstGeom>
          <a:ln w="25400">
            <a:solidFill>
              <a:schemeClr val="tx1"/>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4398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通用身份管理结构</a:t>
            </a:r>
          </a:p>
        </p:txBody>
      </p:sp>
      <p:sp>
        <p:nvSpPr>
          <p:cNvPr id="5" name="TextBox 4"/>
          <p:cNvSpPr txBox="1"/>
          <p:nvPr/>
        </p:nvSpPr>
        <p:spPr>
          <a:xfrm>
            <a:off x="831850" y="1499656"/>
            <a:ext cx="8312150" cy="4154984"/>
          </a:xfrm>
          <a:prstGeom prst="rect">
            <a:avLst/>
          </a:prstGeom>
          <a:noFill/>
        </p:spPr>
        <p:txBody>
          <a:bodyPr wrap="square" rtlCol="0">
            <a:spAutoFit/>
          </a:bodyPr>
          <a:lstStyle/>
          <a:p>
            <a:pPr marL="342900" indent="-342900">
              <a:lnSpc>
                <a:spcPct val="150000"/>
              </a:lnSpc>
              <a:spcBef>
                <a:spcPts val="1200"/>
              </a:spcBef>
              <a:spcAft>
                <a:spcPts val="1200"/>
              </a:spcAft>
              <a:buFont typeface="Wingdings" pitchFamily="2" charset="2"/>
              <a:buChar char="Ø"/>
            </a:pPr>
            <a:r>
              <a:rPr lang="zh-CN" altLang="en-US" sz="2400" dirty="0">
                <a:solidFill>
                  <a:srgbClr val="FF0000"/>
                </a:solidFill>
                <a:latin typeface="+mn-ea"/>
                <a:ea typeface="+mn-ea"/>
              </a:rPr>
              <a:t>委托人</a:t>
            </a:r>
            <a:r>
              <a:rPr lang="en-US" altLang="zh-CN" sz="2400" dirty="0">
                <a:latin typeface="+mn-ea"/>
                <a:ea typeface="+mn-ea"/>
              </a:rPr>
              <a:t>( principal ) </a:t>
            </a:r>
            <a:r>
              <a:rPr lang="zh-CN" altLang="en-US" sz="2400" dirty="0">
                <a:latin typeface="+mn-ea"/>
                <a:ea typeface="+mn-ea"/>
              </a:rPr>
              <a:t>是一个</a:t>
            </a:r>
            <a:r>
              <a:rPr lang="zh-CN" altLang="en-US" sz="2400" dirty="0">
                <a:solidFill>
                  <a:srgbClr val="FF0000"/>
                </a:solidFill>
                <a:latin typeface="+mn-ea"/>
                <a:ea typeface="+mn-ea"/>
              </a:rPr>
              <a:t>身份持有者</a:t>
            </a:r>
            <a:r>
              <a:rPr lang="zh-CN" altLang="en-US" sz="2400" dirty="0">
                <a:latin typeface="+mn-ea"/>
                <a:ea typeface="+mn-ea"/>
              </a:rPr>
              <a:t>，实际上就是想要接入网络资源和服务的用户</a:t>
            </a:r>
            <a:endParaRPr lang="en-US" altLang="zh-CN" sz="24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用户设备、代理进程和服务器系统都可以作为委托人</a:t>
            </a:r>
            <a:endParaRPr lang="en-US" altLang="zh-CN" sz="22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委托人向身份提供者提供自我认证</a:t>
            </a:r>
            <a:endParaRPr lang="en-US" altLang="zh-CN" sz="22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身份提供者将认证信息和委托人、属性以及一个或者多个身份相连接</a:t>
            </a:r>
          </a:p>
        </p:txBody>
      </p:sp>
      <p:sp>
        <p:nvSpPr>
          <p:cNvPr id="2" name="灯片编号占位符 1"/>
          <p:cNvSpPr>
            <a:spLocks noGrp="1"/>
          </p:cNvSpPr>
          <p:nvPr>
            <p:ph type="sldNum" sz="quarter" idx="10"/>
          </p:nvPr>
        </p:nvSpPr>
        <p:spPr/>
        <p:txBody>
          <a:bodyPr/>
          <a:lstStyle/>
          <a:p>
            <a:pPr>
              <a:defRPr/>
            </a:pPr>
            <a:fld id="{B80B7744-BF61-4268-AC2F-73EF00E7A0AD}" type="slidenum">
              <a:rPr lang="en-US" altLang="zh-CN" smtClean="0"/>
              <a:pPr>
                <a:defRPr/>
              </a:pPr>
              <a:t>152</a:t>
            </a:fld>
            <a:endParaRPr lang="en-US" altLang="zh-CN"/>
          </a:p>
        </p:txBody>
      </p:sp>
    </p:spTree>
    <p:extLst>
      <p:ext uri="{BB962C8B-B14F-4D97-AF65-F5344CB8AC3E}">
        <p14:creationId xmlns:p14="http://schemas.microsoft.com/office/powerpoint/2010/main" val="407554767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通用身份管理结构</a:t>
            </a:r>
          </a:p>
        </p:txBody>
      </p:sp>
      <p:sp>
        <p:nvSpPr>
          <p:cNvPr id="5" name="TextBox 4"/>
          <p:cNvSpPr txBox="1"/>
          <p:nvPr/>
        </p:nvSpPr>
        <p:spPr>
          <a:xfrm>
            <a:off x="831850" y="1448856"/>
            <a:ext cx="8312150" cy="4108817"/>
          </a:xfrm>
          <a:prstGeom prst="rect">
            <a:avLst/>
          </a:prstGeom>
          <a:noFill/>
        </p:spPr>
        <p:txBody>
          <a:bodyPr wrap="square" rtlCol="0">
            <a:spAutoFit/>
          </a:bodyPr>
          <a:lstStyle/>
          <a:p>
            <a:pPr marL="342900" indent="-342900">
              <a:lnSpc>
                <a:spcPct val="150000"/>
              </a:lnSpc>
              <a:spcBef>
                <a:spcPts val="1200"/>
              </a:spcBef>
              <a:spcAft>
                <a:spcPts val="1200"/>
              </a:spcAft>
              <a:buFont typeface="Wingdings" pitchFamily="2" charset="2"/>
              <a:buChar char="Ø"/>
            </a:pPr>
            <a:r>
              <a:rPr lang="zh-CN" altLang="en-US" sz="2400" dirty="0">
                <a:solidFill>
                  <a:srgbClr val="FF0000"/>
                </a:solidFill>
                <a:latin typeface="+mn-ea"/>
                <a:ea typeface="+mn-ea"/>
              </a:rPr>
              <a:t>属性服务</a:t>
            </a:r>
            <a:r>
              <a:rPr lang="zh-CN" altLang="en-US" sz="2400" dirty="0">
                <a:latin typeface="+mn-ea"/>
                <a:ea typeface="+mn-ea"/>
              </a:rPr>
              <a:t>管理这些属性的</a:t>
            </a:r>
            <a:r>
              <a:rPr lang="zh-CN" altLang="en-US" sz="2400" dirty="0">
                <a:solidFill>
                  <a:srgbClr val="FF0000"/>
                </a:solidFill>
                <a:latin typeface="+mn-ea"/>
                <a:ea typeface="+mn-ea"/>
              </a:rPr>
              <a:t>产生和保有</a:t>
            </a:r>
            <a:endParaRPr lang="en-US" altLang="zh-CN" sz="2400" dirty="0">
              <a:solidFill>
                <a:srgbClr val="FF0000"/>
              </a:solidFill>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身份管理使用户只需要提供一次该信息，并将信息保存在一个地方，通过授权和保密机制来发送给消费者</a:t>
            </a:r>
            <a:endParaRPr lang="en-US" altLang="zh-CN" sz="22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用户可以生成一些与数字身份相关连的属性，如地址</a:t>
            </a:r>
            <a:endParaRPr lang="en-US" altLang="zh-CN" sz="22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管理者也可能分派一些属性给用户，如角色、接入许可和员工信息</a:t>
            </a:r>
            <a:endParaRPr lang="en-US" altLang="zh-CN" sz="2200" dirty="0">
              <a:latin typeface="+mn-ea"/>
              <a:ea typeface="+mn-ea"/>
            </a:endParaRPr>
          </a:p>
        </p:txBody>
      </p:sp>
      <p:sp>
        <p:nvSpPr>
          <p:cNvPr id="2" name="灯片编号占位符 1"/>
          <p:cNvSpPr>
            <a:spLocks noGrp="1"/>
          </p:cNvSpPr>
          <p:nvPr>
            <p:ph type="sldNum" sz="quarter" idx="10"/>
          </p:nvPr>
        </p:nvSpPr>
        <p:spPr/>
        <p:txBody>
          <a:bodyPr/>
          <a:lstStyle/>
          <a:p>
            <a:pPr>
              <a:defRPr/>
            </a:pPr>
            <a:fld id="{B80B7744-BF61-4268-AC2F-73EF00E7A0AD}" type="slidenum">
              <a:rPr lang="en-US" altLang="zh-CN" smtClean="0"/>
              <a:pPr>
                <a:defRPr/>
              </a:pPr>
              <a:t>153</a:t>
            </a:fld>
            <a:endParaRPr lang="en-US" altLang="zh-CN"/>
          </a:p>
        </p:txBody>
      </p:sp>
    </p:spTree>
    <p:extLst>
      <p:ext uri="{BB962C8B-B14F-4D97-AF65-F5344CB8AC3E}">
        <p14:creationId xmlns:p14="http://schemas.microsoft.com/office/powerpoint/2010/main" val="35970011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16733" y="-508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通用身份管理结构</a:t>
            </a:r>
          </a:p>
        </p:txBody>
      </p:sp>
      <p:sp>
        <p:nvSpPr>
          <p:cNvPr id="5" name="TextBox 4"/>
          <p:cNvSpPr txBox="1"/>
          <p:nvPr/>
        </p:nvSpPr>
        <p:spPr>
          <a:xfrm>
            <a:off x="844550" y="1575856"/>
            <a:ext cx="7931150" cy="3077766"/>
          </a:xfrm>
          <a:prstGeom prst="rect">
            <a:avLst/>
          </a:prstGeom>
          <a:noFill/>
        </p:spPr>
        <p:txBody>
          <a:bodyPr wrap="square" rtlCol="0">
            <a:spAutoFit/>
          </a:bodyPr>
          <a:lstStyle/>
          <a:p>
            <a:pPr marL="342900" indent="-342900">
              <a:lnSpc>
                <a:spcPct val="150000"/>
              </a:lnSpc>
              <a:spcBef>
                <a:spcPts val="1200"/>
              </a:spcBef>
              <a:spcAft>
                <a:spcPts val="1200"/>
              </a:spcAft>
              <a:buFont typeface="Wingdings" pitchFamily="2" charset="2"/>
              <a:buChar char="Ø"/>
            </a:pPr>
            <a:r>
              <a:rPr lang="zh-CN" altLang="en-US" sz="2400" dirty="0">
                <a:solidFill>
                  <a:srgbClr val="FF0000"/>
                </a:solidFill>
                <a:latin typeface="+mn-ea"/>
                <a:ea typeface="+mn-ea"/>
              </a:rPr>
              <a:t>数据消费者</a:t>
            </a:r>
            <a:r>
              <a:rPr lang="en-US" altLang="zh-CN" sz="2400" dirty="0">
                <a:latin typeface="+mn-ea"/>
                <a:ea typeface="+mn-ea"/>
              </a:rPr>
              <a:t>(Data consumers)</a:t>
            </a:r>
            <a:r>
              <a:rPr lang="zh-CN" altLang="en-US" sz="2400" dirty="0">
                <a:latin typeface="+mn-ea"/>
                <a:ea typeface="+mn-ea"/>
              </a:rPr>
              <a:t>就是一个获得身份和属性提供者保有和提供的数据的实体，被用来</a:t>
            </a:r>
            <a:r>
              <a:rPr lang="zh-CN" altLang="en-US" sz="2400" dirty="0">
                <a:solidFill>
                  <a:srgbClr val="FF0000"/>
                </a:solidFill>
                <a:latin typeface="+mn-ea"/>
                <a:ea typeface="+mn-ea"/>
              </a:rPr>
              <a:t>支持授权决定和收集审核信息</a:t>
            </a:r>
            <a:endParaRPr lang="en-US" altLang="zh-CN" sz="2400" dirty="0">
              <a:solidFill>
                <a:srgbClr val="FF0000"/>
              </a:solidFill>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例如，一个数据库服务器或者文件服务器就是一种需要用户证件以便知道为用户提供哪种接入的数据消费者</a:t>
            </a:r>
            <a:endParaRPr lang="en-US" altLang="zh-CN" sz="2200" dirty="0">
              <a:latin typeface="+mn-ea"/>
              <a:ea typeface="+mn-ea"/>
            </a:endParaRPr>
          </a:p>
        </p:txBody>
      </p:sp>
      <p:sp>
        <p:nvSpPr>
          <p:cNvPr id="2" name="灯片编号占位符 1"/>
          <p:cNvSpPr>
            <a:spLocks noGrp="1"/>
          </p:cNvSpPr>
          <p:nvPr>
            <p:ph type="sldNum" sz="quarter" idx="10"/>
          </p:nvPr>
        </p:nvSpPr>
        <p:spPr/>
        <p:txBody>
          <a:bodyPr/>
          <a:lstStyle/>
          <a:p>
            <a:pPr>
              <a:defRPr/>
            </a:pPr>
            <a:fld id="{B80B7744-BF61-4268-AC2F-73EF00E7A0AD}" type="slidenum">
              <a:rPr lang="en-US" altLang="zh-CN" smtClean="0"/>
              <a:pPr>
                <a:defRPr/>
              </a:pPr>
              <a:t>154</a:t>
            </a:fld>
            <a:endParaRPr lang="en-US" altLang="zh-CN"/>
          </a:p>
        </p:txBody>
      </p:sp>
    </p:spTree>
    <p:extLst>
      <p:ext uri="{BB962C8B-B14F-4D97-AF65-F5344CB8AC3E}">
        <p14:creationId xmlns:p14="http://schemas.microsoft.com/office/powerpoint/2010/main" val="29007301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4.6.2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身份联合</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155</a:t>
            </a:fld>
            <a:endParaRPr lang="en-US" altLang="zh-CN"/>
          </a:p>
        </p:txBody>
      </p:sp>
      <p:sp>
        <p:nvSpPr>
          <p:cNvPr id="4" name="矩形 3"/>
          <p:cNvSpPr/>
          <p:nvPr/>
        </p:nvSpPr>
        <p:spPr>
          <a:xfrm>
            <a:off x="1079500" y="1276340"/>
            <a:ext cx="7670800" cy="5001369"/>
          </a:xfrm>
          <a:prstGeom prst="rect">
            <a:avLst/>
          </a:prstGeom>
        </p:spPr>
        <p:txBody>
          <a:bodyPr wrap="square">
            <a:spAutoFit/>
          </a:bodyPr>
          <a:lstStyle/>
          <a:p>
            <a:pPr marL="285750" indent="-285750">
              <a:lnSpc>
                <a:spcPct val="150000"/>
              </a:lnSpc>
              <a:spcBef>
                <a:spcPts val="600"/>
              </a:spcBef>
              <a:spcAft>
                <a:spcPts val="600"/>
              </a:spcAft>
              <a:buFont typeface="Wingdings" pitchFamily="2" charset="2"/>
              <a:buChar char="Ø"/>
            </a:pPr>
            <a:r>
              <a:rPr lang="zh-CN" altLang="en-US" sz="2400" dirty="0">
                <a:latin typeface="+mn-ea"/>
                <a:ea typeface="+mn-ea"/>
              </a:rPr>
              <a:t>身份联合就是将</a:t>
            </a:r>
            <a:r>
              <a:rPr lang="zh-CN" altLang="en-US" sz="2400" dirty="0">
                <a:solidFill>
                  <a:srgbClr val="FF0000"/>
                </a:solidFill>
                <a:latin typeface="+mn-ea"/>
                <a:ea typeface="+mn-ea"/>
              </a:rPr>
              <a:t>身份管理扩展到多个安全域</a:t>
            </a:r>
            <a:endParaRPr lang="en-US" altLang="zh-CN" sz="2400" dirty="0">
              <a:solidFill>
                <a:srgbClr val="FF0000"/>
              </a:solidFill>
              <a:latin typeface="+mn-ea"/>
              <a:ea typeface="+mn-ea"/>
            </a:endParaRPr>
          </a:p>
          <a:p>
            <a:pPr marL="800100" lvl="1" indent="-342900">
              <a:lnSpc>
                <a:spcPct val="150000"/>
              </a:lnSpc>
              <a:spcBef>
                <a:spcPts val="600"/>
              </a:spcBef>
              <a:spcAft>
                <a:spcPts val="600"/>
              </a:spcAft>
              <a:buFont typeface="Wingdings" pitchFamily="2" charset="2"/>
              <a:buChar char="ü"/>
            </a:pPr>
            <a:r>
              <a:rPr lang="zh-CN" altLang="en-US" sz="2200" dirty="0">
                <a:latin typeface="+mn-ea"/>
                <a:ea typeface="+mn-ea"/>
              </a:rPr>
              <a:t>这些域包含自主组织的内部公司单位、外部合作公司以及其他的第三方应用和服务</a:t>
            </a:r>
            <a:endParaRPr lang="en-US" altLang="zh-CN" sz="2200" dirty="0">
              <a:latin typeface="+mn-ea"/>
              <a:ea typeface="+mn-ea"/>
            </a:endParaRPr>
          </a:p>
          <a:p>
            <a:pPr marL="285750" indent="-285750">
              <a:lnSpc>
                <a:spcPct val="150000"/>
              </a:lnSpc>
              <a:spcBef>
                <a:spcPts val="600"/>
              </a:spcBef>
              <a:spcAft>
                <a:spcPts val="600"/>
              </a:spcAft>
              <a:buFont typeface="Wingdings" pitchFamily="2" charset="2"/>
              <a:buChar char="Ø"/>
            </a:pPr>
            <a:r>
              <a:rPr lang="zh-CN" altLang="en-US" sz="2400" dirty="0">
                <a:latin typeface="+mn-ea"/>
                <a:ea typeface="+mn-ea"/>
              </a:rPr>
              <a:t>身份联合的目的就是</a:t>
            </a:r>
            <a:r>
              <a:rPr lang="zh-CN" altLang="en-US" sz="2400" dirty="0">
                <a:solidFill>
                  <a:srgbClr val="FF0000"/>
                </a:solidFill>
                <a:latin typeface="+mn-ea"/>
                <a:ea typeface="+mn-ea"/>
              </a:rPr>
              <a:t>共享数字身份</a:t>
            </a:r>
            <a:r>
              <a:rPr lang="zh-CN" altLang="en-US" sz="2400" dirty="0">
                <a:latin typeface="+mn-ea"/>
                <a:ea typeface="+mn-ea"/>
              </a:rPr>
              <a:t>，使得用户只需要认证一次就可以接入多个域的应用及其资源</a:t>
            </a:r>
            <a:endParaRPr lang="en-US" altLang="zh-CN" sz="2400" dirty="0">
              <a:latin typeface="+mn-ea"/>
              <a:ea typeface="+mn-ea"/>
            </a:endParaRPr>
          </a:p>
          <a:p>
            <a:pPr marL="800100" lvl="1" indent="-342900">
              <a:lnSpc>
                <a:spcPct val="150000"/>
              </a:lnSpc>
              <a:spcBef>
                <a:spcPts val="600"/>
              </a:spcBef>
              <a:spcAft>
                <a:spcPts val="600"/>
              </a:spcAft>
              <a:buFont typeface="Wingdings" pitchFamily="2" charset="2"/>
              <a:buChar char="ü"/>
            </a:pPr>
            <a:r>
              <a:rPr lang="zh-CN" altLang="en-US" sz="2200" dirty="0">
                <a:latin typeface="+mn-ea"/>
                <a:ea typeface="+mn-ea"/>
              </a:rPr>
              <a:t>因为这些域是相对自主或独立的，因此没有中央控制</a:t>
            </a:r>
            <a:endParaRPr lang="en-US" altLang="zh-CN" sz="2200" dirty="0">
              <a:latin typeface="+mn-ea"/>
              <a:ea typeface="+mn-ea"/>
            </a:endParaRPr>
          </a:p>
          <a:p>
            <a:pPr marL="285750" indent="-285750">
              <a:lnSpc>
                <a:spcPct val="150000"/>
              </a:lnSpc>
              <a:spcBef>
                <a:spcPts val="600"/>
              </a:spcBef>
              <a:spcAft>
                <a:spcPts val="600"/>
              </a:spcAft>
              <a:buFont typeface="Wingdings" pitchFamily="2" charset="2"/>
              <a:buChar char="Ø"/>
            </a:pPr>
            <a:r>
              <a:rPr lang="zh-CN" altLang="en-US" sz="2400" dirty="0">
                <a:latin typeface="+mn-ea"/>
                <a:ea typeface="+mn-ea"/>
              </a:rPr>
              <a:t>这是合作组织在协商的标准和分享数字身份的</a:t>
            </a:r>
            <a:r>
              <a:rPr lang="zh-CN" altLang="en-US" sz="2400" dirty="0">
                <a:solidFill>
                  <a:srgbClr val="FF0000"/>
                </a:solidFill>
                <a:latin typeface="+mn-ea"/>
                <a:ea typeface="+mn-ea"/>
              </a:rPr>
              <a:t>相互信任</a:t>
            </a:r>
            <a:r>
              <a:rPr lang="zh-CN" altLang="en-US" sz="2400" dirty="0">
                <a:latin typeface="+mn-ea"/>
                <a:ea typeface="+mn-ea"/>
              </a:rPr>
              <a:t>的基础上形成的一种联合</a:t>
            </a:r>
          </a:p>
        </p:txBody>
      </p:sp>
    </p:spTree>
    <p:extLst>
      <p:ext uri="{BB962C8B-B14F-4D97-AF65-F5344CB8AC3E}">
        <p14:creationId xmlns:p14="http://schemas.microsoft.com/office/powerpoint/2010/main" val="22239304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联合身份管理概念</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156</a:t>
            </a:fld>
            <a:endParaRPr lang="en-US" altLang="zh-CN"/>
          </a:p>
        </p:txBody>
      </p:sp>
      <p:sp>
        <p:nvSpPr>
          <p:cNvPr id="4" name="矩形 3"/>
          <p:cNvSpPr/>
          <p:nvPr/>
        </p:nvSpPr>
        <p:spPr>
          <a:xfrm>
            <a:off x="889000" y="1416040"/>
            <a:ext cx="7670800" cy="4585871"/>
          </a:xfrm>
          <a:prstGeom prst="rect">
            <a:avLst/>
          </a:prstGeom>
        </p:spPr>
        <p:txBody>
          <a:bodyPr wrap="square">
            <a:spAutoFit/>
          </a:bodyPr>
          <a:lstStyle/>
          <a:p>
            <a:pPr marL="285750" indent="-285750">
              <a:lnSpc>
                <a:spcPct val="150000"/>
              </a:lnSpc>
              <a:spcBef>
                <a:spcPts val="600"/>
              </a:spcBef>
              <a:spcAft>
                <a:spcPts val="600"/>
              </a:spcAft>
              <a:buFont typeface="Wingdings" pitchFamily="2" charset="2"/>
              <a:buChar char="Ø"/>
            </a:pPr>
            <a:r>
              <a:rPr lang="zh-CN" altLang="en-US" sz="2400" dirty="0">
                <a:solidFill>
                  <a:srgbClr val="FF0000"/>
                </a:solidFill>
                <a:latin typeface="+mn-ea"/>
                <a:ea typeface="+mn-ea"/>
              </a:rPr>
              <a:t>联合身份管理</a:t>
            </a:r>
            <a:r>
              <a:rPr lang="zh-CN" altLang="en-US" sz="2400" dirty="0">
                <a:latin typeface="+mn-ea"/>
                <a:ea typeface="+mn-ea"/>
              </a:rPr>
              <a:t>是指协商、标准以及使身份、身份属性在多个企业和应用中可移植并且支持数以千计，甚至是以百万计用户的技术</a:t>
            </a:r>
            <a:endParaRPr lang="en-US" altLang="zh-CN" sz="2400" dirty="0">
              <a:latin typeface="+mn-ea"/>
              <a:ea typeface="+mn-ea"/>
            </a:endParaRPr>
          </a:p>
          <a:p>
            <a:pPr marL="285750" indent="-285750">
              <a:lnSpc>
                <a:spcPct val="150000"/>
              </a:lnSpc>
              <a:spcBef>
                <a:spcPts val="600"/>
              </a:spcBef>
              <a:spcAft>
                <a:spcPts val="600"/>
              </a:spcAft>
              <a:buFont typeface="Wingdings" pitchFamily="2" charset="2"/>
              <a:buChar char="Ø"/>
            </a:pPr>
            <a:r>
              <a:rPr lang="zh-CN" altLang="en-US" sz="2400" dirty="0">
                <a:solidFill>
                  <a:srgbClr val="FF0000"/>
                </a:solidFill>
                <a:latin typeface="+mn-ea"/>
                <a:ea typeface="+mn-ea"/>
              </a:rPr>
              <a:t>联合身份管理功能</a:t>
            </a:r>
            <a:endParaRPr lang="en-US" altLang="zh-CN" sz="2400" dirty="0">
              <a:solidFill>
                <a:srgbClr val="FF0000"/>
              </a:solidFill>
              <a:latin typeface="+mn-ea"/>
              <a:ea typeface="+mn-ea"/>
            </a:endParaRPr>
          </a:p>
          <a:p>
            <a:pPr marL="800100" lvl="1" indent="-342900">
              <a:lnSpc>
                <a:spcPct val="150000"/>
              </a:lnSpc>
              <a:spcBef>
                <a:spcPts val="600"/>
              </a:spcBef>
              <a:spcAft>
                <a:spcPts val="600"/>
              </a:spcAft>
              <a:buFont typeface="Wingdings" pitchFamily="2" charset="2"/>
              <a:buChar char="ü"/>
            </a:pPr>
            <a:r>
              <a:rPr lang="en-US" altLang="zh-CN" sz="2200" dirty="0">
                <a:latin typeface="+mn-ea"/>
                <a:ea typeface="+mn-ea"/>
              </a:rPr>
              <a:t>SSO</a:t>
            </a:r>
          </a:p>
          <a:p>
            <a:pPr marL="800100" lvl="1" indent="-342900">
              <a:lnSpc>
                <a:spcPct val="150000"/>
              </a:lnSpc>
              <a:spcBef>
                <a:spcPts val="600"/>
              </a:spcBef>
              <a:spcAft>
                <a:spcPts val="600"/>
              </a:spcAft>
              <a:buFont typeface="Wingdings" pitchFamily="2" charset="2"/>
              <a:buChar char="ü"/>
            </a:pPr>
            <a:r>
              <a:rPr lang="zh-CN" altLang="en-US" sz="2200" dirty="0">
                <a:latin typeface="+mn-ea"/>
                <a:ea typeface="+mn-ea"/>
              </a:rPr>
              <a:t>表示属性的标准方法</a:t>
            </a:r>
            <a:endParaRPr lang="en-US" altLang="zh-CN" sz="2200" dirty="0">
              <a:latin typeface="+mn-ea"/>
              <a:ea typeface="+mn-ea"/>
            </a:endParaRPr>
          </a:p>
          <a:p>
            <a:pPr marL="800100" lvl="1" indent="-342900">
              <a:lnSpc>
                <a:spcPct val="150000"/>
              </a:lnSpc>
              <a:spcBef>
                <a:spcPts val="600"/>
              </a:spcBef>
              <a:spcAft>
                <a:spcPts val="600"/>
              </a:spcAft>
              <a:buFont typeface="Wingdings" pitchFamily="2" charset="2"/>
              <a:buChar char="ü"/>
            </a:pPr>
            <a:r>
              <a:rPr lang="zh-CN" altLang="en-US" sz="2200" dirty="0">
                <a:latin typeface="+mn-ea"/>
                <a:ea typeface="+mn-ea"/>
              </a:rPr>
              <a:t>身份映射</a:t>
            </a:r>
            <a:endParaRPr lang="zh-CN" altLang="en-US" sz="2200" dirty="0">
              <a:solidFill>
                <a:srgbClr val="FF0000"/>
              </a:solidFill>
              <a:latin typeface="+mn-ea"/>
              <a:ea typeface="+mn-ea"/>
            </a:endParaRPr>
          </a:p>
        </p:txBody>
      </p:sp>
    </p:spTree>
    <p:extLst>
      <p:ext uri="{BB962C8B-B14F-4D97-AF65-F5344CB8AC3E}">
        <p14:creationId xmlns:p14="http://schemas.microsoft.com/office/powerpoint/2010/main" val="76354256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2.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联合身份管理结构</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157</a:t>
            </a:fld>
            <a:endParaRPr lang="en-US" altLang="zh-CN"/>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744" y="1028700"/>
            <a:ext cx="7526111" cy="545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26466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2.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联合身份管理结构</a:t>
            </a:r>
          </a:p>
        </p:txBody>
      </p:sp>
      <p:sp>
        <p:nvSpPr>
          <p:cNvPr id="4" name="矩形 3"/>
          <p:cNvSpPr/>
          <p:nvPr/>
        </p:nvSpPr>
        <p:spPr>
          <a:xfrm>
            <a:off x="800100" y="1007070"/>
            <a:ext cx="7962900" cy="5382243"/>
          </a:xfrm>
          <a:prstGeom prst="rect">
            <a:avLst/>
          </a:prstGeom>
        </p:spPr>
        <p:txBody>
          <a:bodyPr wrap="square">
            <a:spAutoFit/>
          </a:bodyPr>
          <a:lstStyle/>
          <a:p>
            <a:pPr marL="285750" indent="-285750">
              <a:lnSpc>
                <a:spcPct val="150000"/>
              </a:lnSpc>
              <a:spcBef>
                <a:spcPts val="1200"/>
              </a:spcBef>
              <a:spcAft>
                <a:spcPts val="1200"/>
              </a:spcAft>
              <a:buFont typeface="Wingdings" pitchFamily="2" charset="2"/>
              <a:buChar char="Ø"/>
            </a:pPr>
            <a:r>
              <a:rPr lang="zh-CN" altLang="en-US" sz="2400" dirty="0">
                <a:latin typeface="+mn-ea"/>
                <a:ea typeface="+mn-ea"/>
              </a:rPr>
              <a:t>联合身份管理使用一系列</a:t>
            </a:r>
            <a:r>
              <a:rPr lang="zh-CN" altLang="en-US" sz="2400" dirty="0">
                <a:solidFill>
                  <a:srgbClr val="FF0000"/>
                </a:solidFill>
                <a:latin typeface="+mn-ea"/>
                <a:ea typeface="+mn-ea"/>
              </a:rPr>
              <a:t>标准</a:t>
            </a:r>
            <a:r>
              <a:rPr lang="zh-CN" altLang="en-US" sz="2400" dirty="0">
                <a:latin typeface="+mn-ea"/>
                <a:ea typeface="+mn-ea"/>
              </a:rPr>
              <a:t>作为构件， 以便在不同的域或者不同系统之间进行安全身份交换</a:t>
            </a:r>
            <a:endParaRPr lang="en-US" altLang="zh-CN" sz="2400" dirty="0">
              <a:latin typeface="+mn-ea"/>
              <a:ea typeface="+mn-ea"/>
            </a:endParaRPr>
          </a:p>
          <a:p>
            <a:pPr marL="285750" indent="-285750">
              <a:lnSpc>
                <a:spcPct val="150000"/>
              </a:lnSpc>
              <a:spcBef>
                <a:spcPts val="1200"/>
              </a:spcBef>
              <a:spcAft>
                <a:spcPts val="1200"/>
              </a:spcAft>
              <a:buFont typeface="Wingdings" pitchFamily="2" charset="2"/>
              <a:buChar char="Ø"/>
            </a:pPr>
            <a:r>
              <a:rPr lang="zh-CN" altLang="en-US" sz="2400" dirty="0">
                <a:latin typeface="+mn-ea"/>
                <a:ea typeface="+mn-ea"/>
              </a:rPr>
              <a:t>联合身份最基本的标准是</a:t>
            </a:r>
            <a:r>
              <a:rPr lang="zh-CN" altLang="en-US" sz="2400" dirty="0">
                <a:solidFill>
                  <a:srgbClr val="FF0000"/>
                </a:solidFill>
                <a:latin typeface="+mn-ea"/>
                <a:ea typeface="+mn-ea"/>
              </a:rPr>
              <a:t>安全断言标记语言</a:t>
            </a:r>
            <a:r>
              <a:rPr lang="en-US" altLang="zh-CN" sz="2400" dirty="0">
                <a:solidFill>
                  <a:srgbClr val="FF0000"/>
                </a:solidFill>
                <a:latin typeface="+mn-ea"/>
                <a:ea typeface="+mn-ea"/>
              </a:rPr>
              <a:t>(SAML) </a:t>
            </a:r>
            <a:r>
              <a:rPr lang="zh-CN" altLang="en-US" sz="2400" dirty="0">
                <a:latin typeface="+mn-ea"/>
                <a:ea typeface="+mn-ea"/>
              </a:rPr>
              <a:t>，定义了在线公司合作伙伴之间的安全信息交换</a:t>
            </a:r>
            <a:endParaRPr lang="en-US" altLang="zh-CN" sz="2400" dirty="0">
              <a:latin typeface="+mn-ea"/>
              <a:ea typeface="+mn-ea"/>
            </a:endParaRPr>
          </a:p>
          <a:p>
            <a:pPr marL="800100" lvl="1" indent="-342900">
              <a:lnSpc>
                <a:spcPct val="150000"/>
              </a:lnSpc>
              <a:spcBef>
                <a:spcPts val="1200"/>
              </a:spcBef>
              <a:spcAft>
                <a:spcPts val="1200"/>
              </a:spcAft>
              <a:buFont typeface="Wingdings" pitchFamily="2" charset="2"/>
              <a:buChar char="ü"/>
            </a:pPr>
            <a:r>
              <a:rPr lang="zh-CN" altLang="en-US" sz="2200" dirty="0">
                <a:latin typeface="+mn-ea"/>
                <a:ea typeface="+mn-ea"/>
              </a:rPr>
              <a:t>安全断言标记语言以有关目标断言的形式传递认证信息。断言是授权实体对目标发表的声明</a:t>
            </a:r>
            <a:endParaRPr lang="en-US" altLang="zh-CN" sz="2200" dirty="0">
              <a:latin typeface="+mn-ea"/>
              <a:ea typeface="+mn-ea"/>
            </a:endParaRPr>
          </a:p>
          <a:p>
            <a:pPr marL="285750" indent="-285750">
              <a:lnSpc>
                <a:spcPct val="150000"/>
              </a:lnSpc>
              <a:spcBef>
                <a:spcPts val="1200"/>
              </a:spcBef>
              <a:spcAft>
                <a:spcPts val="1200"/>
              </a:spcAft>
              <a:buFont typeface="Wingdings" pitchFamily="2" charset="2"/>
              <a:buChar char="Ø"/>
            </a:pPr>
            <a:r>
              <a:rPr lang="zh-CN" altLang="en-US" sz="2400" dirty="0">
                <a:latin typeface="+mn-ea"/>
                <a:ea typeface="+mn-ea"/>
              </a:rPr>
              <a:t>联合身份管理的</a:t>
            </a:r>
            <a:r>
              <a:rPr lang="zh-CN" altLang="en-US" sz="2400" dirty="0">
                <a:solidFill>
                  <a:srgbClr val="FF0000"/>
                </a:solidFill>
                <a:latin typeface="+mn-ea"/>
                <a:ea typeface="+mn-ea"/>
              </a:rPr>
              <a:t>困难</a:t>
            </a:r>
            <a:r>
              <a:rPr lang="zh-CN" altLang="en-US" sz="2400" dirty="0">
                <a:latin typeface="+mn-ea"/>
                <a:ea typeface="+mn-ea"/>
              </a:rPr>
              <a:t>是如何将</a:t>
            </a:r>
            <a:r>
              <a:rPr lang="zh-CN" altLang="en-US" sz="2400" dirty="0">
                <a:solidFill>
                  <a:srgbClr val="FF0000"/>
                </a:solidFill>
                <a:latin typeface="+mn-ea"/>
                <a:ea typeface="+mn-ea"/>
              </a:rPr>
              <a:t>多种技术、标准和服务整合</a:t>
            </a:r>
            <a:r>
              <a:rPr lang="zh-CN" altLang="en-US" sz="2400" dirty="0">
                <a:latin typeface="+mn-ea"/>
                <a:ea typeface="+mn-ea"/>
              </a:rPr>
              <a:t>成一个能够提供安全、用户友好型的实体</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158</a:t>
            </a:fld>
            <a:endParaRPr lang="en-US" altLang="zh-CN"/>
          </a:p>
        </p:txBody>
      </p:sp>
    </p:spTree>
    <p:extLst>
      <p:ext uri="{BB962C8B-B14F-4D97-AF65-F5344CB8AC3E}">
        <p14:creationId xmlns:p14="http://schemas.microsoft.com/office/powerpoint/2010/main" val="39126390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SSO-</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例子</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159</a:t>
            </a:fld>
            <a:endParaRPr lang="en-US" altLang="zh-CN"/>
          </a:p>
        </p:txBody>
      </p:sp>
      <p:pic>
        <p:nvPicPr>
          <p:cNvPr id="5" name="图片 4"/>
          <p:cNvPicPr>
            <a:picLocks noChangeAspect="1"/>
          </p:cNvPicPr>
          <p:nvPr/>
        </p:nvPicPr>
        <p:blipFill>
          <a:blip r:embed="rId2"/>
          <a:stretch>
            <a:fillRect/>
          </a:stretch>
        </p:blipFill>
        <p:spPr>
          <a:xfrm>
            <a:off x="333375" y="1176337"/>
            <a:ext cx="8477250" cy="4505325"/>
          </a:xfrm>
          <a:prstGeom prst="rect">
            <a:avLst/>
          </a:prstGeom>
        </p:spPr>
      </p:pic>
    </p:spTree>
    <p:extLst>
      <p:ext uri="{BB962C8B-B14F-4D97-AF65-F5344CB8AC3E}">
        <p14:creationId xmlns:p14="http://schemas.microsoft.com/office/powerpoint/2010/main" val="195796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16</a:t>
            </a:fld>
            <a:endParaRPr lang="en-US" altLang="zh-CN"/>
          </a:p>
        </p:txBody>
      </p:sp>
      <p:sp>
        <p:nvSpPr>
          <p:cNvPr id="5" name="Rectangle 3"/>
          <p:cNvSpPr txBox="1">
            <a:spLocks noChangeArrowheads="1"/>
          </p:cNvSpPr>
          <p:nvPr/>
        </p:nvSpPr>
        <p:spPr>
          <a:xfrm>
            <a:off x="127000" y="1064737"/>
            <a:ext cx="8864600" cy="539956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10000"/>
              </a:lnSpc>
              <a:spcBef>
                <a:spcPts val="0"/>
              </a:spcBef>
              <a:spcAft>
                <a:spcPts val="600"/>
              </a:spcAft>
              <a:buBlip>
                <a:blip r:embed="rId2"/>
              </a:buBlip>
            </a:pP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为</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的请求发出应答（</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2</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a:t>
            </a:r>
          </a:p>
          <a:p>
            <a:pPr marL="1314450" lvl="2" indent="-457200">
              <a:lnSpc>
                <a:spcPct val="110000"/>
              </a:lnSpc>
              <a:buFont typeface="+mj-ea"/>
              <a:buAutoNum type="circleNumDbPlain"/>
            </a:pPr>
            <a:r>
              <a:rPr lang="zh-CN" altLang="en-US" sz="2000" dirty="0">
                <a:latin typeface="微软雅黑" pitchFamily="34" charset="-122"/>
                <a:ea typeface="微软雅黑" pitchFamily="34" charset="-122"/>
              </a:rPr>
              <a:t>应答由</a:t>
            </a:r>
            <a:r>
              <a:rPr lang="en-US" altLang="zh-CN" sz="2000" i="1" dirty="0">
                <a:latin typeface="微软雅黑" pitchFamily="34" charset="-122"/>
                <a:ea typeface="微软雅黑" pitchFamily="34" charset="-122"/>
              </a:rPr>
              <a:t>K</a:t>
            </a:r>
            <a:r>
              <a:rPr lang="en-US" altLang="zh-CN" sz="2000" i="1" baseline="-25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加密，只有</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能成功解密，且</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可相信这一消息的确是由</a:t>
            </a:r>
            <a:r>
              <a:rPr lang="en-US" altLang="zh-CN" sz="2000" dirty="0">
                <a:latin typeface="微软雅黑" pitchFamily="34" charset="-122"/>
                <a:ea typeface="微软雅黑" pitchFamily="34" charset="-122"/>
              </a:rPr>
              <a:t>KDC </a:t>
            </a:r>
            <a:r>
              <a:rPr lang="zh-CN" altLang="en-US" sz="2000" dirty="0">
                <a:latin typeface="微软雅黑" pitchFamily="34" charset="-122"/>
                <a:ea typeface="微软雅黑" pitchFamily="34" charset="-122"/>
              </a:rPr>
              <a:t>发出的</a:t>
            </a:r>
            <a:endParaRPr lang="en-US" altLang="zh-CN" sz="2000" dirty="0">
              <a:latin typeface="微软雅黑" pitchFamily="34" charset="-122"/>
              <a:ea typeface="微软雅黑" pitchFamily="34" charset="-122"/>
            </a:endParaRPr>
          </a:p>
          <a:p>
            <a:pPr marL="1314450" lvl="2" indent="-457200">
              <a:lnSpc>
                <a:spcPct val="110000"/>
              </a:lnSpc>
              <a:buFont typeface="+mj-ea"/>
              <a:buAutoNum type="circleNumDbPlain"/>
            </a:pPr>
            <a:r>
              <a:rPr lang="zh-CN" altLang="en-US" sz="2000" dirty="0">
                <a:solidFill>
                  <a:srgbClr val="CC3300"/>
                </a:solidFill>
                <a:latin typeface="微软雅黑" pitchFamily="34" charset="-122"/>
                <a:ea typeface="微软雅黑" pitchFamily="34" charset="-122"/>
              </a:rPr>
              <a:t>消息中包括</a:t>
            </a:r>
            <a:r>
              <a:rPr lang="en-US" altLang="zh-CN" sz="2000" dirty="0">
                <a:solidFill>
                  <a:srgbClr val="CC3300"/>
                </a:solidFill>
                <a:latin typeface="微软雅黑" pitchFamily="34" charset="-122"/>
                <a:ea typeface="微软雅黑" pitchFamily="34" charset="-122"/>
              </a:rPr>
              <a:t>A</a:t>
            </a:r>
            <a:r>
              <a:rPr lang="zh-CN" altLang="en-US" sz="2000" dirty="0">
                <a:solidFill>
                  <a:srgbClr val="CC3300"/>
                </a:solidFill>
                <a:latin typeface="微软雅黑" pitchFamily="34" charset="-122"/>
                <a:ea typeface="微软雅黑" pitchFamily="34" charset="-122"/>
              </a:rPr>
              <a:t>希望得到的两项内容</a:t>
            </a:r>
            <a:endParaRPr lang="zh-CN" altLang="en-US" sz="2000" dirty="0">
              <a:latin typeface="微软雅黑" pitchFamily="34" charset="-122"/>
              <a:ea typeface="微软雅黑" pitchFamily="34" charset="-122"/>
            </a:endParaRPr>
          </a:p>
          <a:p>
            <a:pPr lvl="3">
              <a:lnSpc>
                <a:spcPct val="110000"/>
              </a:lnSpc>
            </a:pPr>
            <a:r>
              <a:rPr lang="zh-CN" altLang="en-US" sz="1800" dirty="0">
                <a:latin typeface="Times New Roman" pitchFamily="18" charset="0"/>
              </a:rPr>
              <a:t>一次性会话密钥</a:t>
            </a:r>
            <a:r>
              <a:rPr lang="en-US" altLang="zh-CN" sz="1800" i="1" dirty="0">
                <a:latin typeface="Times New Roman" pitchFamily="18" charset="0"/>
              </a:rPr>
              <a:t>K</a:t>
            </a:r>
            <a:r>
              <a:rPr lang="en-US" altLang="zh-CN" sz="1800" i="1" baseline="-25000" dirty="0">
                <a:latin typeface="Times New Roman" pitchFamily="18" charset="0"/>
              </a:rPr>
              <a:t>S</a:t>
            </a:r>
            <a:r>
              <a:rPr lang="zh-CN" altLang="en-US" sz="1800" dirty="0">
                <a:latin typeface="Times New Roman" pitchFamily="18" charset="0"/>
              </a:rPr>
              <a:t>；</a:t>
            </a:r>
          </a:p>
          <a:p>
            <a:pPr lvl="3">
              <a:lnSpc>
                <a:spcPct val="110000"/>
              </a:lnSpc>
            </a:pPr>
            <a:r>
              <a:rPr lang="en-US" altLang="zh-CN" sz="1800" dirty="0">
                <a:latin typeface="Times New Roman" pitchFamily="18" charset="0"/>
              </a:rPr>
              <a:t>A</a:t>
            </a:r>
            <a:r>
              <a:rPr lang="zh-CN" altLang="en-US" sz="1800" dirty="0">
                <a:latin typeface="Times New Roman" pitchFamily="18" charset="0"/>
              </a:rPr>
              <a:t>在</a:t>
            </a:r>
            <a:r>
              <a:rPr lang="en-US" altLang="zh-CN" sz="1800" dirty="0">
                <a:latin typeface="Times New Roman" pitchFamily="18" charset="0"/>
              </a:rPr>
              <a:t>1</a:t>
            </a:r>
            <a:r>
              <a:rPr lang="zh-CN" altLang="en-US" sz="1800" dirty="0">
                <a:latin typeface="Times New Roman" pitchFamily="18" charset="0"/>
              </a:rPr>
              <a:t>步中发出的请求，包括一次性随机数</a:t>
            </a:r>
            <a:r>
              <a:rPr lang="en-US" altLang="zh-CN" sz="1800" i="1" dirty="0">
                <a:latin typeface="Times New Roman" pitchFamily="18" charset="0"/>
              </a:rPr>
              <a:t>N</a:t>
            </a:r>
            <a:r>
              <a:rPr lang="en-US" altLang="zh-CN" sz="1800" baseline="-25000" dirty="0">
                <a:latin typeface="Times New Roman" pitchFamily="18" charset="0"/>
              </a:rPr>
              <a:t>1</a:t>
            </a:r>
            <a:r>
              <a:rPr lang="zh-CN" altLang="en-US" sz="1800" dirty="0">
                <a:latin typeface="Times New Roman" pitchFamily="18" charset="0"/>
              </a:rPr>
              <a:t>，目的是使</a:t>
            </a:r>
            <a:r>
              <a:rPr lang="en-US" altLang="zh-CN" sz="1800" dirty="0">
                <a:latin typeface="Times New Roman" pitchFamily="18" charset="0"/>
              </a:rPr>
              <a:t>A</a:t>
            </a:r>
            <a:r>
              <a:rPr lang="zh-CN" altLang="en-US" sz="1800" dirty="0">
                <a:latin typeface="Times New Roman" pitchFamily="18" charset="0"/>
              </a:rPr>
              <a:t>将收到的应答与发出的请求相比较，看是否匹配</a:t>
            </a:r>
          </a:p>
          <a:p>
            <a:pPr marL="1314450" lvl="2" indent="-457200">
              <a:lnSpc>
                <a:spcPct val="110000"/>
              </a:lnSpc>
              <a:buFont typeface="+mj-ea"/>
              <a:buAutoNum type="circleNumDbPlain"/>
            </a:pP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能验证自己发出的请求在被</a:t>
            </a:r>
            <a:r>
              <a:rPr lang="en-US" altLang="zh-CN" sz="2000" dirty="0">
                <a:latin typeface="微软雅黑" pitchFamily="34" charset="-122"/>
                <a:ea typeface="微软雅黑" pitchFamily="34" charset="-122"/>
              </a:rPr>
              <a:t>KDC</a:t>
            </a:r>
            <a:r>
              <a:rPr lang="zh-CN" altLang="en-US" sz="2000" dirty="0">
                <a:latin typeface="微软雅黑" pitchFamily="34" charset="-122"/>
                <a:ea typeface="微软雅黑" pitchFamily="34" charset="-122"/>
              </a:rPr>
              <a:t>收到之前，是否被他人篡改</a:t>
            </a:r>
          </a:p>
          <a:p>
            <a:pPr marL="1314450" lvl="2" indent="-457200">
              <a:lnSpc>
                <a:spcPct val="110000"/>
              </a:lnSpc>
              <a:buFont typeface="+mj-ea"/>
              <a:buAutoNum type="circleNumDbPlain"/>
            </a:pP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还能根据一次性随机数相信收到的应答不是重放的过去的应答</a:t>
            </a:r>
          </a:p>
          <a:p>
            <a:pPr marL="1314450" lvl="2" indent="-457200">
              <a:lnSpc>
                <a:spcPct val="110000"/>
              </a:lnSpc>
              <a:spcBef>
                <a:spcPts val="600"/>
              </a:spcBef>
              <a:buFont typeface="+mj-ea"/>
              <a:buAutoNum type="circleNumDbPlain"/>
            </a:pPr>
            <a:r>
              <a:rPr lang="zh-CN" altLang="en-US" sz="2000" dirty="0">
                <a:solidFill>
                  <a:srgbClr val="CC3300"/>
                </a:solidFill>
                <a:latin typeface="微软雅黑" pitchFamily="34" charset="-122"/>
                <a:ea typeface="微软雅黑" pitchFamily="34" charset="-122"/>
              </a:rPr>
              <a:t>消息中还有</a:t>
            </a:r>
            <a:r>
              <a:rPr lang="en-US" altLang="zh-CN" sz="2000" dirty="0">
                <a:solidFill>
                  <a:srgbClr val="CC3300"/>
                </a:solidFill>
                <a:latin typeface="微软雅黑" pitchFamily="34" charset="-122"/>
                <a:ea typeface="微软雅黑" pitchFamily="34" charset="-122"/>
              </a:rPr>
              <a:t>B</a:t>
            </a:r>
            <a:r>
              <a:rPr lang="zh-CN" altLang="en-US" sz="2000" dirty="0">
                <a:solidFill>
                  <a:srgbClr val="CC3300"/>
                </a:solidFill>
                <a:latin typeface="微软雅黑" pitchFamily="34" charset="-122"/>
                <a:ea typeface="微软雅黑" pitchFamily="34" charset="-122"/>
              </a:rPr>
              <a:t>希望得到的两项内容</a:t>
            </a:r>
            <a:r>
              <a:rPr lang="zh-CN" altLang="en-US" sz="2000" dirty="0">
                <a:latin typeface="微软雅黑" pitchFamily="34" charset="-122"/>
                <a:ea typeface="微软雅黑" pitchFamily="34" charset="-122"/>
              </a:rPr>
              <a:t> </a:t>
            </a:r>
          </a:p>
          <a:p>
            <a:pPr lvl="3">
              <a:lnSpc>
                <a:spcPct val="110000"/>
              </a:lnSpc>
            </a:pPr>
            <a:r>
              <a:rPr lang="zh-CN" altLang="en-US" sz="1800" dirty="0">
                <a:latin typeface="Times New Roman" pitchFamily="18" charset="0"/>
              </a:rPr>
              <a:t>一次性会话密钥</a:t>
            </a:r>
            <a:r>
              <a:rPr lang="en-US" altLang="zh-CN" sz="1800" dirty="0">
                <a:latin typeface="Times New Roman" pitchFamily="18" charset="0"/>
              </a:rPr>
              <a:t>K</a:t>
            </a:r>
            <a:r>
              <a:rPr lang="en-US" altLang="zh-CN" sz="1800" baseline="-25000" dirty="0">
                <a:latin typeface="Times New Roman" pitchFamily="18" charset="0"/>
              </a:rPr>
              <a:t>S</a:t>
            </a:r>
            <a:r>
              <a:rPr lang="zh-CN" altLang="en-US" sz="1800" dirty="0">
                <a:latin typeface="Times New Roman" pitchFamily="18" charset="0"/>
              </a:rPr>
              <a:t>；</a:t>
            </a:r>
          </a:p>
          <a:p>
            <a:pPr lvl="3">
              <a:lnSpc>
                <a:spcPct val="110000"/>
              </a:lnSpc>
            </a:pPr>
            <a:r>
              <a:rPr lang="en-US" altLang="zh-CN" sz="1800" dirty="0">
                <a:latin typeface="Times New Roman" pitchFamily="18" charset="0"/>
              </a:rPr>
              <a:t>A</a:t>
            </a:r>
            <a:r>
              <a:rPr lang="zh-CN" altLang="en-US" sz="1800" dirty="0">
                <a:latin typeface="Times New Roman" pitchFamily="18" charset="0"/>
              </a:rPr>
              <a:t>的身份（例如</a:t>
            </a:r>
            <a:r>
              <a:rPr lang="en-US" altLang="zh-CN" sz="1800" dirty="0">
                <a:latin typeface="Times New Roman" pitchFamily="18" charset="0"/>
              </a:rPr>
              <a:t>A</a:t>
            </a:r>
            <a:r>
              <a:rPr lang="zh-CN" altLang="en-US" sz="1800" dirty="0">
                <a:latin typeface="Times New Roman" pitchFamily="18" charset="0"/>
              </a:rPr>
              <a:t>的网络地址）</a:t>
            </a:r>
            <a:r>
              <a:rPr lang="en-US" altLang="zh-CN" sz="1800" dirty="0">
                <a:latin typeface="Times New Roman" pitchFamily="18" charset="0"/>
              </a:rPr>
              <a:t>ID</a:t>
            </a:r>
            <a:r>
              <a:rPr lang="en-US" altLang="zh-CN" sz="1800" baseline="-25000" dirty="0">
                <a:latin typeface="Times New Roman" pitchFamily="18" charset="0"/>
              </a:rPr>
              <a:t>A</a:t>
            </a:r>
            <a:r>
              <a:rPr lang="zh-CN" altLang="en-US" sz="1800" dirty="0">
                <a:latin typeface="Times New Roman" pitchFamily="18" charset="0"/>
              </a:rPr>
              <a:t>。</a:t>
            </a:r>
          </a:p>
          <a:p>
            <a:pPr marL="1314450" lvl="2" indent="-457200">
              <a:lnSpc>
                <a:spcPct val="110000"/>
              </a:lnSpc>
              <a:buFont typeface="+mj-ea"/>
              <a:buAutoNum type="circleNumDbPlain"/>
            </a:pPr>
            <a:r>
              <a:rPr lang="zh-CN" altLang="en-US" sz="2000" dirty="0">
                <a:latin typeface="微软雅黑" pitchFamily="34" charset="-122"/>
                <a:ea typeface="微软雅黑" pitchFamily="34" charset="-122"/>
              </a:rPr>
              <a:t>这两项由</a:t>
            </a:r>
            <a:r>
              <a:rPr lang="en-US" altLang="zh-CN" sz="2000" dirty="0">
                <a:latin typeface="微软雅黑" pitchFamily="34" charset="-122"/>
                <a:ea typeface="微软雅黑" pitchFamily="34" charset="-122"/>
              </a:rPr>
              <a:t>K</a:t>
            </a:r>
            <a:r>
              <a:rPr lang="en-US" altLang="zh-CN"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加密，将由</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转发给</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，以建立</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之间的连接</a:t>
            </a:r>
          </a:p>
          <a:p>
            <a:pPr marL="1314450" lvl="2" indent="-457200">
              <a:lnSpc>
                <a:spcPct val="110000"/>
              </a:lnSpc>
              <a:buFont typeface="+mj-ea"/>
              <a:buAutoNum type="circleNumDbPlain"/>
            </a:pPr>
            <a:r>
              <a:rPr lang="zh-CN" altLang="en-US" sz="2000" dirty="0">
                <a:latin typeface="微软雅黑" pitchFamily="34" charset="-122"/>
                <a:ea typeface="微软雅黑" pitchFamily="34" charset="-122"/>
              </a:rPr>
              <a:t>并用于向</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证明</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的身份</a:t>
            </a:r>
          </a:p>
          <a:p>
            <a:pPr marL="457200" lvl="1" indent="0">
              <a:lnSpc>
                <a:spcPct val="110000"/>
              </a:lnSpc>
              <a:buNone/>
            </a:pPr>
            <a:endParaRPr lang="zh-CN" altLang="en-US" dirty="0"/>
          </a:p>
        </p:txBody>
      </p:sp>
    </p:spTree>
    <p:extLst>
      <p:ext uri="{BB962C8B-B14F-4D97-AF65-F5344CB8AC3E}">
        <p14:creationId xmlns:p14="http://schemas.microsoft.com/office/powerpoint/2010/main" val="372496197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1. SSO-</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例子</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160</a:t>
            </a:fld>
            <a:endParaRPr lang="en-US" altLang="zh-CN"/>
          </a:p>
        </p:txBody>
      </p:sp>
      <p:pic>
        <p:nvPicPr>
          <p:cNvPr id="4" name="图片 3"/>
          <p:cNvPicPr>
            <a:picLocks noChangeAspect="1"/>
          </p:cNvPicPr>
          <p:nvPr/>
        </p:nvPicPr>
        <p:blipFill>
          <a:blip r:embed="rId2"/>
          <a:stretch>
            <a:fillRect/>
          </a:stretch>
        </p:blipFill>
        <p:spPr>
          <a:xfrm>
            <a:off x="342900" y="1392211"/>
            <a:ext cx="8801100" cy="4343400"/>
          </a:xfrm>
          <a:prstGeom prst="rect">
            <a:avLst/>
          </a:prstGeom>
        </p:spPr>
      </p:pic>
    </p:spTree>
    <p:extLst>
      <p:ext uri="{BB962C8B-B14F-4D97-AF65-F5344CB8AC3E}">
        <p14:creationId xmlns:p14="http://schemas.microsoft.com/office/powerpoint/2010/main" val="402604398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en-US" altLang="zh-CN"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2. </a:t>
            </a: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联合身份管理结构</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161</a:t>
            </a:fld>
            <a:endParaRPr lang="en-US" altLang="zh-CN"/>
          </a:p>
        </p:txBody>
      </p:sp>
      <p:pic>
        <p:nvPicPr>
          <p:cNvPr id="5" name="图片 4"/>
          <p:cNvPicPr>
            <a:picLocks noChangeAspect="1"/>
          </p:cNvPicPr>
          <p:nvPr/>
        </p:nvPicPr>
        <p:blipFill>
          <a:blip r:embed="rId2"/>
          <a:stretch>
            <a:fillRect/>
          </a:stretch>
        </p:blipFill>
        <p:spPr>
          <a:xfrm>
            <a:off x="829195" y="1698650"/>
            <a:ext cx="7908405" cy="3914775"/>
          </a:xfrm>
          <a:prstGeom prst="rect">
            <a:avLst/>
          </a:prstGeom>
        </p:spPr>
      </p:pic>
    </p:spTree>
    <p:extLst>
      <p:ext uri="{BB962C8B-B14F-4D97-AF65-F5344CB8AC3E}">
        <p14:creationId xmlns:p14="http://schemas.microsoft.com/office/powerpoint/2010/main" val="14619108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08000" y="-114300"/>
            <a:ext cx="8229600" cy="1143000"/>
          </a:xfrm>
        </p:spPr>
        <p:txBody>
          <a:bodyPr/>
          <a:lstStyle/>
          <a:p>
            <a:pPr>
              <a:lnSpc>
                <a:spcPct val="150000"/>
              </a:lnSpc>
              <a:spcBef>
                <a:spcPts val="1200"/>
              </a:spcBef>
              <a:spcAft>
                <a:spcPts val="1200"/>
              </a:spcAft>
            </a:pPr>
            <a:r>
              <a:rPr kumimoji="1" lang="zh-CN" altLang="en-US" sz="40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rPr>
              <a:t>作 业</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162</a:t>
            </a:fld>
            <a:endParaRPr lang="en-US" altLang="zh-CN"/>
          </a:p>
        </p:txBody>
      </p:sp>
      <p:pic>
        <p:nvPicPr>
          <p:cNvPr id="6" name="图片 5"/>
          <p:cNvPicPr>
            <a:picLocks noChangeAspect="1"/>
          </p:cNvPicPr>
          <p:nvPr/>
        </p:nvPicPr>
        <p:blipFill>
          <a:blip r:embed="rId2"/>
          <a:stretch>
            <a:fillRect/>
          </a:stretch>
        </p:blipFill>
        <p:spPr>
          <a:xfrm>
            <a:off x="285750" y="1414072"/>
            <a:ext cx="8858250" cy="4419600"/>
          </a:xfrm>
          <a:prstGeom prst="rect">
            <a:avLst/>
          </a:prstGeom>
        </p:spPr>
      </p:pic>
    </p:spTree>
    <p:extLst>
      <p:ext uri="{BB962C8B-B14F-4D97-AF65-F5344CB8AC3E}">
        <p14:creationId xmlns:p14="http://schemas.microsoft.com/office/powerpoint/2010/main" val="4310810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91D21E6B-AB16-44BC-8FB8-ED6A59E22EC8}" type="slidenum">
              <a:rPr lang="en-US" altLang="zh-CN" sz="1400">
                <a:latin typeface="Times New Roman" pitchFamily="18" charset="0"/>
              </a:rPr>
              <a:pPr algn="r"/>
              <a:t>163</a:t>
            </a:fld>
            <a:endParaRPr lang="en-US" altLang="zh-CN" sz="1400">
              <a:latin typeface="Times New Roman" pitchFamily="18" charset="0"/>
            </a:endParaRPr>
          </a:p>
        </p:txBody>
      </p:sp>
      <p:pic>
        <p:nvPicPr>
          <p:cNvPr id="195586"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7"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948E375-A973-4CF4-AF7A-352077541D6D}" type="slidenum">
              <a:rPr lang="en-US" altLang="zh-CN" sz="1400">
                <a:latin typeface="Times New Roman" pitchFamily="18" charset="0"/>
              </a:rPr>
              <a:pPr algn="r"/>
              <a:t>163</a:t>
            </a:fld>
            <a:endParaRPr lang="en-US" altLang="zh-CN" sz="1400">
              <a:latin typeface="Times New Roman" pitchFamily="18" charset="0"/>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95590" name="TextBox 11"/>
          <p:cNvSpPr txBox="1">
            <a:spLocks noChangeArrowheads="1"/>
          </p:cNvSpPr>
          <p:nvPr/>
        </p:nvSpPr>
        <p:spPr bwMode="auto">
          <a:xfrm>
            <a:off x="735012" y="2082271"/>
            <a:ext cx="8010525" cy="273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30000"/>
              </a:lnSpc>
            </a:pPr>
            <a:r>
              <a:rPr lang="zh-CN" altLang="en-US" sz="6600" b="1" dirty="0">
                <a:solidFill>
                  <a:srgbClr val="FF0000"/>
                </a:solidFill>
                <a:latin typeface="华文隶书" pitchFamily="2" charset="-122"/>
                <a:ea typeface="华文隶书" pitchFamily="2" charset="-122"/>
              </a:rPr>
              <a:t>谢谢听讲！</a:t>
            </a:r>
            <a:endParaRPr lang="en-US" altLang="zh-CN" sz="6600" b="1" dirty="0">
              <a:solidFill>
                <a:srgbClr val="FF0000"/>
              </a:solidFill>
              <a:latin typeface="华文隶书" pitchFamily="2" charset="-122"/>
              <a:ea typeface="华文隶书" pitchFamily="2" charset="-122"/>
            </a:endParaRPr>
          </a:p>
          <a:p>
            <a:pPr algn="ctr">
              <a:lnSpc>
                <a:spcPct val="130000"/>
              </a:lnSpc>
            </a:pPr>
            <a:r>
              <a:rPr lang="zh-CN" altLang="en-US" sz="6600" b="1" dirty="0">
                <a:solidFill>
                  <a:srgbClr val="FF0000"/>
                </a:solidFill>
                <a:latin typeface="华文隶书" pitchFamily="2" charset="-122"/>
                <a:ea typeface="华文隶书" pitchFamily="2" charset="-122"/>
              </a:rPr>
              <a:t>下节再见！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17</a:t>
            </a:fld>
            <a:endParaRPr lang="en-US" altLang="zh-CN"/>
          </a:p>
        </p:txBody>
      </p:sp>
      <p:graphicFrame>
        <p:nvGraphicFramePr>
          <p:cNvPr id="6" name="对象 5"/>
          <p:cNvGraphicFramePr>
            <a:graphicFrameLocks noChangeAspect="1"/>
          </p:cNvGraphicFramePr>
          <p:nvPr>
            <p:extLst>
              <p:ext uri="{D42A27DB-BD31-4B8C-83A1-F6EECF244321}">
                <p14:modId xmlns:p14="http://schemas.microsoft.com/office/powerpoint/2010/main" val="2605331127"/>
              </p:ext>
            </p:extLst>
          </p:nvPr>
        </p:nvGraphicFramePr>
        <p:xfrm>
          <a:off x="571499" y="1554892"/>
          <a:ext cx="8198538" cy="4236308"/>
        </p:xfrm>
        <a:graphic>
          <a:graphicData uri="http://schemas.openxmlformats.org/presentationml/2006/ole">
            <mc:AlternateContent xmlns:mc="http://schemas.openxmlformats.org/markup-compatibility/2006">
              <mc:Choice xmlns:v="urn:schemas-microsoft-com:vml" Requires="v">
                <p:oleObj spid="_x0000_s23903" name="Visio" r:id="rId3" imgW="5164760" imgH="2662961" progId="Visio.Drawing.11">
                  <p:embed/>
                </p:oleObj>
              </mc:Choice>
              <mc:Fallback>
                <p:oleObj name="Visio" r:id="rId3" imgW="5164760" imgH="26629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499" y="1554892"/>
                        <a:ext cx="8198538" cy="423630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067152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18</a:t>
            </a:fld>
            <a:endParaRPr lang="en-US" altLang="zh-CN"/>
          </a:p>
        </p:txBody>
      </p:sp>
      <p:sp>
        <p:nvSpPr>
          <p:cNvPr id="5" name="Rectangle 3"/>
          <p:cNvSpPr txBox="1">
            <a:spLocks noChangeArrowheads="1"/>
          </p:cNvSpPr>
          <p:nvPr/>
        </p:nvSpPr>
        <p:spPr>
          <a:xfrm>
            <a:off x="127000" y="1064737"/>
            <a:ext cx="8864600" cy="539956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10000"/>
              </a:lnSpc>
              <a:spcBef>
                <a:spcPts val="600"/>
              </a:spcBef>
              <a:spcAft>
                <a:spcPts val="1200"/>
              </a:spcAft>
              <a:buBlip>
                <a:blip r:embed="rId2"/>
              </a:buBlip>
            </a:pP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存储会话密钥</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，并向</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转发</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E</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KB</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‖ID</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 （</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3</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a:t>
            </a: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1314450" lvl="2" indent="-457200">
              <a:buFont typeface="+mj-ea"/>
              <a:buAutoNum type="circleNumDbPlain"/>
            </a:pPr>
            <a:r>
              <a:rPr lang="zh-CN" altLang="en-US" sz="2000" dirty="0">
                <a:latin typeface="微软雅黑" pitchFamily="34" charset="-122"/>
                <a:ea typeface="微软雅黑" pitchFamily="34" charset="-122"/>
              </a:rPr>
              <a:t>因为转发的是由</a:t>
            </a:r>
            <a:r>
              <a:rPr lang="en-US" altLang="zh-CN" sz="2000" i="1" dirty="0">
                <a:latin typeface="微软雅黑" pitchFamily="34" charset="-122"/>
                <a:ea typeface="微软雅黑" pitchFamily="34" charset="-122"/>
              </a:rPr>
              <a:t>K</a:t>
            </a:r>
            <a:r>
              <a:rPr lang="en-US" altLang="zh-CN" sz="2000" i="1"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加密后的密文，所以转发过程不会被窃听</a:t>
            </a:r>
          </a:p>
          <a:p>
            <a:pPr marL="1314450" lvl="2" indent="-457200">
              <a:buFont typeface="+mj-ea"/>
              <a:buAutoNum type="circleNumDbPlain"/>
            </a:pP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收到后，可得会话密钥</a:t>
            </a:r>
            <a:r>
              <a:rPr lang="en-US" altLang="zh-CN" sz="2000" i="1" dirty="0">
                <a:latin typeface="微软雅黑" pitchFamily="34" charset="-122"/>
                <a:ea typeface="微软雅黑" pitchFamily="34" charset="-122"/>
              </a:rPr>
              <a:t>K</a:t>
            </a:r>
            <a:r>
              <a:rPr lang="en-US" altLang="zh-CN" sz="2000" i="1" baseline="-25000" dirty="0">
                <a:latin typeface="微软雅黑" pitchFamily="34" charset="-122"/>
                <a:ea typeface="微软雅黑" pitchFamily="34" charset="-122"/>
              </a:rPr>
              <a:t>S</a:t>
            </a:r>
            <a:r>
              <a:rPr lang="zh-CN" altLang="en-US" sz="2000" dirty="0">
                <a:latin typeface="微软雅黑" pitchFamily="34" charset="-122"/>
                <a:ea typeface="微软雅黑" pitchFamily="34" charset="-122"/>
              </a:rPr>
              <a:t>，并从</a:t>
            </a:r>
            <a:r>
              <a:rPr lang="en-US" altLang="zh-CN" sz="2000" i="1" dirty="0">
                <a:latin typeface="微软雅黑" pitchFamily="34" charset="-122"/>
                <a:ea typeface="微软雅黑" pitchFamily="34" charset="-122"/>
              </a:rPr>
              <a:t>ID</a:t>
            </a:r>
            <a:r>
              <a:rPr lang="en-US" altLang="zh-CN" sz="2000" i="1" baseline="-25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可知另一方是</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，而且还从</a:t>
            </a:r>
            <a:r>
              <a:rPr lang="en-US" altLang="zh-CN" sz="2000" i="1" dirty="0">
                <a:latin typeface="微软雅黑" pitchFamily="34" charset="-122"/>
                <a:ea typeface="微软雅黑" pitchFamily="34" charset="-122"/>
              </a:rPr>
              <a:t>E</a:t>
            </a:r>
            <a:r>
              <a:rPr lang="en-US" altLang="zh-CN" sz="2000" i="1" baseline="-25000" dirty="0">
                <a:latin typeface="微软雅黑" pitchFamily="34" charset="-122"/>
                <a:ea typeface="微软雅黑" pitchFamily="34" charset="-122"/>
              </a:rPr>
              <a:t>KB</a:t>
            </a:r>
            <a:r>
              <a:rPr lang="zh-CN" altLang="en-US" sz="2000" dirty="0">
                <a:latin typeface="微软雅黑" pitchFamily="34" charset="-122"/>
                <a:ea typeface="微软雅黑" pitchFamily="34" charset="-122"/>
              </a:rPr>
              <a:t>知道</a:t>
            </a:r>
            <a:r>
              <a:rPr lang="en-US" altLang="zh-CN" sz="2000" i="1" dirty="0">
                <a:latin typeface="微软雅黑" pitchFamily="34" charset="-122"/>
                <a:ea typeface="微软雅黑" pitchFamily="34" charset="-122"/>
              </a:rPr>
              <a:t>K</a:t>
            </a:r>
            <a:r>
              <a:rPr lang="en-US" altLang="zh-CN" sz="2000" i="1" baseline="-25000" dirty="0">
                <a:latin typeface="微软雅黑" pitchFamily="34" charset="-122"/>
                <a:ea typeface="微软雅黑" pitchFamily="34" charset="-122"/>
              </a:rPr>
              <a:t>S</a:t>
            </a:r>
            <a:r>
              <a:rPr lang="zh-CN" altLang="en-US" sz="2000" dirty="0">
                <a:latin typeface="微软雅黑" pitchFamily="34" charset="-122"/>
                <a:ea typeface="微软雅黑" pitchFamily="34" charset="-122"/>
              </a:rPr>
              <a:t>的确来自</a:t>
            </a:r>
            <a:r>
              <a:rPr lang="en-US" altLang="zh-CN" sz="2000" dirty="0">
                <a:latin typeface="微软雅黑" pitchFamily="34" charset="-122"/>
                <a:ea typeface="微软雅黑" pitchFamily="34" charset="-122"/>
              </a:rPr>
              <a:t>KDC</a:t>
            </a:r>
          </a:p>
          <a:p>
            <a:pPr marL="1314450" lvl="2" indent="-457200">
              <a:buFont typeface="+mj-ea"/>
              <a:buAutoNum type="circleNumDbPlain"/>
            </a:pPr>
            <a:r>
              <a:rPr lang="zh-CN" altLang="en-US" sz="2000" dirty="0">
                <a:latin typeface="微软雅黑" pitchFamily="34" charset="-122"/>
                <a:ea typeface="微软雅黑" pitchFamily="34" charset="-122"/>
              </a:rPr>
              <a:t>这一步完成后，会话密钥就安全地分配给了</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。然而还能继续以下两步工作：</a:t>
            </a:r>
          </a:p>
          <a:p>
            <a:pPr lvl="1">
              <a:lnSpc>
                <a:spcPct val="110000"/>
              </a:lnSpc>
              <a:spcBef>
                <a:spcPts val="600"/>
              </a:spcBef>
              <a:spcAft>
                <a:spcPts val="1200"/>
              </a:spcAft>
              <a:buBlip>
                <a:blip r:embed="rId2"/>
              </a:buBlip>
            </a:pP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用会话密钥</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加密另一个一次性随机数</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N</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2</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，并将加密结果发送给</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4</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a:t>
            </a: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10000"/>
              </a:lnSpc>
              <a:spcBef>
                <a:spcPts val="600"/>
              </a:spcBef>
              <a:spcAft>
                <a:spcPts val="1200"/>
              </a:spcAft>
              <a:buBlip>
                <a:blip r:embed="rId2"/>
              </a:buBlip>
            </a:pP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以</a:t>
            </a:r>
            <a:r>
              <a:rPr lang="en-US" altLang="zh-CN" sz="2400" b="1" i="1" dirty="0">
                <a:solidFill>
                  <a:srgbClr val="CC3300"/>
                </a:solidFill>
                <a:latin typeface="Times New Roman" pitchFamily="18" charset="0"/>
              </a:rPr>
              <a:t>f</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(N</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2</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作为对</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的应答，其中</a:t>
            </a:r>
            <a:r>
              <a:rPr lang="en-US" altLang="zh-CN" sz="2400" b="1" i="1" dirty="0">
                <a:solidFill>
                  <a:srgbClr val="CC3300"/>
                </a:solidFill>
                <a:latin typeface="Times New Roman" pitchFamily="18" charset="0"/>
              </a:rPr>
              <a:t>f</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是对</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N</a:t>
            </a:r>
            <a:r>
              <a:rPr lang="en-US" altLang="zh-CN" sz="2200" baseline="-25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2</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进行某种变换</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例如加</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1)</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的函数，并将应答用会话密钥加密后发送给</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5</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a:t>
            </a: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1314450" lvl="2" indent="-457200">
              <a:buFont typeface="+mj-ea"/>
              <a:buAutoNum type="circleNumDbPlain"/>
            </a:pPr>
            <a:r>
              <a:rPr lang="zh-CN" altLang="en-US" sz="2000" dirty="0">
                <a:latin typeface="微软雅黑" pitchFamily="34" charset="-122"/>
                <a:ea typeface="微软雅黑" pitchFamily="34" charset="-122"/>
              </a:rPr>
              <a:t>这两步可使</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相信第</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步收到的消息不是一个重放</a:t>
            </a:r>
          </a:p>
          <a:p>
            <a:pPr marL="1314450" lvl="2" indent="-457200">
              <a:buFont typeface="+mj-ea"/>
              <a:buAutoNum type="circleNumDbPlain"/>
            </a:pPr>
            <a:r>
              <a:rPr lang="zh-CN" altLang="en-US" sz="2000" dirty="0">
                <a:latin typeface="微软雅黑" pitchFamily="34" charset="-122"/>
                <a:ea typeface="微软雅黑" pitchFamily="34" charset="-122"/>
              </a:rPr>
              <a:t>注意： 第</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步就已完成密钥分配，</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4</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5</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两步结合第</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3</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步执行的是认证功能</a:t>
            </a:r>
          </a:p>
        </p:txBody>
      </p:sp>
    </p:spTree>
    <p:extLst>
      <p:ext uri="{BB962C8B-B14F-4D97-AF65-F5344CB8AC3E}">
        <p14:creationId xmlns:p14="http://schemas.microsoft.com/office/powerpoint/2010/main" val="1237874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2.</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密钥分配的一个实例：思考</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19</a:t>
            </a:fld>
            <a:endParaRPr lang="en-US" altLang="zh-CN"/>
          </a:p>
        </p:txBody>
      </p:sp>
      <p:sp>
        <p:nvSpPr>
          <p:cNvPr id="5" name="Rectangle 3"/>
          <p:cNvSpPr txBox="1">
            <a:spLocks noChangeArrowheads="1"/>
          </p:cNvSpPr>
          <p:nvPr/>
        </p:nvSpPr>
        <p:spPr>
          <a:xfrm>
            <a:off x="127000" y="1064737"/>
            <a:ext cx="8864600" cy="539956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10000"/>
              </a:lnSpc>
              <a:spcBef>
                <a:spcPts val="600"/>
              </a:spcBef>
              <a:spcAft>
                <a:spcPts val="1200"/>
              </a:spcAft>
              <a:buBlip>
                <a:blip r:embed="rId2"/>
              </a:buBlip>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上述协议安全吗？为什么？</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457200" lvl="1" indent="0">
              <a:lnSpc>
                <a:spcPct val="110000"/>
              </a:lnSpc>
              <a:spcBef>
                <a:spcPts val="600"/>
              </a:spcBef>
              <a:spcAft>
                <a:spcPts val="1200"/>
              </a:spcAft>
              <a:buNone/>
            </a:pP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10000"/>
              </a:lnSpc>
              <a:spcBef>
                <a:spcPts val="600"/>
              </a:spcBef>
              <a:spcAft>
                <a:spcPts val="1200"/>
              </a:spcAft>
              <a:buBlip>
                <a:blip r:embed="rId2"/>
              </a:buBlip>
            </a:pP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网络安全协议分析的抓手：</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1314450" lvl="2" indent="-457200">
              <a:buFont typeface="+mj-ea"/>
              <a:buAutoNum type="circleNumDbPlain"/>
            </a:pPr>
            <a:r>
              <a:rPr lang="zh-CN" altLang="en-US" sz="2600" dirty="0">
                <a:latin typeface="微软雅黑" pitchFamily="34" charset="-122"/>
                <a:ea typeface="微软雅黑" pitchFamily="34" charset="-122"/>
              </a:rPr>
              <a:t>真实性</a:t>
            </a:r>
            <a:endParaRPr lang="en-US" altLang="zh-CN" sz="2600" dirty="0">
              <a:latin typeface="微软雅黑" pitchFamily="34" charset="-122"/>
              <a:ea typeface="微软雅黑" pitchFamily="34" charset="-122"/>
            </a:endParaRPr>
          </a:p>
          <a:p>
            <a:pPr marL="1314450" lvl="2" indent="-457200">
              <a:buFont typeface="+mj-ea"/>
              <a:buAutoNum type="circleNumDbPlain"/>
            </a:pPr>
            <a:endParaRPr lang="en-US" altLang="zh-CN" sz="2600" dirty="0">
              <a:latin typeface="微软雅黑" pitchFamily="34" charset="-122"/>
              <a:ea typeface="微软雅黑" pitchFamily="34" charset="-122"/>
            </a:endParaRPr>
          </a:p>
          <a:p>
            <a:pPr marL="1314450" lvl="2" indent="-457200">
              <a:buFont typeface="+mj-ea"/>
              <a:buAutoNum type="circleNumDbPlain"/>
            </a:pPr>
            <a:r>
              <a:rPr lang="zh-CN" altLang="en-US" sz="2600" dirty="0">
                <a:latin typeface="微软雅黑" pitchFamily="34" charset="-122"/>
                <a:ea typeface="微软雅黑" pitchFamily="34" charset="-122"/>
              </a:rPr>
              <a:t>新鲜性</a:t>
            </a:r>
            <a:endParaRPr lang="en-US" altLang="zh-CN" sz="2600" dirty="0">
              <a:latin typeface="微软雅黑" pitchFamily="34" charset="-122"/>
              <a:ea typeface="微软雅黑" pitchFamily="34" charset="-122"/>
            </a:endParaRPr>
          </a:p>
          <a:p>
            <a:pPr marL="1314450" lvl="2" indent="-457200">
              <a:buFont typeface="+mj-ea"/>
              <a:buAutoNum type="circleNumDbPlain"/>
            </a:pPr>
            <a:endParaRPr lang="en-US" altLang="zh-CN" sz="2600" dirty="0">
              <a:latin typeface="微软雅黑" pitchFamily="34" charset="-122"/>
              <a:ea typeface="微软雅黑" pitchFamily="34" charset="-122"/>
            </a:endParaRPr>
          </a:p>
          <a:p>
            <a:pPr marL="1314450" lvl="2" indent="-457200">
              <a:buFont typeface="+mj-ea"/>
              <a:buAutoNum type="circleNumDbPlain"/>
            </a:pPr>
            <a:r>
              <a:rPr lang="zh-CN" altLang="en-US" sz="2600" dirty="0">
                <a:latin typeface="微软雅黑" pitchFamily="34" charset="-122"/>
                <a:ea typeface="微软雅黑" pitchFamily="34" charset="-122"/>
              </a:rPr>
              <a:t>前后关联性</a:t>
            </a:r>
            <a:endParaRPr lang="en-US" altLang="zh-CN" sz="2600" dirty="0">
              <a:latin typeface="微软雅黑" pitchFamily="34" charset="-122"/>
              <a:ea typeface="微软雅黑" pitchFamily="34" charset="-122"/>
            </a:endParaRPr>
          </a:p>
          <a:p>
            <a:pPr marL="857250" lvl="2" indent="0" algn="ctr">
              <a:buNone/>
            </a:pPr>
            <a:r>
              <a:rPr lang="zh-CN" altLang="en-US" sz="2600" b="1" dirty="0">
                <a:solidFill>
                  <a:srgbClr val="FF0000"/>
                </a:solidFill>
                <a:latin typeface="微软雅黑" pitchFamily="34" charset="-122"/>
                <a:ea typeface="微软雅黑" pitchFamily="34" charset="-122"/>
              </a:rPr>
              <a:t>必要非充分条件！！！</a:t>
            </a:r>
            <a:endParaRPr lang="en-US" altLang="zh-CN" sz="2600" b="1" dirty="0">
              <a:solidFill>
                <a:srgbClr val="FF0000"/>
              </a:solidFill>
              <a:latin typeface="微软雅黑" pitchFamily="34" charset="-122"/>
              <a:ea typeface="微软雅黑" pitchFamily="34" charset="-122"/>
            </a:endParaRPr>
          </a:p>
          <a:p>
            <a:pPr marL="1314450" lvl="2" indent="-457200">
              <a:buFont typeface="+mj-ea"/>
              <a:buAutoNum type="circleNumDbPlain"/>
            </a:pPr>
            <a:endPar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23267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anim calcmode="lin" valueType="num">
                                      <p:cBhvr additive="base">
                                        <p:cTn id="1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5"/>
          <p:cNvGrpSpPr>
            <a:grpSpLocks/>
          </p:cNvGrpSpPr>
          <p:nvPr/>
        </p:nvGrpSpPr>
        <p:grpSpPr bwMode="auto">
          <a:xfrm>
            <a:off x="1657440" y="1352759"/>
            <a:ext cx="762000" cy="665163"/>
            <a:chOff x="3174" y="2656"/>
            <a:chExt cx="1549" cy="1351"/>
          </a:xfrm>
        </p:grpSpPr>
        <p:sp>
          <p:nvSpPr>
            <p:cNvPr id="49"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pPr eaLnBrk="1" hangingPunct="1">
              <a:spcBef>
                <a:spcPct val="10000"/>
              </a:spcBef>
            </a:pP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第 </a:t>
            </a:r>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章  密钥分配和用户认证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2</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715977" y="1452983"/>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基于非对称加密的密钥分配</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3.</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密钥的分层控制</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20</a:t>
            </a:fld>
            <a:endParaRPr lang="en-US" altLang="zh-CN"/>
          </a:p>
        </p:txBody>
      </p:sp>
      <p:sp>
        <p:nvSpPr>
          <p:cNvPr id="5" name="Rectangle 3"/>
          <p:cNvSpPr txBox="1">
            <a:spLocks noChangeArrowheads="1"/>
          </p:cNvSpPr>
          <p:nvPr/>
        </p:nvSpPr>
        <p:spPr>
          <a:xfrm>
            <a:off x="279400" y="1075374"/>
            <a:ext cx="8864600" cy="539956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600"/>
              </a:spcBef>
              <a:spcAft>
                <a:spcPts val="1200"/>
              </a:spcAft>
              <a:buBlip>
                <a:blip r:embed="rId2"/>
              </a:buBlip>
            </a:pPr>
            <a:r>
              <a:rPr lang="zh-CN" altLang="en-US" sz="2200" dirty="0">
                <a:latin typeface="微软雅黑" pitchFamily="34" charset="-122"/>
                <a:ea typeface="微软雅黑" pitchFamily="34" charset="-122"/>
              </a:rPr>
              <a:t>网络中如果用户数目非常多且分布的地域非常广，则</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需要使用多个</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的分层结构</a:t>
            </a:r>
          </a:p>
          <a:p>
            <a:pPr lvl="1">
              <a:lnSpc>
                <a:spcPct val="110000"/>
              </a:lnSpc>
              <a:spcBef>
                <a:spcPts val="600"/>
              </a:spcBef>
              <a:spcAft>
                <a:spcPts val="1200"/>
              </a:spcAft>
              <a:buBlip>
                <a:blip r:embed="rId3"/>
              </a:buBlip>
            </a:pPr>
            <a:r>
              <a:rPr lang="zh-CN" altLang="en-US" dirty="0">
                <a:latin typeface="微软雅黑" pitchFamily="34" charset="-122"/>
                <a:ea typeface="微软雅黑" pitchFamily="34" charset="-122"/>
              </a:rPr>
              <a:t>在每个小范围（如一个</a:t>
            </a:r>
            <a:r>
              <a:rPr lang="en-US" altLang="zh-CN" dirty="0">
                <a:latin typeface="微软雅黑" pitchFamily="34" charset="-122"/>
                <a:ea typeface="微软雅黑" pitchFamily="34" charset="-122"/>
              </a:rPr>
              <a:t>LAN</a:t>
            </a:r>
            <a:r>
              <a:rPr lang="zh-CN" altLang="en-US" dirty="0">
                <a:latin typeface="微软雅黑" pitchFamily="34" charset="-122"/>
                <a:ea typeface="微软雅黑" pitchFamily="34" charset="-122"/>
              </a:rPr>
              <a:t>或一个建筑物）内，都建立一个</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本地</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dirty="0">
                <a:latin typeface="微软雅黑" pitchFamily="34" charset="-122"/>
                <a:ea typeface="微软雅黑" pitchFamily="34" charset="-122"/>
              </a:rPr>
              <a:t>。同一范围的用户在进行保密通信时，由本地</a:t>
            </a:r>
            <a:r>
              <a:rPr lang="en-US" altLang="zh-CN" dirty="0">
                <a:latin typeface="微软雅黑" pitchFamily="34" charset="-122"/>
                <a:ea typeface="微软雅黑" pitchFamily="34" charset="-122"/>
              </a:rPr>
              <a:t>KDC</a:t>
            </a:r>
            <a:r>
              <a:rPr lang="zh-CN" altLang="en-US" dirty="0">
                <a:latin typeface="微软雅黑" pitchFamily="34" charset="-122"/>
                <a:ea typeface="微软雅黑" pitchFamily="34" charset="-122"/>
              </a:rPr>
              <a:t>为他们分配密钥</a:t>
            </a:r>
          </a:p>
          <a:p>
            <a:pPr lvl="1">
              <a:lnSpc>
                <a:spcPct val="110000"/>
              </a:lnSpc>
              <a:spcBef>
                <a:spcPts val="600"/>
              </a:spcBef>
              <a:spcAft>
                <a:spcPts val="1200"/>
              </a:spcAft>
              <a:buBlip>
                <a:blip r:embed="rId3"/>
              </a:buBlip>
            </a:pPr>
            <a:r>
              <a:rPr lang="zh-CN" altLang="en-US" dirty="0">
                <a:latin typeface="微软雅黑" pitchFamily="34" charset="-122"/>
                <a:ea typeface="微软雅黑" pitchFamily="34" charset="-122"/>
              </a:rPr>
              <a:t>若两个不同范围用户想获得共享密钥，则可通过各自的本地</a:t>
            </a:r>
            <a:r>
              <a:rPr lang="en-US" altLang="zh-CN" dirty="0">
                <a:latin typeface="微软雅黑" pitchFamily="34" charset="-122"/>
                <a:ea typeface="微软雅黑" pitchFamily="34" charset="-122"/>
              </a:rPr>
              <a:t>KDC</a:t>
            </a:r>
            <a:r>
              <a:rPr lang="zh-CN" altLang="en-US" dirty="0">
                <a:latin typeface="微软雅黑" pitchFamily="34" charset="-122"/>
                <a:ea typeface="微软雅黑" pitchFamily="34" charset="-122"/>
              </a:rPr>
              <a:t>，而</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两个本地</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的沟通又需经过一个全局</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KDC</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dirty="0">
                <a:latin typeface="微软雅黑" pitchFamily="34" charset="-122"/>
                <a:ea typeface="微软雅黑" pitchFamily="34" charset="-122"/>
              </a:rPr>
              <a:t>这样就建立了两层</a:t>
            </a:r>
            <a:r>
              <a:rPr lang="en-US" altLang="zh-CN" dirty="0">
                <a:latin typeface="微软雅黑" pitchFamily="34" charset="-122"/>
                <a:ea typeface="微软雅黑" pitchFamily="34" charset="-122"/>
              </a:rPr>
              <a:t>KDC</a:t>
            </a:r>
          </a:p>
          <a:p>
            <a:pPr lvl="1">
              <a:lnSpc>
                <a:spcPct val="110000"/>
              </a:lnSpc>
              <a:spcBef>
                <a:spcPts val="600"/>
              </a:spcBef>
              <a:spcAft>
                <a:spcPts val="1200"/>
              </a:spcAft>
              <a:buBlip>
                <a:blip r:embed="rId3"/>
              </a:buBlip>
            </a:pPr>
            <a:r>
              <a:rPr lang="zh-CN" altLang="en-US" dirty="0">
                <a:latin typeface="微软雅黑" pitchFamily="34" charset="-122"/>
                <a:ea typeface="微软雅黑" pitchFamily="34" charset="-122"/>
              </a:rPr>
              <a:t>根据网络中用户的数目及分布的地域，可建立</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层或多层</a:t>
            </a:r>
            <a:r>
              <a:rPr lang="en-US" altLang="zh-CN" dirty="0">
                <a:latin typeface="微软雅黑" pitchFamily="34" charset="-122"/>
                <a:ea typeface="微软雅黑" pitchFamily="34" charset="-122"/>
              </a:rPr>
              <a:t>KDC</a:t>
            </a:r>
          </a:p>
          <a:p>
            <a:pPr marL="342900" lvl="1" indent="-342900">
              <a:lnSpc>
                <a:spcPct val="130000"/>
              </a:lnSpc>
              <a:spcBef>
                <a:spcPts val="600"/>
              </a:spcBef>
              <a:spcAft>
                <a:spcPts val="1200"/>
              </a:spcAft>
              <a:buBlip>
                <a:blip r:embed="rId2"/>
              </a:buBlip>
            </a:pP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分层结构可减少主密钥的分布</a:t>
            </a:r>
            <a:r>
              <a:rPr lang="zh-CN" altLang="en-US" sz="2200" dirty="0">
                <a:latin typeface="微软雅黑" pitchFamily="34" charset="-122"/>
                <a:ea typeface="微软雅黑" pitchFamily="34" charset="-122"/>
              </a:rPr>
              <a:t>，因为大多数主密钥是在本地</a:t>
            </a:r>
            <a:r>
              <a:rPr lang="en-US" altLang="zh-CN" sz="2200" dirty="0">
                <a:latin typeface="微软雅黑" pitchFamily="34" charset="-122"/>
                <a:ea typeface="微软雅黑" pitchFamily="34" charset="-122"/>
              </a:rPr>
              <a:t>KDC</a:t>
            </a:r>
            <a:r>
              <a:rPr lang="zh-CN" altLang="en-US" sz="2200" dirty="0">
                <a:latin typeface="微软雅黑" pitchFamily="34" charset="-122"/>
                <a:ea typeface="微软雅黑" pitchFamily="34" charset="-122"/>
              </a:rPr>
              <a:t>和本地用户之间共享</a:t>
            </a:r>
          </a:p>
          <a:p>
            <a:pPr marL="342900" lvl="1" indent="-342900">
              <a:lnSpc>
                <a:spcPct val="130000"/>
              </a:lnSpc>
              <a:spcBef>
                <a:spcPts val="600"/>
              </a:spcBef>
              <a:spcAft>
                <a:spcPts val="1200"/>
              </a:spcAft>
              <a:buBlip>
                <a:blip r:embed="rId2"/>
              </a:buBlip>
            </a:pPr>
            <a:r>
              <a:rPr lang="zh-CN" altLang="en-US" sz="2200" dirty="0">
                <a:latin typeface="微软雅黑" pitchFamily="34" charset="-122"/>
                <a:ea typeface="微软雅黑" pitchFamily="34" charset="-122"/>
              </a:rPr>
              <a:t>分层结构可将虚假</a:t>
            </a:r>
            <a:r>
              <a:rPr lang="en-US" altLang="zh-CN" sz="2200" dirty="0">
                <a:latin typeface="微软雅黑" pitchFamily="34" charset="-122"/>
                <a:ea typeface="微软雅黑" pitchFamily="34" charset="-122"/>
              </a:rPr>
              <a:t>KDC</a:t>
            </a:r>
            <a:r>
              <a:rPr lang="zh-CN" altLang="en-US" sz="2200" dirty="0">
                <a:latin typeface="微软雅黑" pitchFamily="34" charset="-122"/>
                <a:ea typeface="微软雅黑" pitchFamily="34" charset="-122"/>
              </a:rPr>
              <a:t>的危害限制到一局部区域，但会</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降低信任度</a:t>
            </a:r>
          </a:p>
          <a:p>
            <a:pPr lvl="1">
              <a:lnSpc>
                <a:spcPct val="110000"/>
              </a:lnSpc>
              <a:spcBef>
                <a:spcPts val="600"/>
              </a:spcBef>
              <a:spcAft>
                <a:spcPts val="1200"/>
              </a:spcAft>
              <a:buBlip>
                <a:blip r:embed="rId3"/>
              </a:buBlip>
            </a:pP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215266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会话密钥的有效期</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21</a:t>
            </a:fld>
            <a:endParaRPr lang="en-US" altLang="zh-CN"/>
          </a:p>
        </p:txBody>
      </p:sp>
      <p:sp>
        <p:nvSpPr>
          <p:cNvPr id="5" name="Rectangle 3"/>
          <p:cNvSpPr txBox="1">
            <a:spLocks noChangeArrowheads="1"/>
          </p:cNvSpPr>
          <p:nvPr/>
        </p:nvSpPr>
        <p:spPr>
          <a:xfrm>
            <a:off x="647700" y="1477650"/>
            <a:ext cx="8382000" cy="4715826"/>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600"/>
              </a:spcBef>
              <a:spcAft>
                <a:spcPts val="600"/>
              </a:spcAft>
              <a:buBlip>
                <a:blip r:embed="rId2"/>
              </a:buBlip>
            </a:pPr>
            <a:r>
              <a:rPr lang="zh-CN" altLang="en-US" sz="2200" dirty="0">
                <a:latin typeface="微软雅黑" pitchFamily="34" charset="-122"/>
                <a:ea typeface="微软雅黑" pitchFamily="34" charset="-122"/>
              </a:rPr>
              <a:t>会话密钥更换得越频繁，系统的安全性就越高</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rPr>
              <a:t>敌手即使获得一个会话密钥，也只能获得很少的密文</a:t>
            </a:r>
          </a:p>
          <a:p>
            <a:pPr marL="342900" lvl="1" indent="-342900">
              <a:lnSpc>
                <a:spcPct val="130000"/>
              </a:lnSpc>
              <a:spcBef>
                <a:spcPts val="600"/>
              </a:spcBef>
              <a:spcAft>
                <a:spcPts val="600"/>
              </a:spcAft>
              <a:buBlip>
                <a:blip r:embed="rId2"/>
              </a:buBlip>
            </a:pPr>
            <a:r>
              <a:rPr lang="zh-CN" altLang="en-US" sz="2200" dirty="0">
                <a:effectLst>
                  <a:outerShdw blurRad="38100" dist="38100" dir="2700000" algn="tl">
                    <a:srgbClr val="000000">
                      <a:alpha val="43137"/>
                    </a:srgbClr>
                  </a:outerShdw>
                </a:effectLst>
                <a:latin typeface="微软雅黑" pitchFamily="34" charset="-122"/>
                <a:ea typeface="微软雅黑" pitchFamily="34" charset="-122"/>
              </a:rPr>
              <a:t>但</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会话密钥更换得太频繁，又将延迟用户之间的交换</a:t>
            </a:r>
            <a:r>
              <a:rPr lang="zh-CN" altLang="en-US" sz="2200" dirty="0">
                <a:latin typeface="微软雅黑" pitchFamily="34" charset="-122"/>
                <a:ea typeface="微软雅黑" pitchFamily="34" charset="-122"/>
              </a:rPr>
              <a:t>，同时还造成网络负担</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rPr>
              <a:t>所以在决定会话密钥的有效期时，应权衡矛盾的两个方面</a:t>
            </a:r>
            <a:endParaRPr lang="en-US" altLang="zh-CN" dirty="0">
              <a:latin typeface="微软雅黑" pitchFamily="34" charset="-122"/>
              <a:ea typeface="微软雅黑" pitchFamily="34" charset="-122"/>
            </a:endParaRPr>
          </a:p>
          <a:p>
            <a:pPr marL="342900" lvl="1" indent="-342900">
              <a:lnSpc>
                <a:spcPct val="130000"/>
              </a:lnSpc>
              <a:spcBef>
                <a:spcPts val="600"/>
              </a:spcBef>
              <a:spcAft>
                <a:spcPts val="600"/>
              </a:spcAft>
              <a:buBlip>
                <a:blip r:embed="rId2"/>
              </a:buBlip>
            </a:pPr>
            <a:r>
              <a:rPr lang="zh-CN" altLang="en-US" sz="2200" dirty="0">
                <a:latin typeface="微软雅黑" pitchFamily="34" charset="-122"/>
                <a:ea typeface="微软雅黑" pitchFamily="34" charset="-122"/>
              </a:rPr>
              <a:t>对面向连接的协议</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如</a:t>
            </a:r>
            <a:r>
              <a:rPr lang="en-US" altLang="zh-CN" sz="2200" dirty="0">
                <a:latin typeface="微软雅黑" pitchFamily="34" charset="-122"/>
                <a:ea typeface="微软雅黑" pitchFamily="34" charset="-122"/>
              </a:rPr>
              <a:t>TCP)</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rPr>
              <a:t>在连接未建立前或断开时，会话密钥的有效期可以很长。而</a:t>
            </a:r>
            <a:r>
              <a:rPr lang="zh-CN" altLang="en-US" dirty="0">
                <a:solidFill>
                  <a:srgbClr val="CC3300"/>
                </a:solidFill>
                <a:latin typeface="微软雅黑" pitchFamily="34" charset="-122"/>
                <a:ea typeface="微软雅黑" pitchFamily="34" charset="-122"/>
              </a:rPr>
              <a:t>每次建立连接时，都应使用新的会话密钥</a:t>
            </a:r>
            <a:r>
              <a:rPr lang="zh-CN" altLang="en-US" dirty="0">
                <a:latin typeface="微软雅黑" pitchFamily="34" charset="-122"/>
                <a:ea typeface="微软雅黑" pitchFamily="34" charset="-122"/>
              </a:rPr>
              <a:t>。如果</a:t>
            </a:r>
            <a:r>
              <a:rPr lang="zh-CN" altLang="en-US" dirty="0">
                <a:solidFill>
                  <a:srgbClr val="CC3300"/>
                </a:solidFill>
                <a:latin typeface="微软雅黑" pitchFamily="34" charset="-122"/>
                <a:ea typeface="微软雅黑" pitchFamily="34" charset="-122"/>
              </a:rPr>
              <a:t>逻辑连接的时间很长，则应定期更换会话密钥</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1936437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会话密钥的有效期</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22</a:t>
            </a:fld>
            <a:endParaRPr lang="en-US" altLang="zh-CN"/>
          </a:p>
        </p:txBody>
      </p:sp>
      <p:sp>
        <p:nvSpPr>
          <p:cNvPr id="5" name="Rectangle 3"/>
          <p:cNvSpPr txBox="1">
            <a:spLocks noChangeArrowheads="1"/>
          </p:cNvSpPr>
          <p:nvPr/>
        </p:nvSpPr>
        <p:spPr>
          <a:xfrm>
            <a:off x="863600" y="1327311"/>
            <a:ext cx="8001000" cy="4540089"/>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600"/>
              </a:spcBef>
              <a:spcAft>
                <a:spcPts val="600"/>
              </a:spcAft>
              <a:buBlip>
                <a:blip r:embed="rId2"/>
              </a:buBlip>
            </a:pPr>
            <a:r>
              <a:rPr lang="zh-CN" altLang="en-US" sz="2200" dirty="0">
                <a:latin typeface="微软雅黑" pitchFamily="34" charset="-122"/>
                <a:ea typeface="微软雅黑" pitchFamily="34" charset="-122"/>
              </a:rPr>
              <a:t>无连接协议</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如用户数据报协议</a:t>
            </a:r>
            <a:r>
              <a:rPr lang="en-US" altLang="zh-CN" sz="2200" dirty="0">
                <a:latin typeface="微软雅黑" pitchFamily="34" charset="-122"/>
                <a:ea typeface="微软雅黑" pitchFamily="34" charset="-122"/>
              </a:rPr>
              <a:t>UDP)</a:t>
            </a:r>
          </a:p>
          <a:p>
            <a:pPr lvl="1">
              <a:lnSpc>
                <a:spcPct val="15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无法明确地决定更换密钥的频率</a:t>
            </a:r>
            <a:endParaRPr lang="en-US" altLang="zh-CN"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为安全起见，用户每进行一次交换，都用新的会话密钥</a:t>
            </a:r>
            <a:endParaRPr lang="en-US" altLang="zh-CN"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然而这又失去了无连接协议主要的优势，即对每个业务都有最少的费用和最短</a:t>
            </a:r>
            <a:r>
              <a:rPr lang="zh-CN" altLang="en-US">
                <a:latin typeface="微软雅黑" pitchFamily="34" charset="-122"/>
                <a:ea typeface="微软雅黑" pitchFamily="34" charset="-122"/>
              </a:rPr>
              <a:t>的延迟</a:t>
            </a:r>
            <a:endParaRPr lang="en-US" altLang="zh-CN"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比较好的方案是在某一固定周期内或对一定数目的业务使用同一会话密钥</a:t>
            </a:r>
            <a:endParaRPr lang="zh-CN" altLang="en-US" dirty="0">
              <a:latin typeface="微软雅黑" pitchFamily="34" charset="-122"/>
              <a:ea typeface="微软雅黑" pitchFamily="34" charset="-122"/>
            </a:endParaRPr>
          </a:p>
          <a:p>
            <a:pPr marL="457200" lvl="1" indent="0">
              <a:lnSpc>
                <a:spcPct val="120000"/>
              </a:lnSpc>
              <a:spcBef>
                <a:spcPts val="600"/>
              </a:spcBef>
              <a:spcAft>
                <a:spcPts val="600"/>
              </a:spcAft>
              <a:buNone/>
            </a:pPr>
            <a:endPar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67108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无中心的密钥控制</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23</a:t>
            </a:fld>
            <a:endParaRPr lang="en-US" altLang="zh-CN"/>
          </a:p>
        </p:txBody>
      </p:sp>
      <p:sp>
        <p:nvSpPr>
          <p:cNvPr id="5" name="Rectangle 3"/>
          <p:cNvSpPr txBox="1">
            <a:spLocks noChangeArrowheads="1"/>
          </p:cNvSpPr>
          <p:nvPr/>
        </p:nvSpPr>
        <p:spPr>
          <a:xfrm>
            <a:off x="863600" y="1327311"/>
            <a:ext cx="8001000" cy="4540089"/>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600"/>
              </a:spcBef>
              <a:spcAft>
                <a:spcPts val="600"/>
              </a:spcAft>
              <a:buBlip>
                <a:blip r:embed="rId2"/>
              </a:buBlip>
            </a:pPr>
            <a:r>
              <a:rPr lang="zh-CN" altLang="en-US" sz="2400" dirty="0"/>
              <a:t>用密钥分配中心为用户分配密钥时，要求</a:t>
            </a:r>
            <a:r>
              <a:rPr lang="zh-CN" altLang="en-US" sz="2400" dirty="0">
                <a:solidFill>
                  <a:srgbClr val="CC3300"/>
                </a:solidFill>
                <a:effectLst>
                  <a:outerShdw blurRad="38100" dist="38100" dir="2700000" algn="tl">
                    <a:srgbClr val="000000">
                      <a:alpha val="43137"/>
                    </a:srgbClr>
                  </a:outerShdw>
                </a:effectLst>
              </a:rPr>
              <a:t>所有用户都信任</a:t>
            </a:r>
            <a:r>
              <a:rPr lang="en-US" altLang="zh-CN" sz="2400" dirty="0">
                <a:solidFill>
                  <a:srgbClr val="CC3300"/>
                </a:solidFill>
                <a:effectLst>
                  <a:outerShdw blurRad="38100" dist="38100" dir="2700000" algn="tl">
                    <a:srgbClr val="000000">
                      <a:alpha val="43137"/>
                    </a:srgbClr>
                  </a:outerShdw>
                </a:effectLst>
              </a:rPr>
              <a:t>KDC</a:t>
            </a:r>
            <a:r>
              <a:rPr lang="zh-CN" altLang="en-US" sz="2400" dirty="0">
                <a:solidFill>
                  <a:srgbClr val="CC3300"/>
                </a:solidFill>
                <a:effectLst>
                  <a:outerShdw blurRad="38100" dist="38100" dir="2700000" algn="tl">
                    <a:srgbClr val="000000">
                      <a:alpha val="43137"/>
                    </a:srgbClr>
                  </a:outerShdw>
                </a:effectLst>
              </a:rPr>
              <a:t>，</a:t>
            </a:r>
            <a:r>
              <a:rPr lang="zh-CN" altLang="en-US" sz="2400" dirty="0"/>
              <a:t>同时还要求</a:t>
            </a:r>
            <a:r>
              <a:rPr lang="zh-CN" altLang="en-US" sz="2400" dirty="0">
                <a:solidFill>
                  <a:srgbClr val="CC3300"/>
                </a:solidFill>
                <a:effectLst>
                  <a:outerShdw blurRad="38100" dist="38100" dir="2700000" algn="tl">
                    <a:srgbClr val="000000">
                      <a:alpha val="43137"/>
                    </a:srgbClr>
                  </a:outerShdw>
                </a:effectLst>
              </a:rPr>
              <a:t>对</a:t>
            </a:r>
            <a:r>
              <a:rPr lang="en-US" altLang="zh-CN" sz="2400" dirty="0">
                <a:solidFill>
                  <a:srgbClr val="CC3300"/>
                </a:solidFill>
                <a:effectLst>
                  <a:outerShdw blurRad="38100" dist="38100" dir="2700000" algn="tl">
                    <a:srgbClr val="000000">
                      <a:alpha val="43137"/>
                    </a:srgbClr>
                  </a:outerShdw>
                </a:effectLst>
              </a:rPr>
              <a:t>KDC</a:t>
            </a:r>
            <a:r>
              <a:rPr lang="zh-CN" altLang="en-US" sz="2400" dirty="0">
                <a:solidFill>
                  <a:srgbClr val="CC3300"/>
                </a:solidFill>
                <a:effectLst>
                  <a:outerShdw blurRad="38100" dist="38100" dir="2700000" algn="tl">
                    <a:srgbClr val="000000">
                      <a:alpha val="43137"/>
                    </a:srgbClr>
                  </a:outerShdw>
                </a:effectLst>
              </a:rPr>
              <a:t>加以保护</a:t>
            </a:r>
            <a:r>
              <a:rPr lang="zh-CN" altLang="en-US" sz="2400" dirty="0"/>
              <a:t>。如果密钥的分配是无中心的，则不必有以上两个要求</a:t>
            </a:r>
            <a:endParaRPr lang="en-US" altLang="zh-CN" sz="22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然而如果每个用户都能和自己想与之建立联系的另一用户安全地通信，则对有</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个用户的网络来说，主密钥应多达</a:t>
            </a:r>
            <a:r>
              <a:rPr lang="en-US" altLang="zh-CN" dirty="0">
                <a:latin typeface="微软雅黑" pitchFamily="34" charset="-122"/>
                <a:ea typeface="微软雅黑" pitchFamily="34" charset="-122"/>
              </a:rPr>
              <a:t>n(n-1)/2</a:t>
            </a:r>
            <a:r>
              <a:rPr lang="zh-CN" altLang="en-US" dirty="0">
                <a:latin typeface="微软雅黑" pitchFamily="34" charset="-122"/>
                <a:ea typeface="微软雅黑" pitchFamily="34" charset="-122"/>
              </a:rPr>
              <a:t>个</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当</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很大时，这种方案无实用价值</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但</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在整个网络的局部范围却非常有用</a:t>
            </a:r>
          </a:p>
          <a:p>
            <a:pPr marL="457200" lvl="1" indent="0">
              <a:lnSpc>
                <a:spcPct val="120000"/>
              </a:lnSpc>
              <a:spcBef>
                <a:spcPts val="600"/>
              </a:spcBef>
              <a:spcAft>
                <a:spcPts val="600"/>
              </a:spcAft>
              <a:buNone/>
            </a:pPr>
            <a:endPar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22529" name="Picture 1" descr="C:\Documents and Settings\H\Application Data\Tencent\Users\34767271\QQ\WinTemp\RichOle\Z%DG`22[N40(K{7H%AX0AF0.jpg"/>
          <p:cNvPicPr>
            <a:picLocks noChangeAspect="1" noChangeArrowheads="1"/>
          </p:cNvPicPr>
          <p:nvPr/>
        </p:nvPicPr>
        <p:blipFill>
          <a:blip r:embed="rId4">
            <a:clrChange>
              <a:clrFrom>
                <a:srgbClr val="FFFFFB"/>
              </a:clrFrom>
              <a:clrTo>
                <a:srgbClr val="FFFFFB">
                  <a:alpha val="0"/>
                </a:srgbClr>
              </a:clrTo>
            </a:clrChange>
            <a:extLst>
              <a:ext uri="{28A0092B-C50C-407E-A947-70E740481C1C}">
                <a14:useLocalDpi xmlns:a14="http://schemas.microsoft.com/office/drawing/2010/main" val="0"/>
              </a:ext>
            </a:extLst>
          </a:blip>
          <a:srcRect/>
          <a:stretch>
            <a:fillRect/>
          </a:stretch>
        </p:blipFill>
        <p:spPr bwMode="auto">
          <a:xfrm>
            <a:off x="7750175" y="4965700"/>
            <a:ext cx="1114425"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234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无中心的密钥控制</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24</a:t>
            </a:fld>
            <a:endParaRPr lang="en-US" altLang="zh-CN"/>
          </a:p>
        </p:txBody>
      </p:sp>
      <p:sp>
        <p:nvSpPr>
          <p:cNvPr id="5" name="Rectangle 3"/>
          <p:cNvSpPr txBox="1">
            <a:spLocks noChangeArrowheads="1"/>
          </p:cNvSpPr>
          <p:nvPr/>
        </p:nvSpPr>
        <p:spPr>
          <a:xfrm>
            <a:off x="863600" y="1174910"/>
            <a:ext cx="8001000" cy="3905089"/>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0"/>
              </a:spcBef>
              <a:spcAft>
                <a:spcPts val="600"/>
              </a:spcAft>
              <a:buBlip>
                <a:blip r:embed="rId3"/>
              </a:buBlip>
            </a:pPr>
            <a:r>
              <a:rPr lang="zh-CN" altLang="en-US" sz="2200" dirty="0"/>
              <a:t>无中心的密钥分配时，两个用户</a:t>
            </a:r>
            <a:r>
              <a:rPr lang="en-US" altLang="zh-CN" sz="2200" dirty="0"/>
              <a:t>A</a:t>
            </a:r>
            <a:r>
              <a:rPr lang="zh-CN" altLang="en-US" sz="2200" dirty="0"/>
              <a:t>和</a:t>
            </a:r>
            <a:r>
              <a:rPr lang="en-US" altLang="zh-CN" sz="2200" dirty="0"/>
              <a:t>B</a:t>
            </a:r>
            <a:r>
              <a:rPr lang="zh-CN" altLang="en-US" sz="2200" dirty="0"/>
              <a:t>建立会话密钥需经过以下</a:t>
            </a:r>
            <a:r>
              <a:rPr lang="en-US" altLang="zh-CN" sz="2200" dirty="0"/>
              <a:t>3</a:t>
            </a:r>
            <a:r>
              <a:rPr lang="zh-CN" altLang="en-US" sz="2200" dirty="0"/>
              <a:t>步</a:t>
            </a:r>
            <a:r>
              <a:rPr lang="zh-CN" altLang="en-US" sz="2400" dirty="0"/>
              <a:t>：</a:t>
            </a:r>
          </a:p>
          <a:p>
            <a:pPr lvl="1">
              <a:lnSpc>
                <a:spcPct val="130000"/>
              </a:lnSpc>
              <a:spcBef>
                <a:spcPts val="600"/>
              </a:spcBef>
              <a:spcAft>
                <a:spcPts val="600"/>
              </a:spcAft>
              <a:buBlip>
                <a:blip r:embed="rId4"/>
              </a:buBlip>
            </a:pP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向</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发出建立会话密钥的请求和一个一次性随机数</a:t>
            </a:r>
            <a:r>
              <a:rPr lang="en-US" altLang="zh-CN" dirty="0">
                <a:latin typeface="微软雅黑" pitchFamily="34" charset="-122"/>
                <a:ea typeface="微软雅黑" pitchFamily="34" charset="-122"/>
              </a:rPr>
              <a:t>N</a:t>
            </a:r>
            <a:r>
              <a:rPr lang="en-US" altLang="zh-CN" baseline="-25000" dirty="0">
                <a:latin typeface="微软雅黑" pitchFamily="34" charset="-122"/>
                <a:ea typeface="微软雅黑" pitchFamily="34" charset="-122"/>
              </a:rPr>
              <a:t>1</a:t>
            </a:r>
          </a:p>
          <a:p>
            <a:pPr lvl="1">
              <a:lnSpc>
                <a:spcPct val="130000"/>
              </a:lnSpc>
              <a:spcBef>
                <a:spcPts val="600"/>
              </a:spcBef>
              <a:spcAft>
                <a:spcPts val="600"/>
              </a:spcAft>
              <a:buBlip>
                <a:blip r:embed="rId4"/>
              </a:buBlip>
            </a:pP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用与</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共享的主密钥</a:t>
            </a:r>
            <a:r>
              <a:rPr lang="en-US" altLang="zh-CN" dirty="0" err="1">
                <a:latin typeface="微软雅黑" pitchFamily="34" charset="-122"/>
                <a:ea typeface="微软雅黑" pitchFamily="34" charset="-122"/>
              </a:rPr>
              <a:t>MK</a:t>
            </a:r>
            <a:r>
              <a:rPr lang="en-US" altLang="zh-CN" i="1" baseline="-25000" dirty="0" err="1">
                <a:latin typeface="微软雅黑" pitchFamily="34" charset="-122"/>
                <a:ea typeface="微软雅黑" pitchFamily="34" charset="-122"/>
              </a:rPr>
              <a:t>m</a:t>
            </a:r>
            <a:r>
              <a:rPr lang="zh-CN" altLang="en-US" dirty="0">
                <a:latin typeface="微软雅黑" pitchFamily="34" charset="-122"/>
                <a:ea typeface="微软雅黑" pitchFamily="34" charset="-122"/>
              </a:rPr>
              <a:t>对应答的消息加密，并发送给</a:t>
            </a:r>
            <a:r>
              <a:rPr lang="en-US" altLang="zh-CN" dirty="0">
                <a:latin typeface="微软雅黑" pitchFamily="34" charset="-122"/>
                <a:ea typeface="微软雅黑" pitchFamily="34" charset="-122"/>
              </a:rPr>
              <a:t>A</a:t>
            </a:r>
          </a:p>
          <a:p>
            <a:pPr lvl="2">
              <a:lnSpc>
                <a:spcPct val="130000"/>
              </a:lnSpc>
              <a:buFont typeface="Times New Roman" pitchFamily="18" charset="0"/>
              <a:buChar char="–"/>
            </a:pPr>
            <a:r>
              <a:rPr lang="zh-CN" altLang="en-US" sz="1800" dirty="0">
                <a:latin typeface="微软雅黑" pitchFamily="34" charset="-122"/>
                <a:ea typeface="微软雅黑" pitchFamily="34" charset="-122"/>
              </a:rPr>
              <a:t>应答的消息中有</a:t>
            </a: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选取的会话密钥</a:t>
            </a:r>
            <a:r>
              <a:rPr lang="en-US" altLang="zh-CN" sz="1800" dirty="0">
                <a:latin typeface="微软雅黑" pitchFamily="34" charset="-122"/>
                <a:ea typeface="微软雅黑" pitchFamily="34" charset="-122"/>
              </a:rPr>
              <a:t>K</a:t>
            </a:r>
            <a:r>
              <a:rPr lang="en-US" altLang="zh-CN" sz="1800" baseline="-250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的身份</a:t>
            </a:r>
            <a:r>
              <a:rPr lang="en-US" altLang="zh-CN" sz="1800" dirty="0">
                <a:latin typeface="微软雅黑" pitchFamily="34" charset="-122"/>
                <a:ea typeface="微软雅黑" pitchFamily="34" charset="-122"/>
              </a:rPr>
              <a:t>ID</a:t>
            </a:r>
            <a:r>
              <a:rPr lang="en-US" altLang="zh-CN" sz="1800" baseline="-250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a:t>
            </a:r>
            <a:r>
              <a:rPr lang="en-US" altLang="zh-CN" i="1" dirty="0">
                <a:latin typeface="Times New Roman" pitchFamily="18" charset="0"/>
              </a:rPr>
              <a:t>f</a:t>
            </a:r>
            <a:r>
              <a:rPr lang="en-US" altLang="zh-CN" sz="1800" dirty="0">
                <a:latin typeface="微软雅黑" pitchFamily="34" charset="-122"/>
                <a:ea typeface="微软雅黑" pitchFamily="34" charset="-122"/>
              </a:rPr>
              <a:t>(N</a:t>
            </a:r>
            <a:r>
              <a:rPr lang="en-US" altLang="zh-CN" sz="1800" baseline="-25000" dirty="0">
                <a:latin typeface="微软雅黑" pitchFamily="34" charset="-122"/>
                <a:ea typeface="微软雅黑" pitchFamily="34" charset="-122"/>
              </a:rPr>
              <a:t>1</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和另一个一次性随机数</a:t>
            </a:r>
            <a:r>
              <a:rPr lang="en-US" altLang="zh-CN" sz="1800" dirty="0">
                <a:latin typeface="微软雅黑" pitchFamily="34" charset="-122"/>
                <a:ea typeface="微软雅黑" pitchFamily="34" charset="-122"/>
              </a:rPr>
              <a:t>N</a:t>
            </a:r>
            <a:r>
              <a:rPr lang="en-US" altLang="zh-CN" sz="1800" baseline="-25000" dirty="0">
                <a:latin typeface="微软雅黑" pitchFamily="34" charset="-122"/>
                <a:ea typeface="微软雅黑" pitchFamily="34" charset="-122"/>
              </a:rPr>
              <a:t>2</a:t>
            </a:r>
          </a:p>
          <a:p>
            <a:pPr lvl="1">
              <a:lnSpc>
                <a:spcPct val="130000"/>
              </a:lnSpc>
              <a:spcBef>
                <a:spcPts val="600"/>
              </a:spcBef>
              <a:spcAft>
                <a:spcPts val="600"/>
              </a:spcAft>
              <a:buBlip>
                <a:blip r:embed="rId4"/>
              </a:buBlip>
            </a:pP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使用新建立的会话密钥</a:t>
            </a:r>
            <a:r>
              <a:rPr lang="en-US" altLang="zh-CN" dirty="0">
                <a:latin typeface="微软雅黑" pitchFamily="34" charset="-122"/>
                <a:ea typeface="微软雅黑" pitchFamily="34" charset="-122"/>
              </a:rPr>
              <a:t>K</a:t>
            </a:r>
            <a:r>
              <a:rPr lang="en-US" altLang="zh-CN" baseline="-25000" dirty="0">
                <a:latin typeface="微软雅黑" pitchFamily="34" charset="-122"/>
                <a:ea typeface="微软雅黑" pitchFamily="34" charset="-122"/>
              </a:rPr>
              <a:t>S</a:t>
            </a:r>
            <a:r>
              <a:rPr lang="zh-CN" altLang="en-US" dirty="0">
                <a:latin typeface="微软雅黑" pitchFamily="34" charset="-122"/>
                <a:ea typeface="微软雅黑" pitchFamily="34" charset="-122"/>
              </a:rPr>
              <a:t>对</a:t>
            </a:r>
            <a:r>
              <a:rPr lang="en-US" altLang="zh-CN" sz="2400" i="1" dirty="0">
                <a:latin typeface="Times New Roman" pitchFamily="18" charset="0"/>
              </a:rPr>
              <a:t>f</a:t>
            </a:r>
            <a:r>
              <a:rPr lang="en-US" altLang="zh-CN" dirty="0">
                <a:latin typeface="微软雅黑" pitchFamily="34" charset="-122"/>
                <a:ea typeface="微软雅黑" pitchFamily="34" charset="-122"/>
              </a:rPr>
              <a:t>(N</a:t>
            </a:r>
            <a:r>
              <a:rPr lang="en-US" altLang="zh-CN" baseline="-25000" dirty="0">
                <a:latin typeface="微软雅黑" pitchFamily="34" charset="-122"/>
                <a:ea typeface="微软雅黑" pitchFamily="34" charset="-122"/>
              </a:rPr>
              <a:t>2</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加密后返回给</a:t>
            </a:r>
            <a:r>
              <a:rPr lang="en-US" altLang="zh-CN" dirty="0">
                <a:latin typeface="微软雅黑" pitchFamily="34" charset="-122"/>
                <a:ea typeface="微软雅黑" pitchFamily="34" charset="-122"/>
              </a:rPr>
              <a:t>B</a:t>
            </a:r>
          </a:p>
        </p:txBody>
      </p:sp>
      <p:graphicFrame>
        <p:nvGraphicFramePr>
          <p:cNvPr id="2" name="对象 1"/>
          <p:cNvGraphicFramePr>
            <a:graphicFrameLocks noChangeAspect="1"/>
          </p:cNvGraphicFramePr>
          <p:nvPr>
            <p:extLst>
              <p:ext uri="{D42A27DB-BD31-4B8C-83A1-F6EECF244321}">
                <p14:modId xmlns:p14="http://schemas.microsoft.com/office/powerpoint/2010/main" val="416434386"/>
              </p:ext>
            </p:extLst>
          </p:nvPr>
        </p:nvGraphicFramePr>
        <p:xfrm>
          <a:off x="1231900" y="4670425"/>
          <a:ext cx="6858000" cy="2403475"/>
        </p:xfrm>
        <a:graphic>
          <a:graphicData uri="http://schemas.openxmlformats.org/presentationml/2006/ole">
            <mc:AlternateContent xmlns:mc="http://schemas.openxmlformats.org/markup-compatibility/2006">
              <mc:Choice xmlns:v="urn:schemas-microsoft-com:vml" Requires="v">
                <p:oleObj spid="_x0000_s20844" name="Visio" r:id="rId5" imgW="5164531" imgH="1814170" progId="Visio.Drawing.11">
                  <p:embed/>
                </p:oleObj>
              </mc:Choice>
              <mc:Fallback>
                <p:oleObj name="Visio" r:id="rId5" imgW="5164531" imgH="181417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00" y="4670425"/>
                        <a:ext cx="68580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4159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6.</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密钥的控制使用</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25</a:t>
            </a:fld>
            <a:endParaRPr lang="en-US" altLang="zh-CN"/>
          </a:p>
        </p:txBody>
      </p:sp>
      <p:sp>
        <p:nvSpPr>
          <p:cNvPr id="5" name="Rectangle 3"/>
          <p:cNvSpPr txBox="1">
            <a:spLocks noChangeArrowheads="1"/>
          </p:cNvSpPr>
          <p:nvPr/>
        </p:nvSpPr>
        <p:spPr>
          <a:xfrm>
            <a:off x="863600" y="1276510"/>
            <a:ext cx="8001000" cy="47813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30000"/>
              </a:lnSpc>
              <a:spcBef>
                <a:spcPts val="600"/>
              </a:spcBef>
              <a:spcAft>
                <a:spcPts val="1200"/>
              </a:spcAft>
              <a:buBlip>
                <a:blip r:embed="rId2"/>
              </a:buBlip>
            </a:pPr>
            <a:r>
              <a:rPr lang="zh-CN" altLang="en-US" sz="2200" dirty="0">
                <a:latin typeface="微软雅黑" pitchFamily="34" charset="-122"/>
                <a:ea typeface="微软雅黑" pitchFamily="34" charset="-122"/>
              </a:rPr>
              <a:t>密钥可根据其不同用途分为会话密钥和主密钥两种类型</a:t>
            </a:r>
            <a:endParaRPr lang="en-US" altLang="zh-CN" sz="2200" dirty="0">
              <a:latin typeface="微软雅黑" pitchFamily="34" charset="-122"/>
              <a:ea typeface="微软雅黑" pitchFamily="34" charset="-122"/>
            </a:endParaRPr>
          </a:p>
          <a:p>
            <a:pPr lvl="1">
              <a:lnSpc>
                <a:spcPct val="13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会话密钥又称为数据加密密钥</a:t>
            </a:r>
          </a:p>
          <a:p>
            <a:pPr lvl="1">
              <a:lnSpc>
                <a:spcPct val="13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主密钥又称为密钥加密密钥</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rPr>
              <a:t>由于密钥用途不同，</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对密钥的使用方式也希望加以某种控制</a:t>
            </a:r>
          </a:p>
          <a:p>
            <a:pPr marL="342900" lvl="1" indent="-342900">
              <a:lnSpc>
                <a:spcPct val="130000"/>
              </a:lnSpc>
              <a:spcBef>
                <a:spcPts val="1200"/>
              </a:spcBef>
              <a:spcAft>
                <a:spcPts val="1200"/>
              </a:spcAft>
              <a:buBlip>
                <a:blip r:embed="rId2"/>
              </a:buBlip>
            </a:pPr>
            <a:r>
              <a:rPr lang="zh-CN" altLang="en-US" sz="2200" dirty="0">
                <a:latin typeface="微软雅黑" pitchFamily="34" charset="-122"/>
                <a:ea typeface="微软雅黑" pitchFamily="34" charset="-122"/>
              </a:rPr>
              <a:t>如果主密钥泄露了，则相应的会话密钥也将泄露，因此</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主密钥的安全性应高于会话密钥的安全性</a:t>
            </a:r>
            <a:endParaRPr lang="zh-CN" altLang="en-US" sz="2400" dirty="0"/>
          </a:p>
          <a:p>
            <a:pPr lvl="1">
              <a:lnSpc>
                <a:spcPct val="13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一般</a:t>
            </a:r>
            <a:r>
              <a:rPr lang="zh-CN" altLang="en-US" dirty="0">
                <a:latin typeface="微软雅黑" pitchFamily="34" charset="-122"/>
                <a:ea typeface="微软雅黑" pitchFamily="34" charset="-122"/>
              </a:rPr>
              <a:t>在密钥分配中心以及终端系统中</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主密钥都是物理上安全的</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rPr>
              <a:t>如果把</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主密钥当作会话密钥注入加密设备，则其安全性则降低</a:t>
            </a:r>
          </a:p>
        </p:txBody>
      </p:sp>
    </p:spTree>
    <p:extLst>
      <p:ext uri="{BB962C8B-B14F-4D97-AF65-F5344CB8AC3E}">
        <p14:creationId xmlns:p14="http://schemas.microsoft.com/office/powerpoint/2010/main" val="765151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6.</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密钥的控制使用</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26</a:t>
            </a:fld>
            <a:endParaRPr lang="en-US" altLang="zh-CN"/>
          </a:p>
        </p:txBody>
      </p:sp>
      <p:sp>
        <p:nvSpPr>
          <p:cNvPr id="5" name="Rectangle 3"/>
          <p:cNvSpPr txBox="1">
            <a:spLocks noChangeArrowheads="1"/>
          </p:cNvSpPr>
          <p:nvPr/>
        </p:nvSpPr>
        <p:spPr>
          <a:xfrm>
            <a:off x="673100" y="1098710"/>
            <a:ext cx="8001000" cy="53274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lvl="1" indent="0">
              <a:lnSpc>
                <a:spcPct val="130000"/>
              </a:lnSpc>
              <a:spcBef>
                <a:spcPts val="600"/>
              </a:spcBef>
              <a:spcAft>
                <a:spcPts val="600"/>
              </a:spcAft>
              <a:buNone/>
            </a:pPr>
            <a:r>
              <a:rPr lang="zh-CN" altLang="en-US" sz="2200" dirty="0">
                <a:latin typeface="微软雅黑" pitchFamily="34" charset="-122"/>
                <a:ea typeface="微软雅黑" pitchFamily="34" charset="-122"/>
                <a:sym typeface="Symbol" pitchFamily="18" charset="2"/>
              </a:rPr>
              <a:t>单钥体制中的密钥控制技术有以下两种</a:t>
            </a:r>
            <a:r>
              <a:rPr lang="en-US" altLang="zh-CN" sz="2200" dirty="0">
                <a:latin typeface="微软雅黑" pitchFamily="34" charset="-122"/>
                <a:ea typeface="微软雅黑" pitchFamily="34" charset="-122"/>
                <a:sym typeface="Symbol" pitchFamily="18" charset="2"/>
              </a:rPr>
              <a:t>:</a:t>
            </a:r>
            <a:endParaRPr lang="en-US" altLang="zh-CN" sz="2200" dirty="0">
              <a:latin typeface="微软雅黑" pitchFamily="34" charset="-122"/>
              <a:ea typeface="微软雅黑" pitchFamily="34" charset="-122"/>
            </a:endParaRPr>
          </a:p>
          <a:p>
            <a:pPr marL="342900" lvl="1" indent="-342900">
              <a:lnSpc>
                <a:spcPct val="130000"/>
              </a:lnSpc>
              <a:spcBef>
                <a:spcPts val="600"/>
              </a:spcBef>
              <a:spcAft>
                <a:spcPts val="600"/>
              </a:spcAft>
              <a:buBlip>
                <a:blip r:embed="rId2"/>
              </a:buBlip>
            </a:pPr>
            <a:r>
              <a:rPr lang="en-US" altLang="zh-CN" sz="2200" dirty="0">
                <a:latin typeface="微软雅黑" pitchFamily="34" charset="-122"/>
                <a:ea typeface="微软雅黑" pitchFamily="34" charset="-122"/>
                <a:sym typeface="Symbol" pitchFamily="18" charset="2"/>
              </a:rPr>
              <a:t>(1) </a:t>
            </a:r>
            <a:r>
              <a:rPr lang="zh-CN" altLang="en-US" sz="2200" dirty="0">
                <a:latin typeface="微软雅黑" pitchFamily="34" charset="-122"/>
                <a:ea typeface="微软雅黑" pitchFamily="34" charset="-122"/>
                <a:sym typeface="Symbol" pitchFamily="18" charset="2"/>
              </a:rPr>
              <a:t>密钥标签</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sym typeface="Symbol" pitchFamily="18" charset="2"/>
              </a:rPr>
              <a:t>用于</a:t>
            </a:r>
            <a:r>
              <a:rPr lang="en-US" altLang="zh-CN" dirty="0">
                <a:latin typeface="微软雅黑" pitchFamily="34" charset="-122"/>
                <a:ea typeface="微软雅黑" pitchFamily="34" charset="-122"/>
                <a:sym typeface="Symbol" pitchFamily="18" charset="2"/>
              </a:rPr>
              <a:t>DES</a:t>
            </a:r>
            <a:r>
              <a:rPr lang="zh-CN" altLang="en-US" dirty="0">
                <a:latin typeface="微软雅黑" pitchFamily="34" charset="-122"/>
                <a:ea typeface="微软雅黑" pitchFamily="34" charset="-122"/>
                <a:sym typeface="Symbol" pitchFamily="18" charset="2"/>
              </a:rPr>
              <a:t>的密钥控制，将</a:t>
            </a:r>
            <a:r>
              <a:rPr lang="en-US" altLang="zh-CN" dirty="0">
                <a:latin typeface="微软雅黑" pitchFamily="34" charset="-122"/>
                <a:ea typeface="微软雅黑" pitchFamily="34" charset="-122"/>
                <a:sym typeface="Symbol" pitchFamily="18" charset="2"/>
              </a:rPr>
              <a:t>DES</a:t>
            </a:r>
            <a:r>
              <a:rPr lang="zh-CN" altLang="en-US" dirty="0">
                <a:latin typeface="微软雅黑" pitchFamily="34" charset="-122"/>
                <a:ea typeface="微软雅黑" pitchFamily="34" charset="-122"/>
                <a:sym typeface="Symbol" pitchFamily="18" charset="2"/>
              </a:rPr>
              <a:t>的</a:t>
            </a:r>
            <a:r>
              <a:rPr lang="en-US" altLang="zh-CN" dirty="0">
                <a:latin typeface="微软雅黑" pitchFamily="34" charset="-122"/>
                <a:ea typeface="微软雅黑" pitchFamily="34" charset="-122"/>
                <a:sym typeface="Symbol" pitchFamily="18" charset="2"/>
              </a:rPr>
              <a:t>64</a:t>
            </a:r>
            <a:r>
              <a:rPr lang="zh-CN" altLang="en-US" dirty="0">
                <a:latin typeface="微软雅黑" pitchFamily="34" charset="-122"/>
                <a:ea typeface="微软雅黑" pitchFamily="34" charset="-122"/>
                <a:sym typeface="Symbol" pitchFamily="18" charset="2"/>
              </a:rPr>
              <a:t>比特密钥中的</a:t>
            </a:r>
            <a:r>
              <a:rPr lang="en-US" altLang="zh-CN" dirty="0">
                <a:latin typeface="微软雅黑" pitchFamily="34" charset="-122"/>
                <a:ea typeface="微软雅黑" pitchFamily="34" charset="-122"/>
                <a:sym typeface="Symbol" pitchFamily="18" charset="2"/>
              </a:rPr>
              <a:t>8</a:t>
            </a:r>
            <a:r>
              <a:rPr lang="zh-CN" altLang="en-US" dirty="0">
                <a:latin typeface="微软雅黑" pitchFamily="34" charset="-122"/>
                <a:ea typeface="微软雅黑" pitchFamily="34" charset="-122"/>
                <a:sym typeface="Symbol" pitchFamily="18" charset="2"/>
              </a:rPr>
              <a:t>个校验位作为控制使用这一密钥的标签。标签中各比特的含义为：</a:t>
            </a:r>
          </a:p>
          <a:p>
            <a:pPr marL="1257300" lvl="2" indent="-342900">
              <a:lnSpc>
                <a:spcPct val="100000"/>
              </a:lnSpc>
              <a:buFont typeface="+mj-ea"/>
              <a:buAutoNum type="circleNumDbPlain"/>
            </a:pPr>
            <a:r>
              <a:rPr lang="zh-CN" altLang="en-US" sz="1800" dirty="0">
                <a:latin typeface="微软雅黑" pitchFamily="34" charset="-122"/>
                <a:ea typeface="微软雅黑" pitchFamily="34" charset="-122"/>
                <a:sym typeface="Symbol" pitchFamily="18" charset="2"/>
              </a:rPr>
              <a:t>一个比特表示是会话密钥还是主密钥</a:t>
            </a:r>
          </a:p>
          <a:p>
            <a:pPr marL="1257300" lvl="2" indent="-342900">
              <a:lnSpc>
                <a:spcPct val="100000"/>
              </a:lnSpc>
              <a:buFont typeface="+mj-ea"/>
              <a:buAutoNum type="circleNumDbPlain"/>
            </a:pPr>
            <a:r>
              <a:rPr lang="zh-CN" altLang="en-US" sz="1800" dirty="0">
                <a:latin typeface="微软雅黑" pitchFamily="34" charset="-122"/>
                <a:ea typeface="微软雅黑" pitchFamily="34" charset="-122"/>
                <a:sym typeface="Symbol" pitchFamily="18" charset="2"/>
              </a:rPr>
              <a:t>一个比特表示是否能用于加密</a:t>
            </a:r>
          </a:p>
          <a:p>
            <a:pPr marL="1257300" lvl="2" indent="-342900">
              <a:lnSpc>
                <a:spcPct val="100000"/>
              </a:lnSpc>
              <a:buFont typeface="+mj-ea"/>
              <a:buAutoNum type="circleNumDbPlain"/>
            </a:pPr>
            <a:r>
              <a:rPr lang="zh-CN" altLang="en-US" sz="1800" dirty="0">
                <a:latin typeface="微软雅黑" pitchFamily="34" charset="-122"/>
                <a:ea typeface="微软雅黑" pitchFamily="34" charset="-122"/>
                <a:sym typeface="Symbol" pitchFamily="18" charset="2"/>
              </a:rPr>
              <a:t>一个比特表示是否能用于解密</a:t>
            </a:r>
          </a:p>
          <a:p>
            <a:pPr marL="1257300" lvl="2" indent="-342900">
              <a:lnSpc>
                <a:spcPct val="100000"/>
              </a:lnSpc>
              <a:buFont typeface="+mj-ea"/>
              <a:buAutoNum type="circleNumDbPlain"/>
            </a:pPr>
            <a:r>
              <a:rPr lang="zh-CN" altLang="en-US" sz="1800" dirty="0">
                <a:latin typeface="微软雅黑" pitchFamily="34" charset="-122"/>
                <a:ea typeface="微软雅黑" pitchFamily="34" charset="-122"/>
                <a:sym typeface="Symbol" pitchFamily="18" charset="2"/>
              </a:rPr>
              <a:t>其他比特无特定含义，留待以后使用</a:t>
            </a:r>
          </a:p>
          <a:p>
            <a:pPr lvl="1">
              <a:lnSpc>
                <a:spcPct val="130000"/>
              </a:lnSpc>
              <a:spcBef>
                <a:spcPts val="600"/>
              </a:spcBef>
              <a:spcAft>
                <a:spcPts val="600"/>
              </a:spcAft>
              <a:buBlip>
                <a:blip r:embed="rId3"/>
              </a:buBlip>
            </a:pPr>
            <a:r>
              <a:rPr lang="zh-CN" altLang="en-US" dirty="0">
                <a:latin typeface="微软雅黑" pitchFamily="34" charset="-122"/>
                <a:ea typeface="微软雅黑" pitchFamily="34" charset="-122"/>
                <a:sym typeface="Symbol" pitchFamily="18" charset="2"/>
              </a:rPr>
              <a:t>标签在密钥中，在分配密钥时，</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sym typeface="Symbol" pitchFamily="18" charset="2"/>
              </a:rPr>
              <a:t>标签与密钥一起被加密</a:t>
            </a:r>
            <a:r>
              <a:rPr lang="zh-CN" altLang="en-US" dirty="0">
                <a:latin typeface="微软雅黑" pitchFamily="34" charset="-122"/>
                <a:ea typeface="微软雅黑" pitchFamily="34" charset="-122"/>
                <a:sym typeface="Symbol" pitchFamily="18" charset="2"/>
              </a:rPr>
              <a:t>，因此可对标签起到保护作用。</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sym typeface="Symbol" pitchFamily="18" charset="2"/>
              </a:rPr>
              <a:t>本方案的缺点：</a:t>
            </a:r>
          </a:p>
          <a:p>
            <a:pPr marL="1257300" lvl="2" indent="-342900">
              <a:buFont typeface="+mj-ea"/>
              <a:buAutoNum type="circleNumDbPlain"/>
            </a:pPr>
            <a:r>
              <a:rPr lang="zh-CN" altLang="en-US" sz="1800" dirty="0">
                <a:latin typeface="微软雅黑" pitchFamily="34" charset="-122"/>
                <a:ea typeface="微软雅黑" pitchFamily="34" charset="-122"/>
                <a:sym typeface="Symbol" pitchFamily="18" charset="2"/>
              </a:rPr>
              <a:t>标签的长度被限制为</a:t>
            </a:r>
            <a:r>
              <a:rPr lang="en-US" altLang="zh-CN" sz="1800" dirty="0">
                <a:latin typeface="微软雅黑" pitchFamily="34" charset="-122"/>
                <a:ea typeface="微软雅黑" pitchFamily="34" charset="-122"/>
                <a:sym typeface="Symbol" pitchFamily="18" charset="2"/>
              </a:rPr>
              <a:t>8</a:t>
            </a:r>
            <a:r>
              <a:rPr lang="zh-CN" altLang="en-US" sz="1800" dirty="0">
                <a:latin typeface="微软雅黑" pitchFamily="34" charset="-122"/>
                <a:ea typeface="微软雅黑" pitchFamily="34" charset="-122"/>
                <a:sym typeface="Symbol" pitchFamily="18" charset="2"/>
              </a:rPr>
              <a:t>比特，限制了灵活性和功能</a:t>
            </a:r>
          </a:p>
          <a:p>
            <a:pPr marL="1257300" lvl="2" indent="-342900">
              <a:buFont typeface="+mj-ea"/>
              <a:buAutoNum type="circleNumDbPlain"/>
            </a:pPr>
            <a:r>
              <a:rPr lang="zh-CN" altLang="en-US" sz="1800" dirty="0">
                <a:latin typeface="微软雅黑" pitchFamily="34" charset="-122"/>
                <a:ea typeface="微软雅黑" pitchFamily="34" charset="-122"/>
                <a:sym typeface="Symbol" pitchFamily="18" charset="2"/>
              </a:rPr>
              <a:t>标签是以密文形式传送，只有解密后才能使用，限制了对密钥使用的控制方式</a:t>
            </a:r>
          </a:p>
        </p:txBody>
      </p:sp>
    </p:spTree>
    <p:extLst>
      <p:ext uri="{BB962C8B-B14F-4D97-AF65-F5344CB8AC3E}">
        <p14:creationId xmlns:p14="http://schemas.microsoft.com/office/powerpoint/2010/main" val="369211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6.</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密钥的控制使用</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27</a:t>
            </a:fld>
            <a:endParaRPr lang="en-US" altLang="zh-CN"/>
          </a:p>
        </p:txBody>
      </p:sp>
      <p:sp>
        <p:nvSpPr>
          <p:cNvPr id="5" name="Rectangle 3"/>
          <p:cNvSpPr txBox="1">
            <a:spLocks noChangeArrowheads="1"/>
          </p:cNvSpPr>
          <p:nvPr/>
        </p:nvSpPr>
        <p:spPr>
          <a:xfrm>
            <a:off x="673100" y="984410"/>
            <a:ext cx="8001000" cy="25207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20000"/>
              </a:lnSpc>
              <a:spcBef>
                <a:spcPts val="600"/>
              </a:spcBef>
              <a:spcAft>
                <a:spcPts val="600"/>
              </a:spcAft>
              <a:buBlip>
                <a:blip r:embed="rId3"/>
              </a:buBlip>
            </a:pPr>
            <a:r>
              <a:rPr lang="en-US" altLang="zh-CN" sz="2200" dirty="0">
                <a:latin typeface="微软雅黑" pitchFamily="34" charset="-122"/>
                <a:ea typeface="微软雅黑" pitchFamily="34" charset="-122"/>
              </a:rPr>
              <a:t>(2) </a:t>
            </a:r>
            <a:r>
              <a:rPr lang="zh-CN" altLang="en-US" sz="2200" dirty="0">
                <a:latin typeface="微软雅黑" pitchFamily="34" charset="-122"/>
                <a:ea typeface="微软雅黑" pitchFamily="34" charset="-122"/>
              </a:rPr>
              <a:t>控制矢量</a:t>
            </a:r>
            <a:endParaRPr lang="zh-CN" altLang="en-US" sz="2200" dirty="0">
              <a:latin typeface="微软雅黑" pitchFamily="34" charset="-122"/>
              <a:ea typeface="微软雅黑" pitchFamily="34" charset="-122"/>
              <a:sym typeface="Symbol" pitchFamily="18" charset="2"/>
            </a:endParaRPr>
          </a:p>
          <a:p>
            <a:pPr lvl="1">
              <a:lnSpc>
                <a:spcPct val="120000"/>
              </a:lnSpc>
              <a:spcBef>
                <a:spcPts val="600"/>
              </a:spcBef>
              <a:spcAft>
                <a:spcPts val="600"/>
              </a:spcAft>
              <a:buBlip>
                <a:blip r:embed="rId4"/>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对每一会话密钥都指定了一个相应的控制矢量</a:t>
            </a:r>
            <a:r>
              <a:rPr lang="zh-CN" altLang="en-US" dirty="0">
                <a:latin typeface="微软雅黑" pitchFamily="34" charset="-122"/>
                <a:ea typeface="微软雅黑" pitchFamily="34" charset="-122"/>
              </a:rPr>
              <a:t>，</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控制矢量分为若干字段</a:t>
            </a:r>
            <a:r>
              <a:rPr lang="zh-CN" altLang="en-US" dirty="0">
                <a:latin typeface="微软雅黑" pitchFamily="34" charset="-122"/>
                <a:ea typeface="微软雅黑" pitchFamily="34" charset="-122"/>
              </a:rPr>
              <a:t>，分别用于说明在不同情况下密钥是被允许使用还是不被允许使用，且</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控制矢量的长度可变</a:t>
            </a:r>
          </a:p>
          <a:p>
            <a:pPr lvl="1">
              <a:lnSpc>
                <a:spcPct val="120000"/>
              </a:lnSpc>
              <a:spcBef>
                <a:spcPts val="600"/>
              </a:spcBef>
              <a:spcAft>
                <a:spcPts val="600"/>
              </a:spcAft>
              <a:buBlip>
                <a:blip r:embed="rId4"/>
              </a:buBlip>
            </a:pPr>
            <a:r>
              <a:rPr lang="zh-CN" altLang="en-US" dirty="0">
                <a:latin typeface="微软雅黑" pitchFamily="34" charset="-122"/>
                <a:ea typeface="微软雅黑" pitchFamily="34" charset="-122"/>
              </a:rPr>
              <a:t>控制矢量是在</a:t>
            </a:r>
            <a:r>
              <a:rPr lang="en-US" altLang="zh-CN" dirty="0">
                <a:latin typeface="微软雅黑" pitchFamily="34" charset="-122"/>
                <a:ea typeface="微软雅黑" pitchFamily="34" charset="-122"/>
              </a:rPr>
              <a:t>KDC</a:t>
            </a:r>
            <a:r>
              <a:rPr lang="zh-CN" altLang="en-US" dirty="0">
                <a:latin typeface="微软雅黑" pitchFamily="34" charset="-122"/>
                <a:ea typeface="微软雅黑" pitchFamily="34" charset="-122"/>
              </a:rPr>
              <a:t>产生密钥时加在密钥之中的</a:t>
            </a:r>
          </a:p>
          <a:p>
            <a:pPr lvl="1">
              <a:lnSpc>
                <a:spcPct val="130000"/>
              </a:lnSpc>
              <a:spcBef>
                <a:spcPts val="600"/>
              </a:spcBef>
              <a:spcAft>
                <a:spcPts val="600"/>
              </a:spcAft>
              <a:buBlip>
                <a:blip r:embed="rId4"/>
              </a:buBlip>
            </a:pPr>
            <a:endParaRPr lang="zh-CN" altLang="en-US" dirty="0">
              <a:latin typeface="微软雅黑" pitchFamily="34" charset="-122"/>
              <a:ea typeface="微软雅黑" pitchFamily="34" charset="-122"/>
              <a:sym typeface="Symbol" pitchFamily="18" charset="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942240333"/>
              </p:ext>
            </p:extLst>
          </p:nvPr>
        </p:nvGraphicFramePr>
        <p:xfrm>
          <a:off x="1001712" y="3386624"/>
          <a:ext cx="7343775" cy="3242776"/>
        </p:xfrm>
        <a:graphic>
          <a:graphicData uri="http://schemas.openxmlformats.org/presentationml/2006/ole">
            <mc:AlternateContent xmlns:mc="http://schemas.openxmlformats.org/markup-compatibility/2006">
              <mc:Choice xmlns:v="urn:schemas-microsoft-com:vml" Requires="v">
                <p:oleObj spid="_x0000_s21869" name="Visio" r:id="rId5" imgW="5991228" imgH="2810426" progId="Visio.Drawing.11">
                  <p:embed/>
                </p:oleObj>
              </mc:Choice>
              <mc:Fallback>
                <p:oleObj name="Visio" r:id="rId5" imgW="5991228" imgH="2810426" progId="Visio.Drawing.11">
                  <p:embed/>
                  <p:pic>
                    <p:nvPicPr>
                      <p:cNvPr id="0" name="Object 4"/>
                      <p:cNvPicPr>
                        <a:picLocks noChangeAspect="1" noChangeArrowheads="1"/>
                      </p:cNvPicPr>
                      <p:nvPr/>
                    </p:nvPicPr>
                    <p:blipFill>
                      <a:blip r:embed="rId6"/>
                      <a:srcRect/>
                      <a:stretch>
                        <a:fillRect/>
                      </a:stretch>
                    </p:blipFill>
                    <p:spPr bwMode="auto">
                      <a:xfrm>
                        <a:off x="1001712" y="3386624"/>
                        <a:ext cx="7343775" cy="32427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379955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6.</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密钥的控制使用</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28</a:t>
            </a:fld>
            <a:endParaRPr lang="en-US" altLang="zh-CN"/>
          </a:p>
        </p:txBody>
      </p:sp>
      <p:sp>
        <p:nvSpPr>
          <p:cNvPr id="5" name="Rectangle 3"/>
          <p:cNvSpPr txBox="1">
            <a:spLocks noChangeArrowheads="1"/>
          </p:cNvSpPr>
          <p:nvPr/>
        </p:nvSpPr>
        <p:spPr>
          <a:xfrm>
            <a:off x="673100" y="1092520"/>
            <a:ext cx="8470900" cy="53274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spcBef>
                <a:spcPts val="600"/>
              </a:spcBef>
              <a:spcAft>
                <a:spcPts val="600"/>
              </a:spcAft>
              <a:buBlip>
                <a:blip r:embed="rId2"/>
              </a:buBlip>
            </a:pPr>
            <a:r>
              <a:rPr lang="zh-CN" altLang="en-US" sz="2200" dirty="0">
                <a:latin typeface="微软雅黑" pitchFamily="34" charset="-122"/>
                <a:ea typeface="微软雅黑" pitchFamily="34" charset="-122"/>
              </a:rPr>
              <a:t>首先由一杂凑函数将控制矢量压缩到与加密密钥等长，然后与主密钥异或后作为加密会话密钥的密钥，即：</a:t>
            </a:r>
          </a:p>
          <a:p>
            <a:pPr lvl="1"/>
            <a:r>
              <a:rPr lang="en-US" altLang="zh-CN" i="1" dirty="0">
                <a:latin typeface="微软雅黑" pitchFamily="34" charset="-122"/>
                <a:ea typeface="微软雅黑" pitchFamily="34" charset="-122"/>
              </a:rPr>
              <a:t>H</a:t>
            </a:r>
            <a:r>
              <a:rPr lang="en-US" altLang="zh-CN" dirty="0">
                <a:latin typeface="微软雅黑" pitchFamily="34" charset="-122"/>
                <a:ea typeface="微软雅黑" pitchFamily="34" charset="-122"/>
              </a:rPr>
              <a:t>=</a:t>
            </a:r>
            <a:r>
              <a:rPr lang="en-US" altLang="zh-CN" i="1" dirty="0">
                <a:latin typeface="微软雅黑" pitchFamily="34" charset="-122"/>
                <a:ea typeface="微软雅黑" pitchFamily="34" charset="-122"/>
              </a:rPr>
              <a:t>h</a:t>
            </a:r>
            <a:r>
              <a:rPr lang="en-US" altLang="zh-CN" dirty="0">
                <a:latin typeface="微软雅黑" pitchFamily="34" charset="-122"/>
                <a:ea typeface="微软雅黑" pitchFamily="34" charset="-122"/>
              </a:rPr>
              <a:t>(</a:t>
            </a:r>
            <a:r>
              <a:rPr lang="en-US" altLang="zh-CN" i="1" dirty="0">
                <a:latin typeface="微软雅黑" pitchFamily="34" charset="-122"/>
                <a:ea typeface="微软雅黑" pitchFamily="34" charset="-122"/>
              </a:rPr>
              <a:t>CV</a:t>
            </a:r>
            <a:r>
              <a:rPr lang="en-US" altLang="zh-CN" dirty="0">
                <a:latin typeface="微软雅黑" pitchFamily="34" charset="-122"/>
                <a:ea typeface="微软雅黑" pitchFamily="34" charset="-122"/>
              </a:rPr>
              <a:t>);               </a:t>
            </a:r>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in</a:t>
            </a:r>
            <a:r>
              <a:rPr lang="en-US" altLang="zh-CN" dirty="0">
                <a:latin typeface="微软雅黑" pitchFamily="34" charset="-122"/>
                <a:ea typeface="微软雅黑" pitchFamily="34" charset="-122"/>
              </a:rPr>
              <a:t>=</a:t>
            </a:r>
            <a:r>
              <a:rPr lang="en-US" altLang="zh-CN" i="1" dirty="0" err="1">
                <a:latin typeface="微软雅黑" pitchFamily="34" charset="-122"/>
                <a:ea typeface="微软雅黑" pitchFamily="34" charset="-122"/>
              </a:rPr>
              <a:t>K</a:t>
            </a:r>
            <a:r>
              <a:rPr lang="en-US" altLang="zh-CN" i="1" baseline="-25000" dirty="0" err="1">
                <a:latin typeface="微软雅黑" pitchFamily="34" charset="-122"/>
                <a:ea typeface="微软雅黑" pitchFamily="34" charset="-122"/>
              </a:rPr>
              <a:t>m</a:t>
            </a:r>
            <a:r>
              <a:rPr lang="en-US" altLang="zh-CN" dirty="0" err="1">
                <a:latin typeface="微软雅黑" pitchFamily="34" charset="-122"/>
                <a:ea typeface="微软雅黑" pitchFamily="34" charset="-122"/>
                <a:sym typeface="Symbol" pitchFamily="18" charset="2"/>
              </a:rPr>
              <a:t></a:t>
            </a:r>
            <a:r>
              <a:rPr lang="en-US" altLang="zh-CN" i="1" dirty="0" err="1">
                <a:latin typeface="微软雅黑" pitchFamily="34" charset="-122"/>
                <a:ea typeface="微软雅黑" pitchFamily="34" charset="-122"/>
              </a:rPr>
              <a:t>H</a:t>
            </a:r>
            <a:r>
              <a:rPr lang="en-US" altLang="zh-CN" dirty="0">
                <a:latin typeface="微软雅黑" pitchFamily="34" charset="-122"/>
                <a:ea typeface="微软雅黑" pitchFamily="34" charset="-122"/>
              </a:rPr>
              <a:t>;</a:t>
            </a:r>
            <a:r>
              <a:rPr lang="en-US" altLang="zh-CN" i="1" dirty="0">
                <a:latin typeface="微软雅黑" pitchFamily="34" charset="-122"/>
                <a:ea typeface="微软雅黑" pitchFamily="34" charset="-122"/>
              </a:rPr>
              <a:t>              </a:t>
            </a:r>
            <a:r>
              <a:rPr lang="en-US" altLang="zh-CN" i="1" dirty="0" err="1">
                <a:latin typeface="微软雅黑" pitchFamily="34" charset="-122"/>
                <a:ea typeface="微软雅黑" pitchFamily="34" charset="-122"/>
              </a:rPr>
              <a:t>K</a:t>
            </a:r>
            <a:r>
              <a:rPr lang="en-US" altLang="zh-CN" i="1" baseline="-25000" dirty="0" err="1">
                <a:latin typeface="微软雅黑" pitchFamily="34" charset="-122"/>
                <a:ea typeface="微软雅黑" pitchFamily="34" charset="-122"/>
              </a:rPr>
              <a:t>out</a:t>
            </a:r>
            <a:r>
              <a:rPr lang="en-US" altLang="zh-CN" dirty="0">
                <a:latin typeface="微软雅黑" pitchFamily="34" charset="-122"/>
                <a:ea typeface="微软雅黑" pitchFamily="34" charset="-122"/>
              </a:rPr>
              <a:t>=</a:t>
            </a:r>
            <a:r>
              <a:rPr lang="en-US" altLang="zh-CN" i="1" dirty="0" err="1">
                <a:latin typeface="微软雅黑" pitchFamily="34" charset="-122"/>
                <a:ea typeface="微软雅黑" pitchFamily="34" charset="-122"/>
              </a:rPr>
              <a:t>E</a:t>
            </a:r>
            <a:r>
              <a:rPr lang="en-US" altLang="zh-CN" i="1" baseline="-25000" dirty="0" err="1">
                <a:latin typeface="微软雅黑" pitchFamily="34" charset="-122"/>
                <a:ea typeface="微软雅黑" pitchFamily="34" charset="-122"/>
              </a:rPr>
              <a:t>Km</a:t>
            </a:r>
            <a:r>
              <a:rPr lang="en-US" altLang="zh-CN" baseline="-25000" dirty="0" err="1">
                <a:latin typeface="微软雅黑" pitchFamily="34" charset="-122"/>
                <a:ea typeface="微软雅黑" pitchFamily="34" charset="-122"/>
                <a:sym typeface="Symbol" pitchFamily="18" charset="2"/>
              </a:rPr>
              <a:t></a:t>
            </a:r>
            <a:r>
              <a:rPr lang="en-US" altLang="zh-CN" i="1" baseline="-25000" dirty="0" err="1">
                <a:latin typeface="微软雅黑" pitchFamily="34" charset="-122"/>
                <a:ea typeface="微软雅黑" pitchFamily="34" charset="-122"/>
              </a:rPr>
              <a:t>H</a:t>
            </a:r>
            <a:r>
              <a:rPr lang="en-US" altLang="zh-CN" dirty="0">
                <a:latin typeface="微软雅黑" pitchFamily="34" charset="-122"/>
                <a:ea typeface="微软雅黑" pitchFamily="34" charset="-122"/>
              </a:rPr>
              <a:t>[</a:t>
            </a:r>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S</a:t>
            </a:r>
            <a:r>
              <a:rPr lang="en-US" altLang="zh-CN" dirty="0">
                <a:latin typeface="微软雅黑" pitchFamily="34" charset="-122"/>
                <a:ea typeface="微软雅黑" pitchFamily="34" charset="-122"/>
              </a:rPr>
              <a:t>]</a:t>
            </a:r>
          </a:p>
          <a:p>
            <a:pPr lvl="1"/>
            <a:r>
              <a:rPr lang="zh-CN" altLang="en-US" dirty="0">
                <a:latin typeface="微软雅黑" pitchFamily="34" charset="-122"/>
                <a:ea typeface="微软雅黑" pitchFamily="34" charset="-122"/>
              </a:rPr>
              <a:t>其中</a:t>
            </a:r>
            <a:r>
              <a:rPr lang="en-US" altLang="zh-CN" dirty="0">
                <a:latin typeface="微软雅黑" pitchFamily="34" charset="-122"/>
                <a:ea typeface="微软雅黑" pitchFamily="34" charset="-122"/>
              </a:rPr>
              <a:t>CV</a:t>
            </a:r>
            <a:r>
              <a:rPr lang="zh-CN" altLang="en-US" dirty="0">
                <a:latin typeface="微软雅黑" pitchFamily="34" charset="-122"/>
                <a:ea typeface="微软雅黑" pitchFamily="34" charset="-122"/>
              </a:rPr>
              <a:t>是控制矢量，</a:t>
            </a:r>
            <a:r>
              <a:rPr lang="en-US" altLang="zh-CN" i="1" dirty="0">
                <a:latin typeface="微软雅黑" pitchFamily="34" charset="-122"/>
                <a:ea typeface="微软雅黑" pitchFamily="34" charset="-122"/>
              </a:rPr>
              <a:t>h</a:t>
            </a:r>
            <a:r>
              <a:rPr lang="zh-CN" altLang="en-US" dirty="0">
                <a:latin typeface="微软雅黑" pitchFamily="34" charset="-122"/>
                <a:ea typeface="微软雅黑" pitchFamily="34" charset="-122"/>
              </a:rPr>
              <a:t>是杂凑函数，</a:t>
            </a:r>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m</a:t>
            </a:r>
            <a:r>
              <a:rPr lang="zh-CN" altLang="en-US" dirty="0">
                <a:latin typeface="微软雅黑" pitchFamily="34" charset="-122"/>
                <a:ea typeface="微软雅黑" pitchFamily="34" charset="-122"/>
              </a:rPr>
              <a:t>是主密钥，</a:t>
            </a:r>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S</a:t>
            </a:r>
            <a:r>
              <a:rPr lang="zh-CN" altLang="en-US" dirty="0">
                <a:latin typeface="微软雅黑" pitchFamily="34" charset="-122"/>
                <a:ea typeface="微软雅黑" pitchFamily="34" charset="-122"/>
              </a:rPr>
              <a:t>是会话密钥</a:t>
            </a:r>
          </a:p>
          <a:p>
            <a:pPr marL="342900" lvl="1" indent="-342900">
              <a:spcBef>
                <a:spcPts val="600"/>
              </a:spcBef>
              <a:spcAft>
                <a:spcPts val="600"/>
              </a:spcAft>
              <a:buBlip>
                <a:blip r:embed="rId2"/>
              </a:buBlip>
            </a:pPr>
            <a:r>
              <a:rPr lang="zh-CN" altLang="en-US" sz="2200" dirty="0">
                <a:latin typeface="微软雅黑" pitchFamily="34" charset="-122"/>
                <a:ea typeface="微软雅黑" pitchFamily="34" charset="-122"/>
              </a:rPr>
              <a:t>会话密钥的恢复过程表示为</a:t>
            </a:r>
            <a:r>
              <a:rPr lang="en-US" altLang="zh-CN" sz="2200" dirty="0">
                <a:latin typeface="微软雅黑" pitchFamily="34" charset="-122"/>
                <a:ea typeface="微软雅黑" pitchFamily="34" charset="-122"/>
              </a:rPr>
              <a:t>:</a:t>
            </a:r>
          </a:p>
          <a:p>
            <a:pPr lvl="1"/>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S</a:t>
            </a:r>
            <a:r>
              <a:rPr lang="en-US" altLang="zh-CN" dirty="0">
                <a:latin typeface="微软雅黑" pitchFamily="34" charset="-122"/>
                <a:ea typeface="微软雅黑" pitchFamily="34" charset="-122"/>
              </a:rPr>
              <a:t>=</a:t>
            </a:r>
            <a:r>
              <a:rPr lang="en-US" altLang="zh-CN" i="1" dirty="0" err="1">
                <a:latin typeface="微软雅黑" pitchFamily="34" charset="-122"/>
                <a:ea typeface="微软雅黑" pitchFamily="34" charset="-122"/>
              </a:rPr>
              <a:t>D</a:t>
            </a:r>
            <a:r>
              <a:rPr lang="en-US" altLang="zh-CN" i="1" baseline="-25000" dirty="0" err="1">
                <a:latin typeface="微软雅黑" pitchFamily="34" charset="-122"/>
                <a:ea typeface="微软雅黑" pitchFamily="34" charset="-122"/>
              </a:rPr>
              <a:t>Km</a:t>
            </a:r>
            <a:r>
              <a:rPr lang="en-US" altLang="zh-CN" baseline="-25000" dirty="0" err="1">
                <a:latin typeface="微软雅黑" pitchFamily="34" charset="-122"/>
                <a:ea typeface="微软雅黑" pitchFamily="34" charset="-122"/>
                <a:sym typeface="Symbol" pitchFamily="18" charset="2"/>
              </a:rPr>
              <a:t></a:t>
            </a:r>
            <a:r>
              <a:rPr lang="en-US" altLang="zh-CN" i="1" baseline="-25000" dirty="0" err="1">
                <a:latin typeface="微软雅黑" pitchFamily="34" charset="-122"/>
                <a:ea typeface="微软雅黑" pitchFamily="34" charset="-122"/>
              </a:rPr>
              <a:t>H</a:t>
            </a:r>
            <a:r>
              <a:rPr lang="en-US" altLang="zh-CN" dirty="0">
                <a:latin typeface="微软雅黑" pitchFamily="34" charset="-122"/>
                <a:ea typeface="微软雅黑" pitchFamily="34" charset="-122"/>
              </a:rPr>
              <a:t>[</a:t>
            </a:r>
            <a:r>
              <a:rPr lang="en-US" altLang="zh-CN" i="1" dirty="0" err="1">
                <a:latin typeface="微软雅黑" pitchFamily="34" charset="-122"/>
                <a:ea typeface="微软雅黑" pitchFamily="34" charset="-122"/>
              </a:rPr>
              <a:t>E</a:t>
            </a:r>
            <a:r>
              <a:rPr lang="en-US" altLang="zh-CN" i="1" baseline="-25000" dirty="0" err="1">
                <a:latin typeface="微软雅黑" pitchFamily="34" charset="-122"/>
                <a:ea typeface="微软雅黑" pitchFamily="34" charset="-122"/>
              </a:rPr>
              <a:t>Km</a:t>
            </a:r>
            <a:r>
              <a:rPr lang="en-US" altLang="zh-CN" baseline="-25000" dirty="0" err="1">
                <a:latin typeface="微软雅黑" pitchFamily="34" charset="-122"/>
                <a:ea typeface="微软雅黑" pitchFamily="34" charset="-122"/>
                <a:sym typeface="Symbol" pitchFamily="18" charset="2"/>
              </a:rPr>
              <a:t></a:t>
            </a:r>
            <a:r>
              <a:rPr lang="en-US" altLang="zh-CN" i="1" baseline="-25000" dirty="0" err="1">
                <a:latin typeface="微软雅黑" pitchFamily="34" charset="-122"/>
                <a:ea typeface="微软雅黑" pitchFamily="34" charset="-122"/>
              </a:rPr>
              <a:t>H</a:t>
            </a:r>
            <a:r>
              <a:rPr lang="en-US" altLang="zh-CN" dirty="0">
                <a:latin typeface="微软雅黑" pitchFamily="34" charset="-122"/>
                <a:ea typeface="微软雅黑" pitchFamily="34" charset="-122"/>
              </a:rPr>
              <a:t> [</a:t>
            </a:r>
            <a:r>
              <a:rPr lang="en-US" altLang="zh-CN" i="1" dirty="0">
                <a:latin typeface="微软雅黑" pitchFamily="34" charset="-122"/>
                <a:ea typeface="微软雅黑" pitchFamily="34" charset="-122"/>
              </a:rPr>
              <a:t>K</a:t>
            </a:r>
            <a:r>
              <a:rPr lang="en-US" altLang="zh-CN" i="1" baseline="-25000" dirty="0">
                <a:latin typeface="微软雅黑" pitchFamily="34" charset="-122"/>
                <a:ea typeface="微软雅黑" pitchFamily="34" charset="-122"/>
              </a:rPr>
              <a:t>S</a:t>
            </a:r>
            <a:r>
              <a:rPr lang="en-US" altLang="zh-CN" dirty="0">
                <a:latin typeface="微软雅黑" pitchFamily="34" charset="-122"/>
                <a:ea typeface="微软雅黑" pitchFamily="34" charset="-122"/>
              </a:rPr>
              <a:t>]]</a:t>
            </a:r>
          </a:p>
          <a:p>
            <a:pPr marL="342900" lvl="1" indent="-342900">
              <a:spcBef>
                <a:spcPts val="600"/>
              </a:spcBef>
              <a:spcAft>
                <a:spcPts val="600"/>
              </a:spcAft>
              <a:buBlip>
                <a:blip r:embed="rId2"/>
              </a:buBlip>
            </a:pPr>
            <a:r>
              <a:rPr lang="en-US" altLang="zh-CN" sz="2200" dirty="0">
                <a:latin typeface="微软雅黑" pitchFamily="34" charset="-122"/>
                <a:ea typeface="微软雅黑" pitchFamily="34" charset="-122"/>
              </a:rPr>
              <a:t>KDC</a:t>
            </a:r>
            <a:r>
              <a:rPr lang="zh-CN" altLang="en-US" sz="2200" dirty="0">
                <a:latin typeface="微软雅黑" pitchFamily="34" charset="-122"/>
                <a:ea typeface="微软雅黑" pitchFamily="34" charset="-122"/>
              </a:rPr>
              <a:t>向用户发送会话密钥时，同时以明文形式发送控制矢量</a:t>
            </a:r>
          </a:p>
          <a:p>
            <a:pPr lvl="1"/>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用户</a:t>
            </a:r>
            <a:r>
              <a:rPr lang="zh-CN" altLang="en-US" dirty="0">
                <a:latin typeface="微软雅黑" pitchFamily="34" charset="-122"/>
                <a:ea typeface="微软雅黑" pitchFamily="34" charset="-122"/>
              </a:rPr>
              <a:t>只有使用与</a:t>
            </a:r>
            <a:r>
              <a:rPr lang="en-US" altLang="zh-CN" dirty="0">
                <a:latin typeface="微软雅黑" pitchFamily="34" charset="-122"/>
                <a:ea typeface="微软雅黑" pitchFamily="34" charset="-122"/>
              </a:rPr>
              <a:t>KDC</a:t>
            </a:r>
            <a:r>
              <a:rPr lang="zh-CN" altLang="en-US" dirty="0">
                <a:latin typeface="微软雅黑" pitchFamily="34" charset="-122"/>
                <a:ea typeface="微软雅黑" pitchFamily="34" charset="-122"/>
              </a:rPr>
              <a:t>共享的主密钥以及</a:t>
            </a:r>
            <a:r>
              <a:rPr lang="en-US" altLang="zh-CN" dirty="0">
                <a:latin typeface="微软雅黑" pitchFamily="34" charset="-122"/>
                <a:ea typeface="微软雅黑" pitchFamily="34" charset="-122"/>
              </a:rPr>
              <a:t>KDC</a:t>
            </a:r>
            <a:r>
              <a:rPr lang="zh-CN" altLang="en-US" dirty="0">
                <a:latin typeface="微软雅黑" pitchFamily="34" charset="-122"/>
                <a:ea typeface="微软雅黑" pitchFamily="34" charset="-122"/>
              </a:rPr>
              <a:t>发送来的控制矢量才能恢复会话密钥，因此</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必须保留会话密钥和它的控制矢量之间的对应关系</a:t>
            </a:r>
          </a:p>
          <a:p>
            <a:pPr marL="342900" lvl="1" indent="-342900">
              <a:spcBef>
                <a:spcPts val="600"/>
              </a:spcBef>
              <a:spcAft>
                <a:spcPts val="600"/>
              </a:spcAft>
              <a:buBlip>
                <a:blip r:embed="rId2"/>
              </a:buBlip>
            </a:pPr>
            <a:r>
              <a:rPr lang="zh-CN" altLang="en-US" sz="2200" dirty="0">
                <a:latin typeface="微软雅黑" pitchFamily="34" charset="-122"/>
                <a:ea typeface="微软雅黑" pitchFamily="34" charset="-122"/>
              </a:rPr>
              <a:t>与使用</a:t>
            </a:r>
            <a:r>
              <a:rPr lang="en-US" altLang="zh-CN" sz="2200" dirty="0">
                <a:latin typeface="微软雅黑" pitchFamily="34" charset="-122"/>
                <a:ea typeface="微软雅黑" pitchFamily="34" charset="-122"/>
              </a:rPr>
              <a:t>8</a:t>
            </a:r>
            <a:r>
              <a:rPr lang="zh-CN" altLang="en-US" sz="2200" dirty="0">
                <a:latin typeface="微软雅黑" pitchFamily="34" charset="-122"/>
                <a:ea typeface="微软雅黑" pitchFamily="34" charset="-122"/>
              </a:rPr>
              <a:t>比特的密钥标签相比，</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控制矢量有两个优点</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 </a:t>
            </a:r>
          </a:p>
          <a:p>
            <a:pPr lvl="1"/>
            <a:r>
              <a:rPr lang="zh-CN" altLang="en-US" dirty="0">
                <a:latin typeface="微软雅黑" pitchFamily="34" charset="-122"/>
                <a:ea typeface="微软雅黑" pitchFamily="34" charset="-122"/>
              </a:rPr>
              <a:t>控制矢量的长度无限制，可对密钥的使用施加任意复杂的控制</a:t>
            </a:r>
          </a:p>
          <a:p>
            <a:pPr lvl="1"/>
            <a:r>
              <a:rPr lang="zh-CN" altLang="en-US" dirty="0">
                <a:latin typeface="微软雅黑" pitchFamily="34" charset="-122"/>
                <a:ea typeface="微软雅黑" pitchFamily="34" charset="-122"/>
              </a:rPr>
              <a:t>控制矢量始终以明文形式存在，可在任一阶段对密钥的使用施加控制</a:t>
            </a:r>
          </a:p>
          <a:p>
            <a:pPr marL="342900" lvl="1" indent="-342900">
              <a:lnSpc>
                <a:spcPct val="130000"/>
              </a:lnSpc>
              <a:spcBef>
                <a:spcPts val="600"/>
              </a:spcBef>
              <a:spcAft>
                <a:spcPts val="600"/>
              </a:spcAft>
              <a:buBlip>
                <a:blip r:embed="rId2"/>
              </a:buBlip>
            </a:pPr>
            <a:endParaRPr lang="zh-CN" altLang="en-US" sz="2200" dirty="0">
              <a:latin typeface="微软雅黑" pitchFamily="34" charset="-122"/>
              <a:ea typeface="微软雅黑" pitchFamily="34" charset="-122"/>
              <a:sym typeface="Symbol" pitchFamily="18" charset="2"/>
            </a:endParaRPr>
          </a:p>
        </p:txBody>
      </p:sp>
    </p:spTree>
    <p:extLst>
      <p:ext uri="{BB962C8B-B14F-4D97-AF65-F5344CB8AC3E}">
        <p14:creationId xmlns:p14="http://schemas.microsoft.com/office/powerpoint/2010/main" val="2684236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29</a:t>
            </a:fld>
            <a:endParaRPr lang="en-US" altLang="zh-CN"/>
          </a:p>
        </p:txBody>
      </p:sp>
      <p:sp>
        <p:nvSpPr>
          <p:cNvPr id="4" name="矩形 3"/>
          <p:cNvSpPr/>
          <p:nvPr/>
        </p:nvSpPr>
        <p:spPr>
          <a:xfrm>
            <a:off x="229641" y="2076270"/>
            <a:ext cx="7416800" cy="2846933"/>
          </a:xfrm>
          <a:prstGeom prst="rect">
            <a:avLst/>
          </a:prstGeom>
          <a:ln>
            <a:solidFill>
              <a:srgbClr val="CC3300"/>
            </a:solidFill>
          </a:ln>
        </p:spPr>
        <p:txBody>
          <a:bodyPr wrap="square">
            <a:spAutoFit/>
          </a:bodyPr>
          <a:lstStyle/>
          <a:p>
            <a:pPr marL="342900" lvl="1" indent="-342900" eaLnBrk="0" hangingPunct="0">
              <a:lnSpc>
                <a:spcPct val="150000"/>
              </a:lnSpc>
              <a:spcBef>
                <a:spcPts val="600"/>
              </a:spcBef>
              <a:spcAft>
                <a:spcPts val="600"/>
              </a:spcAft>
              <a:buBlip>
                <a:blip r:embed="rId2"/>
              </a:buBlip>
            </a:pPr>
            <a:r>
              <a:rPr lang="en-US" altLang="zh-CN" sz="2200" dirty="0">
                <a:latin typeface="微软雅黑" pitchFamily="34" charset="-122"/>
                <a:ea typeface="微软雅黑" pitchFamily="34" charset="-122"/>
              </a:rPr>
              <a:t>KDC</a:t>
            </a:r>
            <a:r>
              <a:rPr lang="zh-CN" altLang="en-US" sz="2200" dirty="0">
                <a:latin typeface="微软雅黑" pitchFamily="34" charset="-122"/>
                <a:ea typeface="微软雅黑" pitchFamily="34" charset="-122"/>
              </a:rPr>
              <a:t>自动密钥分发方法提供了允许大量终端用户访问大量主机以及主机间交换数据所需要的灵活性和动态特性</a:t>
            </a:r>
            <a:endParaRPr lang="en-US" altLang="zh-CN" sz="2200" dirty="0">
              <a:latin typeface="微软雅黑" pitchFamily="34" charset="-122"/>
              <a:ea typeface="微软雅黑" pitchFamily="34" charset="-122"/>
            </a:endParaRPr>
          </a:p>
          <a:p>
            <a:pPr marL="342900" lvl="1" indent="-342900" eaLnBrk="0" hangingPunct="0">
              <a:lnSpc>
                <a:spcPct val="150000"/>
              </a:lnSpc>
              <a:spcBef>
                <a:spcPts val="600"/>
              </a:spcBef>
              <a:spcAft>
                <a:spcPts val="600"/>
              </a:spcAft>
              <a:buBlip>
                <a:blip r:embed="rId2"/>
              </a:buBlip>
            </a:pPr>
            <a:endParaRPr lang="en-US" altLang="zh-CN" sz="2200" dirty="0">
              <a:latin typeface="微软雅黑" pitchFamily="34" charset="-122"/>
              <a:ea typeface="微软雅黑" pitchFamily="34" charset="-122"/>
            </a:endParaRPr>
          </a:p>
          <a:p>
            <a:pPr marL="342900" lvl="1" indent="-342900" eaLnBrk="0" hangingPunct="0">
              <a:lnSpc>
                <a:spcPct val="150000"/>
              </a:lnSpc>
              <a:spcBef>
                <a:spcPts val="600"/>
              </a:spcBef>
              <a:spcAft>
                <a:spcPts val="600"/>
              </a:spcAft>
              <a:buBlip>
                <a:blip r:embed="rId2"/>
              </a:buBlip>
            </a:pPr>
            <a:r>
              <a:rPr lang="zh-CN" altLang="en-US" sz="2200" dirty="0">
                <a:latin typeface="微软雅黑" pitchFamily="34" charset="-122"/>
                <a:ea typeface="微软雅黑" pitchFamily="34" charset="-122"/>
              </a:rPr>
              <a:t>实现这一方法最广泛的一种应用是</a:t>
            </a:r>
            <a:r>
              <a:rPr lang="en-US" altLang="zh-CN" sz="4000" dirty="0">
                <a:solidFill>
                  <a:srgbClr val="CC3300"/>
                </a:solidFill>
                <a:effectLst>
                  <a:outerShdw blurRad="38100" dist="38100" dir="2700000" algn="tl">
                    <a:srgbClr val="000000">
                      <a:alpha val="43137"/>
                    </a:srgbClr>
                  </a:outerShdw>
                </a:effectLst>
                <a:latin typeface="Monotype Corsiva" pitchFamily="66" charset="0"/>
                <a:ea typeface="微软雅黑" pitchFamily="34" charset="-122"/>
              </a:rPr>
              <a:t>Kerberos</a:t>
            </a:r>
            <a:endParaRPr lang="zh-CN" altLang="en-US" sz="4000" dirty="0">
              <a:solidFill>
                <a:srgbClr val="CC3300"/>
              </a:solidFill>
              <a:effectLst>
                <a:outerShdw blurRad="38100" dist="38100" dir="2700000" algn="tl">
                  <a:srgbClr val="000000">
                    <a:alpha val="43137"/>
                  </a:srgbClr>
                </a:outerShdw>
              </a:effectLst>
              <a:latin typeface="Monotype Corsiva" pitchFamily="66" charset="0"/>
              <a:ea typeface="微软雅黑" pitchFamily="34" charset="-122"/>
            </a:endParaRPr>
          </a:p>
        </p:txBody>
      </p:sp>
    </p:spTree>
    <p:extLst>
      <p:ext uri="{BB962C8B-B14F-4D97-AF65-F5344CB8AC3E}">
        <p14:creationId xmlns:p14="http://schemas.microsoft.com/office/powerpoint/2010/main" val="419664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5"/>
          <p:cNvGrpSpPr>
            <a:grpSpLocks/>
          </p:cNvGrpSpPr>
          <p:nvPr/>
        </p:nvGrpSpPr>
        <p:grpSpPr bwMode="auto">
          <a:xfrm>
            <a:off x="1657440" y="1352759"/>
            <a:ext cx="762000" cy="665163"/>
            <a:chOff x="3174" y="2656"/>
            <a:chExt cx="1549" cy="1351"/>
          </a:xfrm>
          <a:solidFill>
            <a:srgbClr val="7030A0"/>
          </a:solidFill>
        </p:grpSpPr>
        <p:sp>
          <p:nvSpPr>
            <p:cNvPr id="49"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pPr eaLnBrk="1" hangingPunct="1">
              <a:spcBef>
                <a:spcPct val="10000"/>
              </a:spcBef>
            </a:pP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第 </a:t>
            </a:r>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章  密钥分配和用户认证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3</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kumimoji="1" lang="zh-CN" altLang="en-US" sz="2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基于对称加密的密钥分配</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703277" y="1460169"/>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基于非对称加密的密钥分配</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Tree>
    <p:extLst>
      <p:ext uri="{BB962C8B-B14F-4D97-AF65-F5344CB8AC3E}">
        <p14:creationId xmlns:p14="http://schemas.microsoft.com/office/powerpoint/2010/main" val="3229596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5"/>
          <p:cNvGrpSpPr>
            <a:grpSpLocks/>
          </p:cNvGrpSpPr>
          <p:nvPr/>
        </p:nvGrpSpPr>
        <p:grpSpPr bwMode="auto">
          <a:xfrm>
            <a:off x="1657440" y="1352759"/>
            <a:ext cx="762000" cy="665163"/>
            <a:chOff x="3174" y="2656"/>
            <a:chExt cx="1549" cy="1351"/>
          </a:xfrm>
        </p:grpSpPr>
        <p:sp>
          <p:nvSpPr>
            <p:cNvPr id="49"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pPr eaLnBrk="1" hangingPunct="1">
              <a:spcBef>
                <a:spcPct val="10000"/>
              </a:spcBef>
            </a:pP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第 </a:t>
            </a:r>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章  密钥分配和用户认证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30</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44650" y="2238375"/>
            <a:ext cx="762000" cy="665163"/>
            <a:chOff x="3174" y="2656"/>
            <a:chExt cx="1549" cy="1351"/>
          </a:xfrm>
          <a:solidFill>
            <a:srgbClr val="7030A0"/>
          </a:solidFill>
        </p:grpSpPr>
        <p:sp>
          <p:nvSpPr>
            <p:cNvPr id="19482"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kumimoji="1" sz="240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r>
              <a:rPr lang="en-US" altLang="zh-CN" dirty="0"/>
              <a:t>Kerberos</a:t>
            </a:r>
            <a:endParaRPr lang="zh-CN" altLang="en-US" dirty="0"/>
          </a:p>
        </p:txBody>
      </p:sp>
      <p:sp>
        <p:nvSpPr>
          <p:cNvPr id="19487" name="Text Box 31"/>
          <p:cNvSpPr txBox="1">
            <a:spLocks noChangeArrowheads="1"/>
          </p:cNvSpPr>
          <p:nvPr/>
        </p:nvSpPr>
        <p:spPr bwMode="gray">
          <a:xfrm>
            <a:off x="1715977" y="1452983"/>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基于非对称加密的密钥分配</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Tree>
    <p:extLst>
      <p:ext uri="{BB962C8B-B14F-4D97-AF65-F5344CB8AC3E}">
        <p14:creationId xmlns:p14="http://schemas.microsoft.com/office/powerpoint/2010/main" val="167296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p:txBody>
          <a:bodyPr/>
          <a:lstStyle/>
          <a:p>
            <a:fld id="{B9D27C9B-D090-4D45-9F1A-D8F05EC12594}" type="slidenum">
              <a:rPr lang="en-US" altLang="zh-CN"/>
              <a:pPr/>
              <a:t>31</a:t>
            </a:fld>
            <a:endParaRPr lang="en-US" altLang="zh-CN" dirty="0"/>
          </a:p>
        </p:txBody>
      </p:sp>
      <p:sp>
        <p:nvSpPr>
          <p:cNvPr id="1506306" name="Rectangle 2"/>
          <p:cNvSpPr>
            <a:spLocks noGrp="1" noChangeArrowheads="1"/>
          </p:cNvSpPr>
          <p:nvPr>
            <p:ph type="title"/>
          </p:nvPr>
        </p:nvSpPr>
        <p:spPr>
          <a:xfrm>
            <a:off x="677410" y="307295"/>
            <a:ext cx="7793037" cy="795337"/>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引言</a:t>
            </a:r>
          </a:p>
        </p:txBody>
      </p:sp>
      <p:sp>
        <p:nvSpPr>
          <p:cNvPr id="1506307" name="Rectangle 3"/>
          <p:cNvSpPr>
            <a:spLocks noGrp="1" noChangeArrowheads="1"/>
          </p:cNvSpPr>
          <p:nvPr>
            <p:ph type="body" idx="1"/>
          </p:nvPr>
        </p:nvSpPr>
        <p:spPr>
          <a:xfrm>
            <a:off x="0" y="1700213"/>
            <a:ext cx="8631238" cy="4800600"/>
          </a:xfrm>
        </p:spPr>
        <p:txBody>
          <a:bodyPr/>
          <a:lstStyle/>
          <a:p>
            <a:r>
              <a:rPr lang="en-US" altLang="zh-CN" sz="2800" b="0" dirty="0">
                <a:latin typeface="微软雅黑" panose="020B0503020204020204" pitchFamily="34" charset="-122"/>
                <a:ea typeface="微软雅黑" panose="020B0503020204020204" pitchFamily="34" charset="-122"/>
              </a:rPr>
              <a:t>Kerberos:  MIT</a:t>
            </a:r>
            <a:r>
              <a:rPr lang="zh-CN" altLang="en-US" sz="2800" b="0" dirty="0">
                <a:latin typeface="微软雅黑" panose="020B0503020204020204" pitchFamily="34" charset="-122"/>
                <a:ea typeface="微软雅黑" panose="020B0503020204020204" pitchFamily="34" charset="-122"/>
              </a:rPr>
              <a:t>的</a:t>
            </a:r>
            <a:r>
              <a:rPr lang="en-US" altLang="zh-CN" sz="2800" b="0" dirty="0">
                <a:latin typeface="微软雅黑" panose="020B0503020204020204" pitchFamily="34" charset="-122"/>
                <a:ea typeface="微软雅黑" panose="020B0503020204020204" pitchFamily="34" charset="-122"/>
              </a:rPr>
              <a:t>Athena</a:t>
            </a:r>
            <a:r>
              <a:rPr lang="zh-CN" altLang="en-US" sz="2800" b="0" dirty="0">
                <a:latin typeface="微软雅黑" panose="020B0503020204020204" pitchFamily="34" charset="-122"/>
                <a:ea typeface="微软雅黑" panose="020B0503020204020204" pitchFamily="34" charset="-122"/>
              </a:rPr>
              <a:t>计划的一部分。</a:t>
            </a:r>
          </a:p>
          <a:p>
            <a:r>
              <a:rPr lang="en-US" altLang="zh-CN" sz="2800" b="0" dirty="0">
                <a:latin typeface="微软雅黑" panose="020B0503020204020204" pitchFamily="34" charset="-122"/>
                <a:ea typeface="微软雅黑" panose="020B0503020204020204" pitchFamily="34" charset="-122"/>
              </a:rPr>
              <a:t>Greek Kerberos: </a:t>
            </a:r>
            <a:r>
              <a:rPr lang="zh-CN" altLang="zh-CN" sz="2800" b="0" dirty="0">
                <a:latin typeface="微软雅黑" panose="020B0503020204020204" pitchFamily="34" charset="-122"/>
                <a:ea typeface="微软雅黑" panose="020B0503020204020204" pitchFamily="34" charset="-122"/>
              </a:rPr>
              <a:t>希腊神话故事中一种三个头的狗，还有一个蛇形尾巴。是地狱之门的守卫。</a:t>
            </a:r>
          </a:p>
          <a:p>
            <a:r>
              <a:rPr lang="en-US" altLang="zh-CN" sz="2800" b="0" dirty="0">
                <a:latin typeface="微软雅黑" panose="020B0503020204020204" pitchFamily="34" charset="-122"/>
                <a:ea typeface="微软雅黑" panose="020B0503020204020204" pitchFamily="34" charset="-122"/>
              </a:rPr>
              <a:t>Modern Kerberos: </a:t>
            </a:r>
          </a:p>
          <a:p>
            <a:r>
              <a:rPr lang="zh-CN" altLang="zh-CN" sz="2800" b="0" dirty="0">
                <a:latin typeface="微软雅黑" panose="020B0503020204020204" pitchFamily="34" charset="-122"/>
                <a:ea typeface="微软雅黑" panose="020B0503020204020204" pitchFamily="34" charset="-122"/>
              </a:rPr>
              <a:t>意指有三个组成部分的网络之门的保卫者。</a:t>
            </a:r>
            <a:endParaRPr lang="zh-CN" altLang="en-US" sz="2800" b="0" dirty="0">
              <a:latin typeface="微软雅黑" panose="020B0503020204020204" pitchFamily="34" charset="-122"/>
              <a:ea typeface="微软雅黑" panose="020B0503020204020204" pitchFamily="34" charset="-122"/>
            </a:endParaRPr>
          </a:p>
          <a:p>
            <a:r>
              <a:rPr lang="zh-CN" altLang="zh-CN" sz="2800" b="0" dirty="0">
                <a:latin typeface="微软雅黑" panose="020B0503020204020204" pitchFamily="34" charset="-122"/>
                <a:ea typeface="微软雅黑" panose="020B0503020204020204" pitchFamily="34" charset="-122"/>
              </a:rPr>
              <a:t>“三头”包括：</a:t>
            </a:r>
          </a:p>
          <a:p>
            <a:pPr lvl="1"/>
            <a:r>
              <a:rPr lang="zh-CN" altLang="zh-CN" sz="2400" b="0" dirty="0">
                <a:latin typeface="微软雅黑" panose="020B0503020204020204" pitchFamily="34" charset="-122"/>
                <a:ea typeface="微软雅黑" panose="020B0503020204020204" pitchFamily="34" charset="-122"/>
              </a:rPr>
              <a:t>认证(</a:t>
            </a:r>
            <a:r>
              <a:rPr lang="en-US" altLang="zh-CN" sz="2400" b="0" dirty="0">
                <a:latin typeface="微软雅黑" panose="020B0503020204020204" pitchFamily="34" charset="-122"/>
                <a:ea typeface="微软雅黑" panose="020B0503020204020204" pitchFamily="34" charset="-122"/>
              </a:rPr>
              <a:t>authentication)</a:t>
            </a:r>
          </a:p>
          <a:p>
            <a:pPr lvl="1"/>
            <a:r>
              <a:rPr lang="zh-CN" altLang="zh-CN" sz="2400" b="0" dirty="0">
                <a:latin typeface="微软雅黑" panose="020B0503020204020204" pitchFamily="34" charset="-122"/>
                <a:ea typeface="微软雅黑" panose="020B0503020204020204" pitchFamily="34" charset="-122"/>
              </a:rPr>
              <a:t>簿记</a:t>
            </a:r>
            <a:r>
              <a:rPr lang="en-US" altLang="zh-CN" sz="2400" b="0" dirty="0">
                <a:latin typeface="微软雅黑" panose="020B0503020204020204" pitchFamily="34" charset="-122"/>
                <a:ea typeface="微软雅黑" panose="020B0503020204020204" pitchFamily="34" charset="-122"/>
              </a:rPr>
              <a:t>(accounting)</a:t>
            </a:r>
          </a:p>
          <a:p>
            <a:pPr lvl="1"/>
            <a:r>
              <a:rPr lang="zh-CN" altLang="en-US" sz="2400" b="0" dirty="0">
                <a:latin typeface="微软雅黑" panose="020B0503020204020204" pitchFamily="34" charset="-122"/>
                <a:ea typeface="微软雅黑" panose="020B0503020204020204" pitchFamily="34" charset="-122"/>
              </a:rPr>
              <a:t>审计</a:t>
            </a:r>
            <a:r>
              <a:rPr lang="en-US" altLang="zh-CN" sz="2400" b="0" dirty="0">
                <a:latin typeface="微软雅黑" panose="020B0503020204020204" pitchFamily="34" charset="-122"/>
                <a:ea typeface="微软雅黑" panose="020B0503020204020204" pitchFamily="34" charset="-122"/>
              </a:rPr>
              <a:t>(audit) </a:t>
            </a:r>
            <a:endParaRPr lang="en-US" altLang="zh-CN" sz="2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5290457" y="4231142"/>
            <a:ext cx="3179990" cy="2143125"/>
          </a:xfrm>
          <a:prstGeom prst="rect">
            <a:avLst/>
          </a:prstGeom>
        </p:spPr>
      </p:pic>
    </p:spTree>
    <p:extLst>
      <p:ext uri="{BB962C8B-B14F-4D97-AF65-F5344CB8AC3E}">
        <p14:creationId xmlns:p14="http://schemas.microsoft.com/office/powerpoint/2010/main" val="128245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p:txBody>
          <a:bodyPr/>
          <a:lstStyle/>
          <a:p>
            <a:fld id="{44925C20-B181-4E7D-9FB5-CDC22D1E3C14}" type="slidenum">
              <a:rPr lang="en-US" altLang="zh-CN"/>
              <a:pPr/>
              <a:t>32</a:t>
            </a:fld>
            <a:endParaRPr lang="en-US" altLang="zh-CN"/>
          </a:p>
        </p:txBody>
      </p:sp>
      <p:sp>
        <p:nvSpPr>
          <p:cNvPr id="1507330" name="Rectangle 2"/>
          <p:cNvSpPr>
            <a:spLocks noGrp="1" noChangeArrowheads="1"/>
          </p:cNvSpPr>
          <p:nvPr>
            <p:ph type="title"/>
          </p:nvPr>
        </p:nvSpPr>
        <p:spPr>
          <a:xfrm>
            <a:off x="971550" y="312965"/>
            <a:ext cx="7793038" cy="579438"/>
          </a:xfrm>
        </p:spPr>
        <p:txBody>
          <a:bodyPr/>
          <a:lstStyle/>
          <a:p>
            <a:r>
              <a:rPr lang="zh-CN" altLang="en-US" sz="4000" dirty="0">
                <a:solidFill>
                  <a:srgbClr val="000066"/>
                </a:solidFill>
              </a:rPr>
              <a:t>分布式系统面临的安全问题</a:t>
            </a:r>
            <a:endParaRPr lang="zh-CN" altLang="en-US" sz="4000" b="0" dirty="0"/>
          </a:p>
        </p:txBody>
      </p:sp>
      <p:sp>
        <p:nvSpPr>
          <p:cNvPr id="1507331" name="Rectangle 3"/>
          <p:cNvSpPr>
            <a:spLocks noGrp="1" noChangeArrowheads="1"/>
          </p:cNvSpPr>
          <p:nvPr>
            <p:ph type="body" idx="1"/>
          </p:nvPr>
        </p:nvSpPr>
        <p:spPr>
          <a:xfrm>
            <a:off x="179387" y="1733550"/>
            <a:ext cx="8964613" cy="4895850"/>
          </a:xfrm>
        </p:spPr>
        <p:txBody>
          <a:bodyPr/>
          <a:lstStyle/>
          <a:p>
            <a:r>
              <a:rPr lang="zh-CN" altLang="en-US" sz="3200" b="0" dirty="0">
                <a:solidFill>
                  <a:srgbClr val="C00000"/>
                </a:solidFill>
              </a:rPr>
              <a:t>在一个开放的分布式网络环境中，用户通过工作站访问服务器上提供的服务</a:t>
            </a:r>
            <a:r>
              <a:rPr lang="zh-CN" altLang="en-US" sz="3600" b="0" dirty="0">
                <a:solidFill>
                  <a:srgbClr val="C00000"/>
                </a:solidFill>
              </a:rPr>
              <a:t>。</a:t>
            </a:r>
            <a:endParaRPr lang="en-US" altLang="zh-CN" sz="3600" b="0" dirty="0">
              <a:solidFill>
                <a:srgbClr val="C00000"/>
              </a:solidFill>
            </a:endParaRPr>
          </a:p>
          <a:p>
            <a:endParaRPr lang="zh-CN" altLang="en-US" sz="3600" b="0" dirty="0"/>
          </a:p>
          <a:p>
            <a:pPr lvl="1"/>
            <a:r>
              <a:rPr lang="zh-CN" altLang="en-US" sz="2800" b="0" dirty="0"/>
              <a:t>服务器应能够限制非授权用户的访问并能够认证对服务的请求。</a:t>
            </a:r>
            <a:endParaRPr lang="en-US" altLang="zh-CN" sz="2800" b="0" dirty="0"/>
          </a:p>
          <a:p>
            <a:pPr lvl="1"/>
            <a:endParaRPr lang="zh-CN" altLang="en-US" sz="2800" b="0" dirty="0"/>
          </a:p>
          <a:p>
            <a:pPr lvl="1"/>
            <a:r>
              <a:rPr lang="zh-CN" altLang="en-US" sz="2800" b="0" dirty="0"/>
              <a:t>工作站不能够被网络服务所信任其能够正确地认定用户，即工作站存在三种威胁。</a:t>
            </a:r>
          </a:p>
          <a:p>
            <a:pPr marL="914400" lvl="2" indent="0">
              <a:buNone/>
            </a:pPr>
            <a:endParaRPr lang="zh-CN" altLang="en-US" sz="2800" dirty="0"/>
          </a:p>
        </p:txBody>
      </p:sp>
    </p:spTree>
    <p:extLst>
      <p:ext uri="{BB962C8B-B14F-4D97-AF65-F5344CB8AC3E}">
        <p14:creationId xmlns:p14="http://schemas.microsoft.com/office/powerpoint/2010/main" val="2373080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p:txBody>
          <a:bodyPr/>
          <a:lstStyle/>
          <a:p>
            <a:fld id="{44925C20-B181-4E7D-9FB5-CDC22D1E3C14}" type="slidenum">
              <a:rPr lang="en-US" altLang="zh-CN"/>
              <a:pPr/>
              <a:t>33</a:t>
            </a:fld>
            <a:endParaRPr lang="en-US" altLang="zh-CN"/>
          </a:p>
        </p:txBody>
      </p:sp>
      <p:sp>
        <p:nvSpPr>
          <p:cNvPr id="1507330" name="Rectangle 2"/>
          <p:cNvSpPr>
            <a:spLocks noGrp="1" noChangeArrowheads="1"/>
          </p:cNvSpPr>
          <p:nvPr>
            <p:ph type="title"/>
          </p:nvPr>
        </p:nvSpPr>
        <p:spPr>
          <a:xfrm>
            <a:off x="971550" y="312965"/>
            <a:ext cx="7793038" cy="579438"/>
          </a:xfrm>
        </p:spPr>
        <p:txBody>
          <a:bodyPr/>
          <a:lstStyle/>
          <a:p>
            <a:r>
              <a:rPr lang="zh-CN" altLang="en-US" sz="4000" dirty="0">
                <a:solidFill>
                  <a:srgbClr val="000066"/>
                </a:solidFill>
              </a:rPr>
              <a:t>分布式系统面临的安全问题</a:t>
            </a:r>
            <a:endParaRPr lang="zh-CN" altLang="en-US" sz="4000" b="0" dirty="0"/>
          </a:p>
        </p:txBody>
      </p:sp>
      <p:sp>
        <p:nvSpPr>
          <p:cNvPr id="1507331" name="Rectangle 3"/>
          <p:cNvSpPr>
            <a:spLocks noGrp="1" noChangeArrowheads="1"/>
          </p:cNvSpPr>
          <p:nvPr>
            <p:ph type="body" idx="1"/>
          </p:nvPr>
        </p:nvSpPr>
        <p:spPr>
          <a:xfrm>
            <a:off x="-408442" y="1274876"/>
            <a:ext cx="9323842" cy="4895850"/>
          </a:xfrm>
        </p:spPr>
        <p:txBody>
          <a:bodyPr/>
          <a:lstStyle/>
          <a:p>
            <a:pPr lvl="1"/>
            <a:r>
              <a:rPr lang="zh-CN" altLang="en-US" sz="3200" b="0" dirty="0"/>
              <a:t>工作站不能够被网络服务所信任，不能够正确地认定用户，即工作站存在三种威胁</a:t>
            </a:r>
          </a:p>
          <a:p>
            <a:pPr lvl="2"/>
            <a:r>
              <a:rPr lang="zh-CN" altLang="en-US" sz="2800" b="0" dirty="0"/>
              <a:t>一个工作站上一个用户可能冒充另一个用户操作；</a:t>
            </a:r>
            <a:endParaRPr lang="en-US" altLang="zh-CN" sz="2800" b="0" dirty="0"/>
          </a:p>
          <a:p>
            <a:pPr lvl="2"/>
            <a:endParaRPr lang="zh-CN" altLang="en-US" sz="2800" b="0" dirty="0"/>
          </a:p>
          <a:p>
            <a:pPr lvl="2"/>
            <a:r>
              <a:rPr lang="zh-CN" altLang="en-US" sz="2800" b="0" dirty="0"/>
              <a:t>一个用户可能改变一个工作站的网络地址，从而冒充另一台工作站工作；</a:t>
            </a:r>
            <a:endParaRPr lang="en-US" altLang="zh-CN" sz="2800" b="0" dirty="0"/>
          </a:p>
          <a:p>
            <a:pPr lvl="2"/>
            <a:endParaRPr lang="zh-CN" altLang="en-US" sz="2800" b="0" dirty="0"/>
          </a:p>
          <a:p>
            <a:pPr lvl="2"/>
            <a:r>
              <a:rPr lang="zh-CN" altLang="en-US" sz="2800" b="0" dirty="0"/>
              <a:t>一个用户可能窃听他人的信息交换，并用重放攻击获得对一个服务器的访问权或中断服务器的运行。</a:t>
            </a:r>
            <a:endParaRPr lang="zh-CN" altLang="en-US" sz="2800" dirty="0"/>
          </a:p>
        </p:txBody>
      </p:sp>
    </p:spTree>
    <p:extLst>
      <p:ext uri="{BB962C8B-B14F-4D97-AF65-F5344CB8AC3E}">
        <p14:creationId xmlns:p14="http://schemas.microsoft.com/office/powerpoint/2010/main" val="1506124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p:txBody>
          <a:bodyPr/>
          <a:lstStyle/>
          <a:p>
            <a:fld id="{D019E3E4-5716-4618-AAE4-963C09FB3BB5}" type="slidenum">
              <a:rPr lang="en-US" altLang="zh-CN"/>
              <a:pPr/>
              <a:t>34</a:t>
            </a:fld>
            <a:endParaRPr lang="en-US" altLang="zh-CN"/>
          </a:p>
        </p:txBody>
      </p:sp>
      <p:sp>
        <p:nvSpPr>
          <p:cNvPr id="1508354" name="Rectangle 2"/>
          <p:cNvSpPr>
            <a:spLocks noGrp="1" noChangeArrowheads="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Kerberos</a:t>
            </a:r>
            <a:r>
              <a:rPr kumimoji="1" lang="zh-CN"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要解决的问题</a:t>
            </a:r>
            <a:endParaRPr kumimoji="1" lang="zh-CN" altLang="en-US"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endParaRPr>
          </a:p>
        </p:txBody>
      </p:sp>
      <p:sp>
        <p:nvSpPr>
          <p:cNvPr id="1508355" name="Rectangle 3"/>
          <p:cNvSpPr>
            <a:spLocks noGrp="1" noChangeArrowheads="1"/>
          </p:cNvSpPr>
          <p:nvPr>
            <p:ph type="body" idx="1"/>
          </p:nvPr>
        </p:nvSpPr>
        <p:spPr>
          <a:xfrm>
            <a:off x="219868" y="1221695"/>
            <a:ext cx="8704263" cy="4114800"/>
          </a:xfrm>
        </p:spPr>
        <p:txBody>
          <a:bodyPr/>
          <a:lstStyle/>
          <a:p>
            <a:r>
              <a:rPr lang="zh-CN" altLang="en-US" sz="3200" b="0" dirty="0"/>
              <a:t>所有上述问题可以归结为一个非授权用户能够获得其无权访问的服务或数据。</a:t>
            </a:r>
            <a:endParaRPr lang="en-US" altLang="zh-CN" sz="3200" b="0" dirty="0"/>
          </a:p>
          <a:p>
            <a:endParaRPr lang="zh-CN" altLang="en-US" sz="3200" b="0" dirty="0"/>
          </a:p>
          <a:p>
            <a:r>
              <a:rPr lang="zh-CN" altLang="en-US" sz="3200" b="0" dirty="0"/>
              <a:t>不是为每一个服务器构造一个身份认证协议，</a:t>
            </a:r>
            <a:r>
              <a:rPr lang="en-US" altLang="zh-CN" sz="3200" b="0" dirty="0"/>
              <a:t>Kerberos</a:t>
            </a:r>
            <a:r>
              <a:rPr lang="zh-CN" altLang="en-US" sz="3200" b="0" dirty="0"/>
              <a:t>提供一个中心认证服务器，提供用户到服务器和服务器到用户的认证服务。</a:t>
            </a:r>
            <a:endParaRPr lang="en-US" altLang="zh-CN" sz="3200" b="0" dirty="0"/>
          </a:p>
          <a:p>
            <a:endParaRPr lang="zh-CN" altLang="en-US" sz="3200" b="0" dirty="0"/>
          </a:p>
          <a:p>
            <a:r>
              <a:rPr lang="en-US" altLang="zh-CN" sz="3200" b="0" dirty="0"/>
              <a:t>Kerberos</a:t>
            </a:r>
            <a:r>
              <a:rPr lang="zh-CN" altLang="zh-CN" sz="3200" b="0" dirty="0"/>
              <a:t>采用传统加密算法（无公钥体制）。</a:t>
            </a:r>
          </a:p>
          <a:p>
            <a:r>
              <a:rPr lang="en-US" altLang="zh-CN" sz="3200" b="0" dirty="0"/>
              <a:t>Kerberos Version4</a:t>
            </a:r>
            <a:r>
              <a:rPr lang="zh-CN" altLang="zh-CN" sz="3200" b="0" dirty="0"/>
              <a:t>和</a:t>
            </a:r>
            <a:r>
              <a:rPr lang="en-US" altLang="zh-CN" sz="3200" b="0" dirty="0"/>
              <a:t>Version5 (RFC1510)</a:t>
            </a:r>
            <a:r>
              <a:rPr lang="zh-CN" altLang="en-US" sz="3200" b="0" dirty="0"/>
              <a:t>。</a:t>
            </a:r>
            <a:endParaRPr lang="zh-CN" altLang="en-US" sz="3200" dirty="0"/>
          </a:p>
        </p:txBody>
      </p:sp>
    </p:spTree>
    <p:extLst>
      <p:ext uri="{BB962C8B-B14F-4D97-AF65-F5344CB8AC3E}">
        <p14:creationId xmlns:p14="http://schemas.microsoft.com/office/powerpoint/2010/main" val="122566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系统应满足的要求</a:t>
            </a:r>
          </a:p>
        </p:txBody>
      </p:sp>
      <p:sp>
        <p:nvSpPr>
          <p:cNvPr id="9219" name="Rectangle 3"/>
          <p:cNvSpPr>
            <a:spLocks noGrp="1" noChangeArrowheads="1"/>
          </p:cNvSpPr>
          <p:nvPr>
            <p:ph idx="1"/>
          </p:nvPr>
        </p:nvSpPr>
        <p:spPr>
          <a:xfrm>
            <a:off x="685800" y="1066346"/>
            <a:ext cx="7772400" cy="4679950"/>
          </a:xfrm>
        </p:spPr>
        <p:txBody>
          <a:bodyPr/>
          <a:lstStyle/>
          <a:p>
            <a:pPr marL="342900" lvl="1" indent="-342900">
              <a:lnSpc>
                <a:spcPct val="150000"/>
              </a:lnSpc>
              <a:spcBef>
                <a:spcPts val="600"/>
              </a:spcBef>
              <a:spcAft>
                <a:spcPts val="600"/>
              </a:spcAft>
              <a:buBlip>
                <a:blip r:embed="rId2"/>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安全</a:t>
            </a:r>
            <a:r>
              <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 </a:t>
            </a:r>
            <a:r>
              <a:rPr lang="zh-CN" altLang="en-US" sz="2400" kern="1200" dirty="0">
                <a:latin typeface="微软雅黑" pitchFamily="34" charset="-122"/>
                <a:ea typeface="微软雅黑" pitchFamily="34" charset="-122"/>
                <a:cs typeface="+mn-cs"/>
              </a:rPr>
              <a:t>网络窃听者不能获得必要信息以假冒其它用户；</a:t>
            </a:r>
            <a:r>
              <a:rPr lang="en-US" altLang="zh-CN" sz="2400" kern="1200" dirty="0">
                <a:latin typeface="微软雅黑" pitchFamily="34" charset="-122"/>
                <a:ea typeface="微软雅黑" pitchFamily="34" charset="-122"/>
                <a:cs typeface="+mn-cs"/>
              </a:rPr>
              <a:t>Kerberos</a:t>
            </a:r>
            <a:r>
              <a:rPr lang="zh-CN" altLang="en-US" sz="2400" kern="1200" dirty="0">
                <a:latin typeface="微软雅黑" pitchFamily="34" charset="-122"/>
                <a:ea typeface="微软雅黑" pitchFamily="34" charset="-122"/>
                <a:cs typeface="+mn-cs"/>
              </a:rPr>
              <a:t>应足够强壮以至于潜在的敌人无法找到它的弱点连接。 </a:t>
            </a:r>
          </a:p>
          <a:p>
            <a:pPr marL="342900" lvl="1" indent="-342900">
              <a:lnSpc>
                <a:spcPct val="150000"/>
              </a:lnSpc>
              <a:spcBef>
                <a:spcPts val="600"/>
              </a:spcBef>
              <a:spcAft>
                <a:spcPts val="600"/>
              </a:spcAft>
              <a:buBlip>
                <a:blip r:embed="rId2"/>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可靠</a:t>
            </a:r>
            <a:r>
              <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 </a:t>
            </a:r>
            <a:r>
              <a:rPr lang="en-US" altLang="zh-CN" sz="2400" kern="1200" dirty="0">
                <a:latin typeface="微软雅黑" pitchFamily="34" charset="-122"/>
                <a:ea typeface="微软雅黑" pitchFamily="34" charset="-122"/>
                <a:cs typeface="+mn-cs"/>
              </a:rPr>
              <a:t>Kerberos</a:t>
            </a:r>
            <a:r>
              <a:rPr lang="zh-CN" altLang="en-US" sz="2400" kern="1200" dirty="0">
                <a:latin typeface="微软雅黑" pitchFamily="34" charset="-122"/>
                <a:ea typeface="微软雅黑" pitchFamily="34" charset="-122"/>
                <a:cs typeface="+mn-cs"/>
              </a:rPr>
              <a:t>应高度可靠，并且应借助于一 个分布式服务器体系结构，使得一个系统能够备份另一个系统。 </a:t>
            </a:r>
          </a:p>
          <a:p>
            <a:pPr marL="342900" lvl="1" indent="-342900">
              <a:lnSpc>
                <a:spcPct val="150000"/>
              </a:lnSpc>
              <a:spcBef>
                <a:spcPts val="600"/>
              </a:spcBef>
              <a:spcAft>
                <a:spcPts val="600"/>
              </a:spcAft>
              <a:buBlip>
                <a:blip r:embed="rId2"/>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透明</a:t>
            </a:r>
            <a:r>
              <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 </a:t>
            </a:r>
            <a:r>
              <a:rPr lang="zh-CN" altLang="en-US" sz="2400" kern="1200" dirty="0">
                <a:latin typeface="微软雅黑" pitchFamily="34" charset="-122"/>
                <a:ea typeface="微软雅黑" pitchFamily="34" charset="-122"/>
                <a:cs typeface="+mn-cs"/>
              </a:rPr>
              <a:t>理想情况下，用户除了要求输入口令以外应感觉不到认证的发生。 </a:t>
            </a:r>
          </a:p>
          <a:p>
            <a:pPr marL="342900" lvl="1" indent="-342900">
              <a:lnSpc>
                <a:spcPct val="150000"/>
              </a:lnSpc>
              <a:spcBef>
                <a:spcPts val="600"/>
              </a:spcBef>
              <a:spcAft>
                <a:spcPts val="600"/>
              </a:spcAft>
              <a:buBlip>
                <a:blip r:embed="rId2"/>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可伸缩</a:t>
            </a:r>
            <a:r>
              <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 </a:t>
            </a:r>
            <a:r>
              <a:rPr lang="zh-CN" altLang="en-US" sz="2400" kern="1200" dirty="0">
                <a:latin typeface="微软雅黑" pitchFamily="34" charset="-122"/>
                <a:ea typeface="微软雅黑" pitchFamily="34" charset="-122"/>
                <a:cs typeface="+mn-cs"/>
              </a:rPr>
              <a:t>系统应能够支持大数量的客户和服务器。</a:t>
            </a:r>
          </a:p>
          <a:p>
            <a:pPr eaLnBrk="1" hangingPunct="1">
              <a:lnSpc>
                <a:spcPct val="80000"/>
              </a:lnSpc>
            </a:pPr>
            <a:endParaRPr lang="en-US" altLang="zh-CN" dirty="0">
              <a:ea typeface="宋体" pitchFamily="2" charset="-122"/>
            </a:endParaRPr>
          </a:p>
        </p:txBody>
      </p:sp>
      <p:sp>
        <p:nvSpPr>
          <p:cNvPr id="10244" name="灯片编号占位符 5"/>
          <p:cNvSpPr>
            <a:spLocks noGrp="1"/>
          </p:cNvSpPr>
          <p:nvPr>
            <p:ph type="sldNum" sz="quarter" idx="4294967295"/>
          </p:nvPr>
        </p:nvSpPr>
        <p:spPr>
          <a:xfrm>
            <a:off x="5943600" y="6477000"/>
            <a:ext cx="2895600" cy="304800"/>
          </a:xfrm>
          <a:prstGeom prst="rect">
            <a:avLst/>
          </a:prstGeom>
        </p:spPr>
        <p:txBody>
          <a:bodyPr/>
          <a:lstStyle/>
          <a:p>
            <a:pPr algn="r">
              <a:defRPr/>
            </a:pPr>
            <a:fld id="{548D3B15-EB13-4560-89C7-258E502BB967}" type="slidenum">
              <a:rPr lang="en-US" altLang="zh-CN">
                <a:latin typeface="Arial" pitchFamily="34" charset="0"/>
              </a:rPr>
              <a:pPr algn="r">
                <a:defRPr/>
              </a:pPr>
              <a:t>35</a:t>
            </a:fld>
            <a:endParaRPr lang="en-US" altLang="zh-CN">
              <a:latin typeface="Arial" pitchFamily="34" charset="0"/>
            </a:endParaRPr>
          </a:p>
        </p:txBody>
      </p:sp>
    </p:spTree>
    <p:extLst>
      <p:ext uri="{BB962C8B-B14F-4D97-AF65-F5344CB8AC3E}">
        <p14:creationId xmlns:p14="http://schemas.microsoft.com/office/powerpoint/2010/main" val="3197410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4.2.1 </a:t>
            </a:r>
            <a:r>
              <a:rPr kumimoji="1" lang="en-US"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Kerberos</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基本原理</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36</a:t>
            </a:fld>
            <a:endParaRPr lang="en-US" altLang="zh-CN"/>
          </a:p>
        </p:txBody>
      </p:sp>
      <p:sp>
        <p:nvSpPr>
          <p:cNvPr id="5" name="Rectangle 3"/>
          <p:cNvSpPr txBox="1">
            <a:spLocks noChangeArrowheads="1"/>
          </p:cNvSpPr>
          <p:nvPr/>
        </p:nvSpPr>
        <p:spPr>
          <a:xfrm>
            <a:off x="812800" y="934677"/>
            <a:ext cx="8102600" cy="53274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1200"/>
              </a:spcBef>
              <a:spcAft>
                <a:spcPts val="1200"/>
              </a:spcAft>
              <a:buBlip>
                <a:blip r:embed="rId3"/>
              </a:buBlip>
            </a:pPr>
            <a:r>
              <a:rPr lang="zh-CN" altLang="en-US" sz="2400" dirty="0">
                <a:latin typeface="微软雅黑" pitchFamily="34" charset="-122"/>
                <a:ea typeface="微软雅黑" pitchFamily="34" charset="-122"/>
              </a:rPr>
              <a:t>有专门服务器提供认证服务</a:t>
            </a:r>
            <a:endParaRPr lang="en-US" altLang="zh-CN" sz="2400" dirty="0">
              <a:latin typeface="微软雅黑" pitchFamily="34" charset="-122"/>
              <a:ea typeface="微软雅黑" pitchFamily="34" charset="-122"/>
            </a:endParaRPr>
          </a:p>
          <a:p>
            <a:pPr marL="342900" lvl="1" indent="-342900">
              <a:lnSpc>
                <a:spcPct val="150000"/>
              </a:lnSpc>
              <a:spcBef>
                <a:spcPts val="1200"/>
              </a:spcBef>
              <a:spcAft>
                <a:spcPts val="1200"/>
              </a:spcAft>
              <a:buBlip>
                <a:blip r:embed="rId3"/>
              </a:buBlip>
            </a:pPr>
            <a:r>
              <a:rPr lang="zh-CN" altLang="en-US" sz="2400" dirty="0">
                <a:latin typeface="微软雅黑" pitchFamily="34" charset="-122"/>
                <a:ea typeface="微软雅黑" pitchFamily="34" charset="-122"/>
              </a:rPr>
              <a:t>用户想要访问资源服务器：</a:t>
            </a:r>
            <a:endParaRPr lang="en-US" altLang="zh-CN" sz="2400" dirty="0">
              <a:latin typeface="微软雅黑" pitchFamily="34" charset="-122"/>
              <a:ea typeface="微软雅黑" pitchFamily="34" charset="-122"/>
            </a:endParaRPr>
          </a:p>
          <a:p>
            <a:pPr marL="914400" lvl="2" indent="-514350">
              <a:lnSpc>
                <a:spcPct val="150000"/>
              </a:lnSpc>
              <a:spcBef>
                <a:spcPts val="1200"/>
              </a:spcBef>
              <a:spcAft>
                <a:spcPts val="1200"/>
              </a:spcAft>
              <a:buAutoNum type="arabicPeriod"/>
            </a:pPr>
            <a:r>
              <a:rPr lang="zh-CN" altLang="en-US" sz="2300" dirty="0">
                <a:latin typeface="微软雅黑" pitchFamily="34" charset="-122"/>
                <a:ea typeface="微软雅黑" pitchFamily="34" charset="-122"/>
              </a:rPr>
              <a:t>跟认证服务器交互，提供自己的用户名和口令</a:t>
            </a:r>
            <a:r>
              <a:rPr lang="en-US" altLang="zh-CN" sz="2300" dirty="0">
                <a:latin typeface="微软雅黑" pitchFamily="34" charset="-122"/>
                <a:ea typeface="微软雅黑" pitchFamily="34" charset="-122"/>
              </a:rPr>
              <a:t> </a:t>
            </a:r>
          </a:p>
          <a:p>
            <a:pPr marL="914400" lvl="2" indent="-514350">
              <a:lnSpc>
                <a:spcPct val="150000"/>
              </a:lnSpc>
              <a:spcBef>
                <a:spcPts val="1200"/>
              </a:spcBef>
              <a:spcAft>
                <a:spcPts val="1200"/>
              </a:spcAft>
              <a:buAutoNum type="arabicPeriod"/>
            </a:pPr>
            <a:r>
              <a:rPr lang="zh-CN" altLang="en-US" sz="2300" dirty="0">
                <a:latin typeface="微软雅黑" pitchFamily="34" charset="-122"/>
                <a:ea typeface="微软雅黑" pitchFamily="34" charset="-122"/>
              </a:rPr>
              <a:t>认证通过，认证服务器颁发一个票据给用户</a:t>
            </a:r>
            <a:endParaRPr lang="en-US" altLang="zh-CN" sz="2300" dirty="0">
              <a:latin typeface="微软雅黑" pitchFamily="34" charset="-122"/>
              <a:ea typeface="微软雅黑" pitchFamily="34" charset="-122"/>
            </a:endParaRPr>
          </a:p>
          <a:p>
            <a:pPr marL="914400" lvl="2" indent="-514350">
              <a:lnSpc>
                <a:spcPct val="150000"/>
              </a:lnSpc>
              <a:spcBef>
                <a:spcPts val="1200"/>
              </a:spcBef>
              <a:spcAft>
                <a:spcPts val="1200"/>
              </a:spcAft>
              <a:buAutoNum type="arabicPeriod"/>
            </a:pPr>
            <a:r>
              <a:rPr lang="zh-CN" altLang="en-US" sz="2300" dirty="0">
                <a:latin typeface="微软雅黑" pitchFamily="34" charset="-122"/>
                <a:ea typeface="微软雅黑" pitchFamily="34" charset="-122"/>
              </a:rPr>
              <a:t>用户拿着票据，去访问资源服务器</a:t>
            </a:r>
            <a:endParaRPr lang="en-US" altLang="zh-CN" sz="2300" dirty="0">
              <a:latin typeface="微软雅黑" pitchFamily="34" charset="-122"/>
              <a:ea typeface="微软雅黑" pitchFamily="34" charset="-122"/>
            </a:endParaRPr>
          </a:p>
          <a:p>
            <a:pPr marL="914400" lvl="2" indent="-514350">
              <a:lnSpc>
                <a:spcPct val="150000"/>
              </a:lnSpc>
              <a:spcBef>
                <a:spcPts val="1200"/>
              </a:spcBef>
              <a:spcAft>
                <a:spcPts val="1200"/>
              </a:spcAft>
              <a:buAutoNum type="arabicPeriod"/>
            </a:pPr>
            <a:r>
              <a:rPr lang="zh-CN" altLang="en-US" sz="2300" dirty="0">
                <a:latin typeface="微软雅黑" pitchFamily="34" charset="-122"/>
                <a:ea typeface="微软雅黑" pitchFamily="34" charset="-122"/>
              </a:rPr>
              <a:t>资源服务器验证票据，通过则允许访问</a:t>
            </a:r>
            <a:endParaRPr lang="en-US" altLang="zh-CN" sz="2300" dirty="0">
              <a:latin typeface="微软雅黑" pitchFamily="34" charset="-122"/>
              <a:ea typeface="微软雅黑" pitchFamily="34" charset="-122"/>
            </a:endParaRPr>
          </a:p>
          <a:p>
            <a:pPr marL="914400" lvl="2" indent="-514350">
              <a:lnSpc>
                <a:spcPct val="150000"/>
              </a:lnSpc>
              <a:spcBef>
                <a:spcPts val="1200"/>
              </a:spcBef>
              <a:spcAft>
                <a:spcPts val="1200"/>
              </a:spcAft>
              <a:buAutoNum type="arabicPeriod"/>
            </a:pPr>
            <a:r>
              <a:rPr lang="zh-CN" altLang="en-US" sz="2300" dirty="0">
                <a:latin typeface="微软雅黑" pitchFamily="34" charset="-122"/>
                <a:ea typeface="微软雅黑" pitchFamily="34" charset="-122"/>
              </a:rPr>
              <a:t>认证的同时，产生会话密钥</a:t>
            </a:r>
            <a:endParaRPr lang="en-US" altLang="zh-CN" sz="2300" dirty="0">
              <a:latin typeface="微软雅黑" pitchFamily="34" charset="-122"/>
              <a:ea typeface="微软雅黑" pitchFamily="34" charset="-122"/>
            </a:endParaRPr>
          </a:p>
        </p:txBody>
      </p:sp>
    </p:spTree>
    <p:extLst>
      <p:ext uri="{BB962C8B-B14F-4D97-AF65-F5344CB8AC3E}">
        <p14:creationId xmlns:p14="http://schemas.microsoft.com/office/powerpoint/2010/main" val="181316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4.2.1 </a:t>
            </a:r>
            <a:r>
              <a:rPr kumimoji="1" lang="en-US"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Kerberos</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37</a:t>
            </a:fld>
            <a:endParaRPr lang="en-US" altLang="zh-CN"/>
          </a:p>
        </p:txBody>
      </p:sp>
      <p:sp>
        <p:nvSpPr>
          <p:cNvPr id="5" name="Rectangle 3"/>
          <p:cNvSpPr txBox="1">
            <a:spLocks noChangeArrowheads="1"/>
          </p:cNvSpPr>
          <p:nvPr/>
        </p:nvSpPr>
        <p:spPr>
          <a:xfrm>
            <a:off x="901700" y="1244920"/>
            <a:ext cx="8102600" cy="5327490"/>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1200"/>
              </a:spcBef>
              <a:spcAft>
                <a:spcPts val="1200"/>
              </a:spcAft>
              <a:buBlip>
                <a:blip r:embed="rId3"/>
              </a:buBlip>
            </a:pP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版本</a:t>
            </a:r>
            <a:r>
              <a:rPr lang="en-US" altLang="zh-CN" sz="2200" dirty="0">
                <a:latin typeface="微软雅黑" pitchFamily="34" charset="-122"/>
                <a:ea typeface="微软雅黑" pitchFamily="34" charset="-122"/>
              </a:rPr>
              <a:t>4 </a:t>
            </a:r>
            <a:r>
              <a:rPr lang="zh-CN" altLang="en-US" sz="2200" dirty="0">
                <a:latin typeface="微软雅黑" pitchFamily="34" charset="-122"/>
                <a:ea typeface="微软雅黑" pitchFamily="34" charset="-122"/>
              </a:rPr>
              <a:t>在一个协议中利用</a:t>
            </a:r>
            <a:r>
              <a:rPr lang="en-US" altLang="zh-CN" sz="2200" dirty="0">
                <a:latin typeface="微软雅黑" pitchFamily="34" charset="-122"/>
                <a:ea typeface="微软雅黑" pitchFamily="34" charset="-122"/>
              </a:rPr>
              <a:t>DES </a:t>
            </a:r>
            <a:r>
              <a:rPr lang="zh-CN" altLang="en-US" sz="2200" dirty="0">
                <a:latin typeface="微软雅黑" pitchFamily="34" charset="-122"/>
                <a:ea typeface="微软雅黑" pitchFamily="34" charset="-122"/>
              </a:rPr>
              <a:t>来提供认证服务</a:t>
            </a:r>
            <a:endParaRPr lang="en-US" altLang="zh-CN" sz="2200" dirty="0">
              <a:latin typeface="微软雅黑" pitchFamily="34" charset="-122"/>
              <a:ea typeface="微软雅黑" pitchFamily="34" charset="-122"/>
            </a:endParaRPr>
          </a:p>
          <a:p>
            <a:pPr marL="342900" lvl="1" indent="-342900">
              <a:lnSpc>
                <a:spcPct val="150000"/>
              </a:lnSpc>
              <a:spcBef>
                <a:spcPts val="1200"/>
              </a:spcBef>
              <a:spcAft>
                <a:spcPts val="1200"/>
              </a:spcAft>
              <a:buBlip>
                <a:blip r:embed="rId3"/>
              </a:buBlip>
            </a:pPr>
            <a:r>
              <a:rPr lang="zh-CN" altLang="en-US" sz="2200" dirty="0">
                <a:latin typeface="微软雅黑" pitchFamily="34" charset="-122"/>
                <a:ea typeface="微软雅黑" pitchFamily="34" charset="-122"/>
              </a:rPr>
              <a:t>从整体看这个协议，很多部分似乎没有存在的必要</a:t>
            </a:r>
            <a:endParaRPr lang="en-US" altLang="zh-CN" sz="2200" dirty="0">
              <a:latin typeface="微软雅黑" pitchFamily="34" charset="-122"/>
              <a:ea typeface="微软雅黑" pitchFamily="34" charset="-122"/>
            </a:endParaRPr>
          </a:p>
          <a:p>
            <a:pPr marL="342900" lvl="1" indent="-342900">
              <a:lnSpc>
                <a:spcPct val="150000"/>
              </a:lnSpc>
              <a:spcBef>
                <a:spcPts val="1200"/>
              </a:spcBef>
              <a:spcAft>
                <a:spcPts val="1200"/>
              </a:spcAft>
              <a:buBlip>
                <a:blip r:embed="rId3"/>
              </a:buBlip>
            </a:pPr>
            <a:r>
              <a:rPr lang="zh-CN" altLang="en-US" sz="2200" dirty="0">
                <a:latin typeface="微软雅黑" pitchFamily="34" charset="-122"/>
                <a:ea typeface="微软雅黑" pitchFamily="34" charset="-122"/>
              </a:rPr>
              <a:t>采用</a:t>
            </a:r>
            <a:r>
              <a:rPr lang="en-US" altLang="zh-CN" sz="2200" dirty="0">
                <a:latin typeface="微软雅黑" pitchFamily="34" charset="-122"/>
                <a:ea typeface="微软雅黑" pitchFamily="34" charset="-122"/>
              </a:rPr>
              <a:t>Bill Bryant </a:t>
            </a:r>
            <a:r>
              <a:rPr lang="zh-CN" altLang="en-US" sz="2200" dirty="0">
                <a:latin typeface="微软雅黑" pitchFamily="34" charset="-122"/>
                <a:ea typeface="微软雅黑" pitchFamily="34" charset="-122"/>
              </a:rPr>
              <a:t>在雅典娜计划中使用的策略</a:t>
            </a:r>
            <a:r>
              <a:rPr lang="en-US" altLang="zh-CN" sz="2200" dirty="0">
                <a:latin typeface="微软雅黑" pitchFamily="34" charset="-122"/>
                <a:ea typeface="微软雅黑" pitchFamily="34" charset="-122"/>
              </a:rPr>
              <a:t>[BRYA88] </a:t>
            </a:r>
          </a:p>
          <a:p>
            <a:pPr lvl="1">
              <a:lnSpc>
                <a:spcPct val="120000"/>
              </a:lnSpc>
              <a:spcBef>
                <a:spcPts val="600"/>
              </a:spcBef>
              <a:spcAft>
                <a:spcPts val="1200"/>
              </a:spcAft>
              <a:buBlip>
                <a:blip r:embed="rId4"/>
              </a:buBlip>
            </a:pPr>
            <a:r>
              <a:rPr lang="zh-CN" altLang="en-US" dirty="0">
                <a:latin typeface="微软雅黑" pitchFamily="34" charset="-122"/>
                <a:ea typeface="微软雅黑" pitchFamily="34" charset="-122"/>
              </a:rPr>
              <a:t>首先来看几个假定的会话</a:t>
            </a:r>
            <a:endParaRPr lang="en-US" altLang="zh-CN" dirty="0">
              <a:latin typeface="微软雅黑" pitchFamily="34" charset="-122"/>
              <a:ea typeface="微软雅黑" pitchFamily="34" charset="-122"/>
            </a:endParaRPr>
          </a:p>
          <a:p>
            <a:pPr lvl="1">
              <a:lnSpc>
                <a:spcPct val="120000"/>
              </a:lnSpc>
              <a:spcBef>
                <a:spcPts val="600"/>
              </a:spcBef>
              <a:spcAft>
                <a:spcPts val="1200"/>
              </a:spcAft>
              <a:buBlip>
                <a:blip r:embed="rId4"/>
              </a:buBlip>
            </a:pPr>
            <a:r>
              <a:rPr lang="zh-CN" altLang="en-US" dirty="0">
                <a:latin typeface="微软雅黑" pitchFamily="34" charset="-122"/>
                <a:ea typeface="微软雅黑" pitchFamily="34" charset="-122"/>
              </a:rPr>
              <a:t>进而建立起整个协议</a:t>
            </a:r>
            <a:endParaRPr lang="en-US" altLang="zh-CN" dirty="0">
              <a:latin typeface="微软雅黑" pitchFamily="34" charset="-122"/>
              <a:ea typeface="微软雅黑" pitchFamily="34" charset="-122"/>
            </a:endParaRPr>
          </a:p>
          <a:p>
            <a:pPr lvl="1">
              <a:lnSpc>
                <a:spcPct val="120000"/>
              </a:lnSpc>
              <a:spcBef>
                <a:spcPts val="600"/>
              </a:spcBef>
              <a:spcAft>
                <a:spcPts val="1200"/>
              </a:spcAft>
              <a:buBlip>
                <a:blip r:embed="rId4"/>
              </a:buBlip>
            </a:pPr>
            <a:r>
              <a:rPr lang="zh-CN" altLang="en-US" dirty="0">
                <a:latin typeface="微软雅黑" pitchFamily="34" charset="-122"/>
                <a:ea typeface="微软雅黑" pitchFamily="34" charset="-122"/>
              </a:rPr>
              <a:t>为解决前一个对话中暴露出来的安全漏洞，每个后续对话都增加了复杂性</a:t>
            </a:r>
            <a:endParaRPr lang="zh-CN" altLang="en-US" sz="2000" dirty="0">
              <a:latin typeface="微软雅黑" pitchFamily="34" charset="-122"/>
              <a:ea typeface="微软雅黑" pitchFamily="34" charset="-122"/>
              <a:sym typeface="Symbol" pitchFamily="18" charset="2"/>
            </a:endParaRPr>
          </a:p>
        </p:txBody>
      </p:sp>
    </p:spTree>
    <p:extLst>
      <p:ext uri="{BB962C8B-B14F-4D97-AF65-F5344CB8AC3E}">
        <p14:creationId xmlns:p14="http://schemas.microsoft.com/office/powerpoint/2010/main" val="2603303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68438" y="177800"/>
            <a:ext cx="6240462" cy="1143000"/>
          </a:xfrm>
        </p:spPr>
        <p:txBody>
          <a:bodyPr/>
          <a:lstStyle/>
          <a:p>
            <a:pPr eaLnBrk="1" hangingPunct="1"/>
            <a:r>
              <a:rPr kumimoji="1" lang="sv-SE"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Kerberos </a:t>
            </a:r>
            <a:r>
              <a:rPr kumimoji="1" lang="en-US" altLang="zh-CN" sz="4000" dirty="0">
                <a:solidFill>
                  <a:srgbClr val="660066"/>
                </a:solidFill>
                <a:effectLst>
                  <a:outerShdw blurRad="38100" dist="38100" dir="2700000" algn="tl">
                    <a:srgbClr val="000000">
                      <a:alpha val="43137"/>
                    </a:srgbClr>
                  </a:outerShdw>
                </a:effectLst>
                <a:latin typeface="Monotype Corsiva" pitchFamily="66" charset="0"/>
                <a:ea typeface="隶书" pitchFamily="49" charset="-122"/>
              </a:rPr>
              <a:t>Terms</a:t>
            </a:r>
          </a:p>
        </p:txBody>
      </p:sp>
      <p:sp>
        <p:nvSpPr>
          <p:cNvPr id="10243" name="Rectangle 3"/>
          <p:cNvSpPr>
            <a:spLocks noGrp="1" noChangeArrowheads="1"/>
          </p:cNvSpPr>
          <p:nvPr>
            <p:ph idx="1"/>
          </p:nvPr>
        </p:nvSpPr>
        <p:spPr>
          <a:xfrm>
            <a:off x="833438" y="1284288"/>
            <a:ext cx="8077200" cy="5140325"/>
          </a:xfrm>
        </p:spPr>
        <p:txBody>
          <a:bodyPr/>
          <a:lstStyle/>
          <a:p>
            <a:pPr marL="342900" lvl="1" indent="-342900">
              <a:lnSpc>
                <a:spcPct val="150000"/>
              </a:lnSpc>
              <a:spcBef>
                <a:spcPts val="1200"/>
              </a:spcBef>
              <a:spcAft>
                <a:spcPts val="1200"/>
              </a:spcAft>
              <a:buBlip>
                <a:blip r:embed="rId2"/>
              </a:buBlip>
            </a:pPr>
            <a:r>
              <a:rPr lang="en-US" altLang="zh-CN" sz="2200" kern="1200" dirty="0">
                <a:latin typeface="微软雅黑" pitchFamily="34" charset="-122"/>
                <a:ea typeface="微软雅黑" pitchFamily="34" charset="-122"/>
                <a:cs typeface="+mn-cs"/>
              </a:rPr>
              <a:t>Terms:</a:t>
            </a:r>
          </a:p>
          <a:p>
            <a:pPr lvl="1">
              <a:lnSpc>
                <a:spcPct val="120000"/>
              </a:lnSpc>
              <a:spcBef>
                <a:spcPts val="0"/>
              </a:spcBef>
              <a:spcAft>
                <a:spcPts val="0"/>
              </a:spcAft>
              <a:buBlip>
                <a:blip r:embed="rId3"/>
              </a:buBlip>
            </a:pPr>
            <a:r>
              <a:rPr lang="en-US" altLang="zh-CN" kern="1200" dirty="0">
                <a:latin typeface="微软雅黑" pitchFamily="34" charset="-122"/>
                <a:ea typeface="微软雅黑" pitchFamily="34" charset="-122"/>
                <a:cs typeface="+mn-cs"/>
              </a:rPr>
              <a:t>C = Client </a:t>
            </a:r>
            <a:r>
              <a:rPr lang="zh-CN" altLang="en-US" kern="1200" dirty="0">
                <a:latin typeface="微软雅黑" pitchFamily="34" charset="-122"/>
                <a:ea typeface="微软雅黑" pitchFamily="34" charset="-122"/>
                <a:cs typeface="+mn-cs"/>
              </a:rPr>
              <a:t>客户端模块</a:t>
            </a:r>
            <a:endParaRPr lang="en-US" altLang="zh-CN" kern="1200" dirty="0">
              <a:latin typeface="微软雅黑" pitchFamily="34" charset="-122"/>
              <a:ea typeface="微软雅黑" pitchFamily="34" charset="-122"/>
              <a:cs typeface="+mn-cs"/>
            </a:endParaRPr>
          </a:p>
          <a:p>
            <a:pPr lvl="1">
              <a:lnSpc>
                <a:spcPct val="120000"/>
              </a:lnSpc>
              <a:spcBef>
                <a:spcPts val="0"/>
              </a:spcBef>
              <a:spcAft>
                <a:spcPts val="0"/>
              </a:spcAft>
              <a:buBlip>
                <a:blip r:embed="rId3"/>
              </a:buBlip>
            </a:pPr>
            <a:r>
              <a:rPr lang="en-US" altLang="zh-CN" kern="1200" dirty="0">
                <a:latin typeface="微软雅黑" pitchFamily="34" charset="-122"/>
                <a:ea typeface="微软雅黑" pitchFamily="34" charset="-122"/>
                <a:cs typeface="+mn-cs"/>
              </a:rPr>
              <a:t>AS = authentication server </a:t>
            </a:r>
            <a:r>
              <a:rPr lang="zh-CN" altLang="en-US" kern="1200" dirty="0">
                <a:latin typeface="微软雅黑" pitchFamily="34" charset="-122"/>
                <a:ea typeface="微软雅黑" pitchFamily="34" charset="-122"/>
                <a:cs typeface="+mn-cs"/>
              </a:rPr>
              <a:t>身份验证服务器</a:t>
            </a:r>
          </a:p>
          <a:p>
            <a:pPr lvl="1">
              <a:lnSpc>
                <a:spcPct val="120000"/>
              </a:lnSpc>
              <a:spcBef>
                <a:spcPts val="0"/>
              </a:spcBef>
              <a:spcAft>
                <a:spcPts val="0"/>
              </a:spcAft>
              <a:buBlip>
                <a:blip r:embed="rId3"/>
              </a:buBlip>
            </a:pPr>
            <a:r>
              <a:rPr lang="en-US" altLang="zh-CN" kern="1200" dirty="0">
                <a:latin typeface="微软雅黑" pitchFamily="34" charset="-122"/>
                <a:ea typeface="微软雅黑" pitchFamily="34" charset="-122"/>
                <a:cs typeface="+mn-cs"/>
              </a:rPr>
              <a:t>V = server  </a:t>
            </a:r>
            <a:r>
              <a:rPr lang="zh-CN" altLang="en-US" kern="1200" dirty="0">
                <a:latin typeface="微软雅黑" pitchFamily="34" charset="-122"/>
                <a:ea typeface="微软雅黑" pitchFamily="34" charset="-122"/>
                <a:cs typeface="+mn-cs"/>
              </a:rPr>
              <a:t>服务器</a:t>
            </a:r>
            <a:endParaRPr lang="en-US" altLang="zh-CN" kern="1200" dirty="0">
              <a:latin typeface="微软雅黑" pitchFamily="34" charset="-122"/>
              <a:ea typeface="微软雅黑" pitchFamily="34" charset="-122"/>
              <a:cs typeface="+mn-cs"/>
            </a:endParaRPr>
          </a:p>
          <a:p>
            <a:pPr lvl="1">
              <a:lnSpc>
                <a:spcPct val="120000"/>
              </a:lnSpc>
              <a:spcBef>
                <a:spcPts val="0"/>
              </a:spcBef>
              <a:spcAft>
                <a:spcPts val="0"/>
              </a:spcAft>
              <a:buBlip>
                <a:blip r:embed="rId3"/>
              </a:buBlip>
            </a:pPr>
            <a:r>
              <a:rPr lang="en-US" altLang="zh-CN" kern="1200" dirty="0" err="1">
                <a:latin typeface="微软雅黑" pitchFamily="34" charset="-122"/>
                <a:ea typeface="微软雅黑" pitchFamily="34" charset="-122"/>
                <a:cs typeface="+mn-cs"/>
              </a:rPr>
              <a:t>IDc</a:t>
            </a:r>
            <a:r>
              <a:rPr lang="en-US" altLang="zh-CN" kern="1200" dirty="0">
                <a:latin typeface="微软雅黑" pitchFamily="34" charset="-122"/>
                <a:ea typeface="微软雅黑" pitchFamily="34" charset="-122"/>
                <a:cs typeface="+mn-cs"/>
              </a:rPr>
              <a:t> = identifier of user on C    </a:t>
            </a:r>
            <a:r>
              <a:rPr lang="zh-CN" altLang="en-US" kern="1200" dirty="0">
                <a:latin typeface="微软雅黑" pitchFamily="34" charset="-122"/>
                <a:ea typeface="微软雅黑" pitchFamily="34" charset="-122"/>
                <a:cs typeface="+mn-cs"/>
              </a:rPr>
              <a:t>用户对</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的标识符</a:t>
            </a:r>
          </a:p>
          <a:p>
            <a:pPr lvl="1">
              <a:lnSpc>
                <a:spcPct val="120000"/>
              </a:lnSpc>
              <a:spcBef>
                <a:spcPts val="0"/>
              </a:spcBef>
              <a:spcAft>
                <a:spcPts val="0"/>
              </a:spcAft>
              <a:buBlip>
                <a:blip r:embed="rId3"/>
              </a:buBlip>
            </a:pPr>
            <a:r>
              <a:rPr lang="en-US" altLang="zh-CN" kern="1200" dirty="0" err="1">
                <a:latin typeface="微软雅黑" pitchFamily="34" charset="-122"/>
                <a:ea typeface="微软雅黑" pitchFamily="34" charset="-122"/>
                <a:cs typeface="+mn-cs"/>
              </a:rPr>
              <a:t>IDv</a:t>
            </a:r>
            <a:r>
              <a:rPr lang="en-US" altLang="zh-CN" kern="1200" dirty="0">
                <a:latin typeface="微软雅黑" pitchFamily="34" charset="-122"/>
                <a:ea typeface="微软雅黑" pitchFamily="34" charset="-122"/>
                <a:cs typeface="+mn-cs"/>
              </a:rPr>
              <a:t> = identifier of V    </a:t>
            </a:r>
            <a:r>
              <a:rPr lang="en-US" altLang="zh-CN" kern="1200" dirty="0" err="1">
                <a:latin typeface="微软雅黑" pitchFamily="34" charset="-122"/>
                <a:ea typeface="微软雅黑" pitchFamily="34" charset="-122"/>
                <a:cs typeface="+mn-cs"/>
              </a:rPr>
              <a:t>V</a:t>
            </a:r>
            <a:r>
              <a:rPr lang="zh-CN" altLang="en-US" kern="1200" dirty="0">
                <a:latin typeface="微软雅黑" pitchFamily="34" charset="-122"/>
                <a:ea typeface="微软雅黑" pitchFamily="34" charset="-122"/>
                <a:cs typeface="+mn-cs"/>
              </a:rPr>
              <a:t>的标识符</a:t>
            </a:r>
          </a:p>
          <a:p>
            <a:pPr lvl="1">
              <a:lnSpc>
                <a:spcPct val="120000"/>
              </a:lnSpc>
              <a:spcBef>
                <a:spcPts val="0"/>
              </a:spcBef>
              <a:spcAft>
                <a:spcPts val="0"/>
              </a:spcAft>
              <a:buBlip>
                <a:blip r:embed="rId3"/>
              </a:buBlip>
            </a:pPr>
            <a:r>
              <a:rPr lang="en-US" altLang="zh-CN" kern="1200" dirty="0">
                <a:latin typeface="微软雅黑" pitchFamily="34" charset="-122"/>
                <a:ea typeface="微软雅黑" pitchFamily="34" charset="-122"/>
                <a:cs typeface="+mn-cs"/>
              </a:rPr>
              <a:t>Pc = password of user on C    </a:t>
            </a:r>
            <a:r>
              <a:rPr lang="zh-CN" altLang="en-US" kern="1200" dirty="0">
                <a:latin typeface="微软雅黑" pitchFamily="34" charset="-122"/>
                <a:ea typeface="微软雅黑" pitchFamily="34" charset="-122"/>
                <a:cs typeface="+mn-cs"/>
              </a:rPr>
              <a:t>用户在</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上的口令</a:t>
            </a:r>
          </a:p>
          <a:p>
            <a:pPr lvl="1">
              <a:lnSpc>
                <a:spcPct val="120000"/>
              </a:lnSpc>
              <a:spcBef>
                <a:spcPts val="0"/>
              </a:spcBef>
              <a:spcAft>
                <a:spcPts val="0"/>
              </a:spcAft>
              <a:buBlip>
                <a:blip r:embed="rId3"/>
              </a:buBlip>
            </a:pPr>
            <a:r>
              <a:rPr lang="en-US" altLang="zh-CN" kern="1200" dirty="0" err="1">
                <a:latin typeface="微软雅黑" pitchFamily="34" charset="-122"/>
                <a:ea typeface="微软雅黑" pitchFamily="34" charset="-122"/>
                <a:cs typeface="+mn-cs"/>
              </a:rPr>
              <a:t>ADc</a:t>
            </a:r>
            <a:r>
              <a:rPr lang="en-US" altLang="zh-CN" kern="1200" dirty="0">
                <a:latin typeface="微软雅黑" pitchFamily="34" charset="-122"/>
                <a:ea typeface="微软雅黑" pitchFamily="34" charset="-122"/>
                <a:cs typeface="+mn-cs"/>
              </a:rPr>
              <a:t> = network address of C     </a:t>
            </a:r>
            <a:r>
              <a:rPr lang="en-US" altLang="zh-CN" kern="1200" dirty="0" err="1">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的网络地址</a:t>
            </a:r>
          </a:p>
          <a:p>
            <a:pPr lvl="1">
              <a:lnSpc>
                <a:spcPct val="120000"/>
              </a:lnSpc>
              <a:spcBef>
                <a:spcPts val="0"/>
              </a:spcBef>
              <a:spcAft>
                <a:spcPts val="0"/>
              </a:spcAft>
              <a:buBlip>
                <a:blip r:embed="rId3"/>
              </a:buBlip>
            </a:pPr>
            <a:r>
              <a:rPr lang="zh-CN" altLang="en-US" kern="1200" dirty="0">
                <a:latin typeface="微软雅黑" pitchFamily="34" charset="-122"/>
                <a:ea typeface="微软雅黑" pitchFamily="34" charset="-122"/>
                <a:cs typeface="+mn-cs"/>
              </a:rPr>
              <a:t> </a:t>
            </a:r>
            <a:r>
              <a:rPr lang="en-US" altLang="zh-CN" kern="1200" dirty="0" err="1">
                <a:latin typeface="微软雅黑" pitchFamily="34" charset="-122"/>
                <a:ea typeface="微软雅黑" pitchFamily="34" charset="-122"/>
                <a:cs typeface="+mn-cs"/>
              </a:rPr>
              <a:t>Kv</a:t>
            </a:r>
            <a:r>
              <a:rPr lang="en-US" altLang="zh-CN" kern="1200" dirty="0">
                <a:latin typeface="微软雅黑" pitchFamily="34" charset="-122"/>
                <a:ea typeface="微软雅黑" pitchFamily="34" charset="-122"/>
                <a:cs typeface="+mn-cs"/>
              </a:rPr>
              <a:t> = secret encryption key shared by AS and V AS</a:t>
            </a:r>
            <a:r>
              <a:rPr lang="zh-CN" altLang="en-US" kern="1200" dirty="0">
                <a:latin typeface="微软雅黑" pitchFamily="34" charset="-122"/>
                <a:ea typeface="微软雅黑" pitchFamily="34" charset="-122"/>
                <a:cs typeface="+mn-cs"/>
              </a:rPr>
              <a:t>和</a:t>
            </a:r>
            <a:r>
              <a:rPr lang="en-US" altLang="zh-CN" kern="1200" dirty="0">
                <a:latin typeface="微软雅黑" pitchFamily="34" charset="-122"/>
                <a:ea typeface="微软雅黑" pitchFamily="34" charset="-122"/>
                <a:cs typeface="+mn-cs"/>
              </a:rPr>
              <a:t>V</a:t>
            </a:r>
            <a:r>
              <a:rPr lang="zh-CN" altLang="en-US" kern="1200" dirty="0">
                <a:latin typeface="微软雅黑" pitchFamily="34" charset="-122"/>
                <a:ea typeface="微软雅黑" pitchFamily="34" charset="-122"/>
                <a:cs typeface="+mn-cs"/>
              </a:rPr>
              <a:t>共享的保密加密密钥</a:t>
            </a:r>
            <a:endParaRPr lang="zh-CN" altLang="sv-SE" kern="1200" dirty="0">
              <a:latin typeface="微软雅黑" pitchFamily="34" charset="-122"/>
              <a:ea typeface="微软雅黑" pitchFamily="34" charset="-122"/>
              <a:cs typeface="+mn-cs"/>
            </a:endParaRPr>
          </a:p>
          <a:p>
            <a:pPr lvl="1">
              <a:lnSpc>
                <a:spcPct val="120000"/>
              </a:lnSpc>
              <a:spcBef>
                <a:spcPts val="0"/>
              </a:spcBef>
              <a:spcAft>
                <a:spcPts val="0"/>
              </a:spcAft>
              <a:buBlip>
                <a:blip r:embed="rId3"/>
              </a:buBlip>
            </a:pPr>
            <a:r>
              <a:rPr lang="sv-SE" altLang="zh-CN" kern="1200" dirty="0">
                <a:latin typeface="微软雅黑" pitchFamily="34" charset="-122"/>
                <a:ea typeface="微软雅黑" pitchFamily="34" charset="-122"/>
                <a:cs typeface="+mn-cs"/>
              </a:rPr>
              <a:t>TS = timestamp </a:t>
            </a:r>
            <a:r>
              <a:rPr lang="zh-CN" altLang="sv-SE" kern="1200" dirty="0">
                <a:latin typeface="微软雅黑" pitchFamily="34" charset="-122"/>
                <a:ea typeface="微软雅黑" pitchFamily="34" charset="-122"/>
                <a:cs typeface="+mn-cs"/>
              </a:rPr>
              <a:t>时间戳</a:t>
            </a:r>
          </a:p>
          <a:p>
            <a:pPr lvl="1">
              <a:lnSpc>
                <a:spcPct val="120000"/>
              </a:lnSpc>
              <a:spcBef>
                <a:spcPts val="600"/>
              </a:spcBef>
              <a:spcAft>
                <a:spcPts val="1200"/>
              </a:spcAft>
              <a:buBlip>
                <a:blip r:embed="rId3"/>
              </a:buBlip>
            </a:pPr>
            <a:r>
              <a:rPr lang="sv-SE" altLang="zh-CN" kern="1200" dirty="0">
                <a:latin typeface="微软雅黑" pitchFamily="34" charset="-122"/>
                <a:ea typeface="微软雅黑" pitchFamily="34" charset="-122"/>
                <a:cs typeface="+mn-cs"/>
              </a:rPr>
              <a:t>|| = concatenation </a:t>
            </a:r>
            <a:r>
              <a:rPr lang="zh-CN" altLang="sv-SE" kern="1200" dirty="0">
                <a:latin typeface="微软雅黑" pitchFamily="34" charset="-122"/>
                <a:ea typeface="微软雅黑" pitchFamily="34" charset="-122"/>
                <a:cs typeface="+mn-cs"/>
              </a:rPr>
              <a:t>连接</a:t>
            </a:r>
            <a:endParaRPr lang="zh-CN" altLang="en-US"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38</a:t>
            </a:fld>
            <a:endParaRPr lang="en-US" altLang="zh-CN"/>
          </a:p>
        </p:txBody>
      </p:sp>
    </p:spTree>
    <p:extLst>
      <p:ext uri="{BB962C8B-B14F-4D97-AF65-F5344CB8AC3E}">
        <p14:creationId xmlns:p14="http://schemas.microsoft.com/office/powerpoint/2010/main" val="3938095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457200" y="211138"/>
            <a:ext cx="8229600" cy="1143000"/>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一个简单认证协议</a:t>
            </a:r>
          </a:p>
        </p:txBody>
      </p:sp>
      <p:sp>
        <p:nvSpPr>
          <p:cNvPr id="11267" name="内容占位符 2"/>
          <p:cNvSpPr>
            <a:spLocks noGrp="1"/>
          </p:cNvSpPr>
          <p:nvPr>
            <p:ph idx="1"/>
          </p:nvPr>
        </p:nvSpPr>
        <p:spPr>
          <a:xfrm>
            <a:off x="1" y="2400300"/>
            <a:ext cx="5778499" cy="4064000"/>
          </a:xfrm>
          <a:ln>
            <a:solidFill>
              <a:srgbClr val="CC3300"/>
            </a:solidFill>
          </a:ln>
        </p:spPr>
        <p:txBody>
          <a:bodyPr/>
          <a:lstStyle/>
          <a:p>
            <a:pPr marL="342900" lvl="1" indent="-342900">
              <a:spcBef>
                <a:spcPts val="600"/>
              </a:spcBef>
              <a:spcAft>
                <a:spcPts val="600"/>
              </a:spcAft>
              <a:buBlip>
                <a:blip r:embed="rId2"/>
              </a:buBlip>
            </a:pPr>
            <a:r>
              <a:rPr lang="zh-CN" altLang="en-US" sz="18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引入认证服务器</a:t>
            </a:r>
            <a:endParaRPr lang="en-US" altLang="zh-CN" sz="18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endParaRPr>
          </a:p>
          <a:p>
            <a:pPr marL="342900" lvl="1" indent="-342900">
              <a:lnSpc>
                <a:spcPct val="120000"/>
              </a:lnSpc>
              <a:spcBef>
                <a:spcPts val="600"/>
              </a:spcBef>
              <a:spcAft>
                <a:spcPts val="600"/>
              </a:spcAft>
              <a:buBlip>
                <a:blip r:embed="rId2"/>
              </a:buBlip>
            </a:pPr>
            <a:r>
              <a:rPr lang="zh-CN" altLang="en-US" sz="1800" kern="1200" dirty="0">
                <a:latin typeface="微软雅黑" pitchFamily="34" charset="-122"/>
                <a:ea typeface="微软雅黑" pitchFamily="34" charset="-122"/>
                <a:cs typeface="+mn-cs"/>
              </a:rPr>
              <a:t>（</a:t>
            </a:r>
            <a:r>
              <a:rPr lang="en-US" altLang="zh-CN" sz="1800" kern="1200" dirty="0">
                <a:latin typeface="微软雅黑" pitchFamily="34" charset="-122"/>
                <a:ea typeface="微软雅黑" pitchFamily="34" charset="-122"/>
                <a:cs typeface="+mn-cs"/>
              </a:rPr>
              <a:t>1</a:t>
            </a:r>
            <a:r>
              <a:rPr lang="zh-CN" altLang="en-US" sz="1800" kern="1200" dirty="0">
                <a:latin typeface="微软雅黑" pitchFamily="34" charset="-122"/>
                <a:ea typeface="微软雅黑" pitchFamily="34" charset="-122"/>
                <a:cs typeface="+mn-cs"/>
              </a:rPr>
              <a:t>）客户端模块</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向认证服务器</a:t>
            </a:r>
            <a:r>
              <a:rPr lang="en-US" altLang="zh-CN" sz="1800" kern="1200" dirty="0">
                <a:latin typeface="微软雅黑" pitchFamily="34" charset="-122"/>
                <a:ea typeface="微软雅黑" pitchFamily="34" charset="-122"/>
                <a:cs typeface="+mn-cs"/>
              </a:rPr>
              <a:t>AS</a:t>
            </a:r>
            <a:r>
              <a:rPr lang="zh-CN" altLang="en-US" sz="1800" kern="1200" dirty="0">
                <a:latin typeface="微软雅黑" pitchFamily="34" charset="-122"/>
                <a:ea typeface="微软雅黑" pitchFamily="34" charset="-122"/>
                <a:cs typeface="+mn-cs"/>
              </a:rPr>
              <a:t>发送请求访问服务器</a:t>
            </a:r>
            <a:r>
              <a:rPr lang="en-US" altLang="zh-CN" sz="1800" kern="1200" dirty="0">
                <a:latin typeface="微软雅黑" pitchFamily="34" charset="-122"/>
                <a:ea typeface="微软雅黑" pitchFamily="34" charset="-122"/>
                <a:cs typeface="+mn-cs"/>
              </a:rPr>
              <a:t>V</a:t>
            </a:r>
            <a:r>
              <a:rPr lang="zh-CN" altLang="en-US" sz="1800" kern="1200" dirty="0">
                <a:latin typeface="微软雅黑" pitchFamily="34" charset="-122"/>
                <a:ea typeface="微软雅黑" pitchFamily="34" charset="-122"/>
                <a:cs typeface="+mn-cs"/>
              </a:rPr>
              <a:t>，请求信息包括了用户</a:t>
            </a:r>
            <a:r>
              <a:rPr lang="en-US" altLang="zh-CN" sz="1800" kern="1200" dirty="0">
                <a:latin typeface="微软雅黑" pitchFamily="34" charset="-122"/>
                <a:ea typeface="微软雅黑" pitchFamily="34" charset="-122"/>
                <a:cs typeface="+mn-cs"/>
              </a:rPr>
              <a:t>ID</a:t>
            </a:r>
            <a:r>
              <a:rPr lang="zh-CN" altLang="en-US" sz="1800" kern="1200" dirty="0">
                <a:latin typeface="微软雅黑" pitchFamily="34" charset="-122"/>
                <a:ea typeface="微软雅黑" pitchFamily="34" charset="-122"/>
                <a:cs typeface="+mn-cs"/>
              </a:rPr>
              <a:t>（</a:t>
            </a:r>
            <a:r>
              <a:rPr lang="en-US" altLang="zh-CN" sz="1800" kern="1200" dirty="0" err="1">
                <a:latin typeface="微软雅黑" pitchFamily="34" charset="-122"/>
                <a:ea typeface="微软雅黑" pitchFamily="34" charset="-122"/>
                <a:cs typeface="+mn-cs"/>
              </a:rPr>
              <a:t>IDc</a:t>
            </a:r>
            <a:r>
              <a:rPr lang="zh-CN" altLang="en-US" sz="1800" kern="1200" dirty="0">
                <a:latin typeface="微软雅黑" pitchFamily="34" charset="-122"/>
                <a:ea typeface="微软雅黑" pitchFamily="34" charset="-122"/>
                <a:cs typeface="+mn-cs"/>
              </a:rPr>
              <a:t>）、服务器</a:t>
            </a:r>
            <a:r>
              <a:rPr lang="en-US" altLang="zh-CN" sz="1800" kern="1200" dirty="0">
                <a:latin typeface="微软雅黑" pitchFamily="34" charset="-122"/>
                <a:ea typeface="微软雅黑" pitchFamily="34" charset="-122"/>
                <a:cs typeface="+mn-cs"/>
              </a:rPr>
              <a:t>ID(</a:t>
            </a:r>
            <a:r>
              <a:rPr lang="en-US" altLang="zh-CN" sz="1800" kern="1200" dirty="0" err="1">
                <a:latin typeface="微软雅黑" pitchFamily="34" charset="-122"/>
                <a:ea typeface="微软雅黑" pitchFamily="34" charset="-122"/>
                <a:cs typeface="+mn-cs"/>
              </a:rPr>
              <a:t>IDv</a:t>
            </a:r>
            <a:r>
              <a:rPr lang="en-US" altLang="zh-CN" sz="1800" kern="1200" dirty="0">
                <a:latin typeface="微软雅黑" pitchFamily="34" charset="-122"/>
                <a:ea typeface="微软雅黑" pitchFamily="34" charset="-122"/>
                <a:cs typeface="+mn-cs"/>
              </a:rPr>
              <a:t>)</a:t>
            </a:r>
            <a:r>
              <a:rPr lang="zh-CN" altLang="en-US" sz="1800" kern="1200" dirty="0">
                <a:latin typeface="微软雅黑" pitchFamily="34" charset="-122"/>
                <a:ea typeface="微软雅黑" pitchFamily="34" charset="-122"/>
                <a:cs typeface="+mn-cs"/>
              </a:rPr>
              <a:t>、用户口令</a:t>
            </a:r>
            <a:r>
              <a:rPr lang="en-US" altLang="zh-CN" sz="1800" kern="1200" dirty="0">
                <a:latin typeface="微软雅黑" pitchFamily="34" charset="-122"/>
                <a:ea typeface="微软雅黑" pitchFamily="34" charset="-122"/>
                <a:cs typeface="+mn-cs"/>
              </a:rPr>
              <a:t>(Pc)</a:t>
            </a:r>
          </a:p>
          <a:p>
            <a:pPr marL="342900" lvl="1" indent="-342900">
              <a:lnSpc>
                <a:spcPct val="120000"/>
              </a:lnSpc>
              <a:spcBef>
                <a:spcPts val="600"/>
              </a:spcBef>
              <a:spcAft>
                <a:spcPts val="600"/>
              </a:spcAft>
              <a:buBlip>
                <a:blip r:embed="rId2"/>
              </a:buBlip>
            </a:pPr>
            <a:r>
              <a:rPr lang="zh-CN" altLang="en-US" sz="1800" kern="1200" dirty="0">
                <a:latin typeface="微软雅黑" pitchFamily="34" charset="-122"/>
                <a:ea typeface="微软雅黑" pitchFamily="34" charset="-122"/>
              </a:rPr>
              <a:t>（</a:t>
            </a:r>
            <a:r>
              <a:rPr lang="en-US" altLang="zh-CN" sz="1800" kern="1200" dirty="0">
                <a:latin typeface="微软雅黑" pitchFamily="34" charset="-122"/>
                <a:ea typeface="微软雅黑" pitchFamily="34" charset="-122"/>
              </a:rPr>
              <a:t>3</a:t>
            </a:r>
            <a:r>
              <a:rPr lang="zh-CN" altLang="en-US" sz="1800" kern="1200" dirty="0">
                <a:latin typeface="微软雅黑" pitchFamily="34" charset="-122"/>
                <a:ea typeface="微软雅黑" pitchFamily="34" charset="-122"/>
              </a:rPr>
              <a:t>） </a:t>
            </a:r>
            <a:r>
              <a:rPr lang="en-US" altLang="zh-CN" sz="1800" kern="1200" dirty="0">
                <a:latin typeface="微软雅黑" pitchFamily="34" charset="-122"/>
                <a:ea typeface="微软雅黑" pitchFamily="34" charset="-122"/>
                <a:cs typeface="+mn-cs"/>
              </a:rPr>
              <a:t>AS</a:t>
            </a:r>
            <a:r>
              <a:rPr lang="zh-CN" altLang="en-US" sz="1800" kern="1200" dirty="0">
                <a:latin typeface="微软雅黑" pitchFamily="34" charset="-122"/>
                <a:ea typeface="微软雅黑" pitchFamily="34" charset="-122"/>
                <a:cs typeface="+mn-cs"/>
              </a:rPr>
              <a:t>验证用户身份为合法并拥有访问服务器的权限则创建一个包含用户</a:t>
            </a:r>
            <a:r>
              <a:rPr lang="en-US" altLang="zh-CN" sz="1800" kern="1200" dirty="0">
                <a:latin typeface="微软雅黑" pitchFamily="34" charset="-122"/>
                <a:ea typeface="微软雅黑" pitchFamily="34" charset="-122"/>
                <a:cs typeface="+mn-cs"/>
              </a:rPr>
              <a:t>ID</a:t>
            </a:r>
            <a:r>
              <a:rPr lang="zh-CN" altLang="en-US" sz="1800" kern="1200" dirty="0">
                <a:latin typeface="微软雅黑" pitchFamily="34" charset="-122"/>
                <a:ea typeface="微软雅黑" pitchFamily="34" charset="-122"/>
                <a:cs typeface="+mn-cs"/>
              </a:rPr>
              <a:t>、用户网络地址、服务器</a:t>
            </a:r>
            <a:r>
              <a:rPr lang="en-US" altLang="zh-CN" sz="1800" kern="1200" dirty="0">
                <a:latin typeface="微软雅黑" pitchFamily="34" charset="-122"/>
                <a:ea typeface="微软雅黑" pitchFamily="34" charset="-122"/>
                <a:cs typeface="+mn-cs"/>
              </a:rPr>
              <a:t>ID</a:t>
            </a:r>
            <a:r>
              <a:rPr lang="zh-CN" altLang="en-US" sz="1800" kern="1200" dirty="0">
                <a:latin typeface="微软雅黑" pitchFamily="34" charset="-122"/>
                <a:ea typeface="微软雅黑" pitchFamily="34" charset="-122"/>
                <a:cs typeface="+mn-cs"/>
              </a:rPr>
              <a:t>的票据（</a:t>
            </a:r>
            <a:r>
              <a:rPr lang="en-US" altLang="zh-CN" sz="1800" kern="1200" dirty="0">
                <a:latin typeface="微软雅黑" pitchFamily="34" charset="-122"/>
                <a:ea typeface="微软雅黑" pitchFamily="34" charset="-122"/>
                <a:cs typeface="+mn-cs"/>
              </a:rPr>
              <a:t>ticket</a:t>
            </a:r>
            <a:r>
              <a:rPr lang="zh-CN" altLang="en-US" sz="1800" kern="1200" dirty="0">
                <a:latin typeface="微软雅黑" pitchFamily="34" charset="-122"/>
                <a:ea typeface="微软雅黑" pitchFamily="34" charset="-122"/>
                <a:cs typeface="+mn-cs"/>
              </a:rPr>
              <a:t>），并用</a:t>
            </a:r>
            <a:r>
              <a:rPr lang="en-US" altLang="zh-CN" sz="1800" kern="1200" dirty="0">
                <a:latin typeface="微软雅黑" pitchFamily="34" charset="-122"/>
                <a:ea typeface="微软雅黑" pitchFamily="34" charset="-122"/>
                <a:cs typeface="+mn-cs"/>
              </a:rPr>
              <a:t>AS</a:t>
            </a:r>
            <a:r>
              <a:rPr lang="zh-CN" altLang="en-US" sz="1800" kern="1200" dirty="0">
                <a:latin typeface="微软雅黑" pitchFamily="34" charset="-122"/>
                <a:ea typeface="微软雅黑" pitchFamily="34" charset="-122"/>
                <a:cs typeface="+mn-cs"/>
              </a:rPr>
              <a:t>与</a:t>
            </a:r>
            <a:r>
              <a:rPr lang="en-US" altLang="zh-CN" sz="1800" kern="1200" dirty="0">
                <a:latin typeface="微软雅黑" pitchFamily="34" charset="-122"/>
                <a:ea typeface="微软雅黑" pitchFamily="34" charset="-122"/>
                <a:cs typeface="+mn-cs"/>
              </a:rPr>
              <a:t>V</a:t>
            </a:r>
            <a:r>
              <a:rPr lang="zh-CN" altLang="en-US" sz="1800" kern="1200" dirty="0">
                <a:latin typeface="微软雅黑" pitchFamily="34" charset="-122"/>
                <a:ea typeface="微软雅黑" pitchFamily="34" charset="-122"/>
                <a:cs typeface="+mn-cs"/>
              </a:rPr>
              <a:t>共享的密钥加密，发送给</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。由于票据被加密，</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不可能修改或伪造</a:t>
            </a:r>
            <a:r>
              <a:rPr lang="en-US" altLang="zh-CN" sz="1800" kern="1200" dirty="0">
                <a:latin typeface="微软雅黑" pitchFamily="34" charset="-122"/>
                <a:ea typeface="微软雅黑" pitchFamily="34" charset="-122"/>
                <a:cs typeface="+mn-cs"/>
              </a:rPr>
              <a:t>ticket</a:t>
            </a:r>
            <a:r>
              <a:rPr lang="zh-CN" altLang="en-US" sz="1800" kern="1200" dirty="0">
                <a:latin typeface="微软雅黑" pitchFamily="34" charset="-122"/>
                <a:ea typeface="微软雅黑" pitchFamily="34" charset="-122"/>
                <a:cs typeface="+mn-cs"/>
              </a:rPr>
              <a:t>内容</a:t>
            </a:r>
            <a:endParaRPr lang="en-US" altLang="zh-CN" sz="1800" kern="1200" dirty="0">
              <a:latin typeface="微软雅黑" pitchFamily="34" charset="-122"/>
              <a:ea typeface="微软雅黑" pitchFamily="34" charset="-122"/>
              <a:cs typeface="+mn-cs"/>
            </a:endParaRPr>
          </a:p>
          <a:p>
            <a:pPr marL="342900" lvl="1" indent="-342900">
              <a:lnSpc>
                <a:spcPct val="120000"/>
              </a:lnSpc>
              <a:spcBef>
                <a:spcPts val="600"/>
              </a:spcBef>
              <a:spcAft>
                <a:spcPts val="600"/>
              </a:spcAft>
              <a:buBlip>
                <a:blip r:embed="rId2"/>
              </a:buBlip>
            </a:pPr>
            <a:r>
              <a:rPr lang="zh-CN" altLang="en-US" sz="1800" kern="1200" dirty="0">
                <a:latin typeface="微软雅黑" pitchFamily="34" charset="-122"/>
                <a:ea typeface="微软雅黑" pitchFamily="34" charset="-122"/>
              </a:rPr>
              <a:t>（</a:t>
            </a:r>
            <a:r>
              <a:rPr lang="en-US" altLang="zh-CN" sz="1800" kern="1200" dirty="0">
                <a:latin typeface="微软雅黑" pitchFamily="34" charset="-122"/>
                <a:ea typeface="微软雅黑" pitchFamily="34" charset="-122"/>
              </a:rPr>
              <a:t>3</a:t>
            </a:r>
            <a:r>
              <a:rPr lang="zh-CN" altLang="en-US" sz="1800" kern="1200" dirty="0">
                <a:latin typeface="微软雅黑" pitchFamily="34" charset="-122"/>
                <a:ea typeface="微软雅黑" pitchFamily="34" charset="-122"/>
              </a:rPr>
              <a:t>） </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向</a:t>
            </a:r>
            <a:r>
              <a:rPr lang="en-US" altLang="zh-CN" sz="1800" kern="1200" dirty="0">
                <a:latin typeface="微软雅黑" pitchFamily="34" charset="-122"/>
                <a:ea typeface="微软雅黑" pitchFamily="34" charset="-122"/>
                <a:cs typeface="+mn-cs"/>
              </a:rPr>
              <a:t>V</a:t>
            </a:r>
            <a:r>
              <a:rPr lang="zh-CN" altLang="en-US" sz="1800" kern="1200" dirty="0">
                <a:latin typeface="微软雅黑" pitchFamily="34" charset="-122"/>
                <a:ea typeface="微软雅黑" pitchFamily="34" charset="-122"/>
                <a:cs typeface="+mn-cs"/>
              </a:rPr>
              <a:t>发送包含</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的</a:t>
            </a:r>
            <a:r>
              <a:rPr lang="en-US" altLang="zh-CN" sz="1800" kern="1200" dirty="0">
                <a:latin typeface="微软雅黑" pitchFamily="34" charset="-122"/>
                <a:ea typeface="微软雅黑" pitchFamily="34" charset="-122"/>
                <a:cs typeface="+mn-cs"/>
              </a:rPr>
              <a:t>ID</a:t>
            </a:r>
            <a:r>
              <a:rPr lang="zh-CN" altLang="en-US" sz="1800" kern="1200" dirty="0">
                <a:latin typeface="微软雅黑" pitchFamily="34" charset="-122"/>
                <a:ea typeface="微软雅黑" pitchFamily="34" charset="-122"/>
                <a:cs typeface="+mn-cs"/>
              </a:rPr>
              <a:t>和票据（</a:t>
            </a:r>
            <a:r>
              <a:rPr lang="en-US" altLang="zh-CN" sz="1800" kern="1200" dirty="0">
                <a:latin typeface="微软雅黑" pitchFamily="34" charset="-122"/>
                <a:ea typeface="微软雅黑" pitchFamily="34" charset="-122"/>
                <a:cs typeface="+mn-cs"/>
              </a:rPr>
              <a:t>ticket</a:t>
            </a:r>
            <a:r>
              <a:rPr lang="zh-CN" altLang="en-US" sz="1800" kern="1200" dirty="0">
                <a:latin typeface="微软雅黑" pitchFamily="34" charset="-122"/>
                <a:ea typeface="微软雅黑" pitchFamily="34" charset="-122"/>
                <a:cs typeface="+mn-cs"/>
              </a:rPr>
              <a:t>）的消息，如果通过验证，则</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为合法用户，</a:t>
            </a:r>
            <a:r>
              <a:rPr lang="en-US" altLang="zh-CN" sz="1800" kern="1200" dirty="0">
                <a:latin typeface="微软雅黑" pitchFamily="34" charset="-122"/>
                <a:ea typeface="微软雅黑" pitchFamily="34" charset="-122"/>
                <a:cs typeface="+mn-cs"/>
              </a:rPr>
              <a:t>V</a:t>
            </a:r>
            <a:r>
              <a:rPr lang="zh-CN" altLang="en-US" sz="1800" kern="1200" dirty="0">
                <a:latin typeface="微软雅黑" pitchFamily="34" charset="-122"/>
                <a:ea typeface="微软雅黑" pitchFamily="34" charset="-122"/>
                <a:cs typeface="+mn-cs"/>
              </a:rPr>
              <a:t>向</a:t>
            </a:r>
            <a:r>
              <a:rPr lang="en-US" altLang="zh-CN" sz="1800" kern="1200" dirty="0">
                <a:latin typeface="微软雅黑" pitchFamily="34" charset="-122"/>
                <a:ea typeface="微软雅黑" pitchFamily="34" charset="-122"/>
                <a:cs typeface="+mn-cs"/>
              </a:rPr>
              <a:t>C</a:t>
            </a:r>
            <a:r>
              <a:rPr lang="zh-CN" altLang="en-US" sz="1800" kern="1200" dirty="0">
                <a:latin typeface="微软雅黑" pitchFamily="34" charset="-122"/>
                <a:ea typeface="微软雅黑" pitchFamily="34" charset="-122"/>
                <a:cs typeface="+mn-cs"/>
              </a:rPr>
              <a:t>提供服务</a:t>
            </a:r>
            <a:endParaRPr lang="en-US" altLang="zh-CN" sz="1800"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39</a:t>
            </a:fld>
            <a:endParaRPr lang="en-US" altLang="zh-CN"/>
          </a:p>
        </p:txBody>
      </p:sp>
      <p:pic>
        <p:nvPicPr>
          <p:cNvPr id="27651"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87303" y="3327400"/>
            <a:ext cx="3204557" cy="1701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a:extLst>
              <a:ext uri="{FF2B5EF4-FFF2-40B4-BE49-F238E27FC236}">
                <a16:creationId xmlns:a16="http://schemas.microsoft.com/office/drawing/2014/main" id="{58B9A868-F83A-45CD-A499-500595D0CFE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27999" y="970960"/>
            <a:ext cx="5467350" cy="1517717"/>
          </a:xfrm>
          <a:prstGeom prst="rect">
            <a:avLst/>
          </a:prstGeom>
        </p:spPr>
      </p:pic>
    </p:spTree>
    <p:extLst>
      <p:ext uri="{BB962C8B-B14F-4D97-AF65-F5344CB8AC3E}">
        <p14:creationId xmlns:p14="http://schemas.microsoft.com/office/powerpoint/2010/main" val="203522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引 言</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4</a:t>
            </a:fld>
            <a:endParaRPr lang="en-US" altLang="zh-CN"/>
          </a:p>
        </p:txBody>
      </p:sp>
      <p:sp>
        <p:nvSpPr>
          <p:cNvPr id="5" name="Rectangle 3"/>
          <p:cNvSpPr txBox="1">
            <a:spLocks noChangeArrowheads="1"/>
          </p:cNvSpPr>
          <p:nvPr/>
        </p:nvSpPr>
        <p:spPr>
          <a:xfrm>
            <a:off x="817305" y="1607976"/>
            <a:ext cx="7869495" cy="4668281"/>
          </a:xfrm>
          <a:prstGeom prst="rect">
            <a:avLst/>
          </a:prstGeom>
          <a:ln w="12700">
            <a:solidFill>
              <a:srgbClr val="CC3300"/>
            </a:solidFill>
          </a:ln>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nSpc>
                <a:spcPct val="150000"/>
              </a:lnSpc>
              <a:spcBef>
                <a:spcPts val="1200"/>
              </a:spcBef>
              <a:spcAft>
                <a:spcPts val="1800"/>
              </a:spcAft>
              <a:buBlip>
                <a:blip r:embed="rId3"/>
              </a:buBlip>
            </a:pPr>
            <a:r>
              <a:rPr lang="zh-CN" altLang="en-US" sz="2000" dirty="0">
                <a:latin typeface="微软雅黑" pitchFamily="34" charset="-122"/>
                <a:ea typeface="微软雅黑" pitchFamily="34" charset="-122"/>
              </a:rPr>
              <a:t>目前，大部分加密算法都已经公开了，像</a:t>
            </a:r>
            <a:r>
              <a:rPr lang="en-US" altLang="zh-CN" sz="2000" dirty="0">
                <a:latin typeface="微软雅黑" pitchFamily="34" charset="-122"/>
                <a:ea typeface="微软雅黑" pitchFamily="34" charset="-122"/>
              </a:rPr>
              <a:t>AES</a:t>
            </a:r>
            <a:r>
              <a:rPr lang="zh-CN" altLang="en-US" sz="2000" dirty="0">
                <a:latin typeface="微软雅黑" pitchFamily="34" charset="-122"/>
                <a:ea typeface="微软雅黑" pitchFamily="34" charset="-122"/>
              </a:rPr>
              <a:t>和</a:t>
            </a:r>
            <a:r>
              <a:rPr lang="en-US" altLang="zh-CN" sz="2000" dirty="0">
                <a:latin typeface="微软雅黑" pitchFamily="34" charset="-122"/>
                <a:ea typeface="微软雅黑" pitchFamily="34" charset="-122"/>
              </a:rPr>
              <a:t>RSA</a:t>
            </a:r>
            <a:r>
              <a:rPr lang="zh-CN" altLang="en-US" sz="2000" dirty="0">
                <a:latin typeface="微软雅黑" pitchFamily="34" charset="-122"/>
                <a:ea typeface="微软雅黑" pitchFamily="34" charset="-122"/>
              </a:rPr>
              <a:t>等加密算法甚至作为国际标准来推行。因此</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明文的保密在相当大的程度上依赖于密钥的保密</a:t>
            </a:r>
            <a:endParaRPr lang="zh-CN" altLang="en-US" sz="2000" dirty="0">
              <a:solidFill>
                <a:srgbClr val="CC3300"/>
              </a:solidFill>
              <a:latin typeface="微软雅黑" pitchFamily="34" charset="-122"/>
              <a:ea typeface="微软雅黑" pitchFamily="34" charset="-122"/>
            </a:endParaRPr>
          </a:p>
          <a:p>
            <a:pPr>
              <a:lnSpc>
                <a:spcPct val="150000"/>
              </a:lnSpc>
              <a:spcBef>
                <a:spcPts val="1200"/>
              </a:spcBef>
              <a:spcAft>
                <a:spcPts val="1800"/>
              </a:spcAft>
              <a:buBlip>
                <a:blip r:embed="rId3"/>
              </a:buBlip>
            </a:pPr>
            <a:r>
              <a:rPr lang="zh-CN" altLang="en-US" sz="2000" dirty="0">
                <a:latin typeface="微软雅黑" pitchFamily="34" charset="-122"/>
                <a:ea typeface="微软雅黑" pitchFamily="34" charset="-122"/>
              </a:rPr>
              <a:t>在现实世界里，密钥的分配与管理一直是密码学领域较为困难的部分。设计安全的密钥算法和协议是不容易的，但可以依靠大量的学术研究。</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相对来说，对密钥进行保密更加困难</a:t>
            </a:r>
            <a:r>
              <a:rPr lang="zh-CN" altLang="en-US" sz="2000" dirty="0">
                <a:solidFill>
                  <a:srgbClr val="FF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000" dirty="0">
                <a:latin typeface="微软雅黑" pitchFamily="34" charset="-122"/>
                <a:ea typeface="微软雅黑" pitchFamily="34" charset="-122"/>
              </a:rPr>
              <a:t>因而，如何安全可靠、迅速高效地分配密钥一直是密码学领域的重要问题！</a:t>
            </a:r>
          </a:p>
        </p:txBody>
      </p:sp>
    </p:spTree>
    <p:extLst>
      <p:ext uri="{BB962C8B-B14F-4D97-AF65-F5344CB8AC3E}">
        <p14:creationId xmlns:p14="http://schemas.microsoft.com/office/powerpoint/2010/main" val="1040614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482600" y="198438"/>
            <a:ext cx="8229600" cy="1143000"/>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简单认证协议的两个问题</a:t>
            </a:r>
          </a:p>
        </p:txBody>
      </p:sp>
      <p:sp>
        <p:nvSpPr>
          <p:cNvPr id="13315" name="内容占位符 2"/>
          <p:cNvSpPr>
            <a:spLocks noGrp="1"/>
          </p:cNvSpPr>
          <p:nvPr>
            <p:ph idx="1"/>
          </p:nvPr>
        </p:nvSpPr>
        <p:spPr>
          <a:xfrm>
            <a:off x="457200" y="1371601"/>
            <a:ext cx="8229600" cy="1524000"/>
          </a:xfrm>
          <a:ln>
            <a:solidFill>
              <a:srgbClr val="CC3300"/>
            </a:solidFill>
          </a:ln>
        </p:spPr>
        <p:txBody>
          <a:bodyPr/>
          <a:lstStyle/>
          <a:p>
            <a:pPr marL="342900" lvl="1" indent="-342900">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票据重用问题</a:t>
            </a:r>
            <a:r>
              <a:rPr lang="zh-CN" altLang="en-US" sz="2200" kern="1200" dirty="0">
                <a:latin typeface="微软雅黑" pitchFamily="34" charset="-122"/>
                <a:ea typeface="微软雅黑" pitchFamily="34" charset="-122"/>
                <a:cs typeface="+mn-cs"/>
              </a:rPr>
              <a:t>，每次使用服务（电子邮件、</a:t>
            </a:r>
            <a:r>
              <a:rPr lang="en-US" altLang="zh-CN" sz="2200" kern="1200" dirty="0">
                <a:latin typeface="微软雅黑" pitchFamily="34" charset="-122"/>
                <a:ea typeface="微软雅黑" pitchFamily="34" charset="-122"/>
                <a:cs typeface="+mn-cs"/>
              </a:rPr>
              <a:t>ftp</a:t>
            </a:r>
            <a:r>
              <a:rPr lang="zh-CN" altLang="en-US" sz="2200" kern="1200" dirty="0">
                <a:latin typeface="微软雅黑" pitchFamily="34" charset="-122"/>
                <a:ea typeface="微软雅黑" pitchFamily="34" charset="-122"/>
                <a:cs typeface="+mn-cs"/>
              </a:rPr>
              <a:t>）都需要申请新的票据。希望能够存储票据，用户在多次访问同一个服务器时可以使用相同的票据</a:t>
            </a:r>
            <a:endParaRPr lang="en-US" altLang="zh-CN" sz="2200" kern="1200" dirty="0">
              <a:latin typeface="微软雅黑" pitchFamily="34" charset="-122"/>
              <a:ea typeface="微软雅黑" pitchFamily="34" charset="-122"/>
              <a:cs typeface="+mn-cs"/>
            </a:endParaRPr>
          </a:p>
          <a:p>
            <a:pPr marL="857250" lvl="3" indent="0">
              <a:lnSpc>
                <a:spcPct val="150000"/>
              </a:lnSpc>
              <a:spcBef>
                <a:spcPts val="600"/>
              </a:spcBef>
              <a:spcAft>
                <a:spcPts val="600"/>
              </a:spcAft>
              <a:buNone/>
            </a:pPr>
            <a:r>
              <a:rPr lang="zh-CN" altLang="en-US" sz="2000" kern="1200" dirty="0">
                <a:latin typeface="微软雅黑" pitchFamily="34" charset="-122"/>
                <a:ea typeface="微软雅黑" pitchFamily="34" charset="-122"/>
                <a:cs typeface="+mn-cs"/>
              </a:rPr>
              <a:t>解决办法：采用票据授权服务器（</a:t>
            </a:r>
            <a:r>
              <a:rPr lang="en-US" altLang="zh-CN" sz="2000" kern="1200" dirty="0">
                <a:latin typeface="微软雅黑" pitchFamily="34" charset="-122"/>
                <a:ea typeface="微软雅黑" pitchFamily="34" charset="-122"/>
                <a:cs typeface="+mn-cs"/>
              </a:rPr>
              <a:t> ticket-granting server </a:t>
            </a:r>
            <a:r>
              <a:rPr lang="zh-CN" altLang="en-US" sz="2000" kern="1200" dirty="0">
                <a:latin typeface="微软雅黑" pitchFamily="34" charset="-122"/>
                <a:ea typeface="微软雅黑" pitchFamily="34" charset="-122"/>
                <a:cs typeface="+mn-cs"/>
              </a:rPr>
              <a:t>，</a:t>
            </a:r>
            <a:r>
              <a:rPr lang="en-US" altLang="zh-CN" sz="2000" kern="1200" dirty="0">
                <a:latin typeface="微软雅黑" pitchFamily="34" charset="-122"/>
                <a:ea typeface="微软雅黑" pitchFamily="34" charset="-122"/>
                <a:cs typeface="+mn-cs"/>
              </a:rPr>
              <a:t>TGS</a:t>
            </a:r>
            <a:r>
              <a:rPr lang="zh-CN" altLang="en-US" sz="2000" kern="1200" dirty="0">
                <a:latin typeface="微软雅黑" pitchFamily="34" charset="-122"/>
                <a:ea typeface="微软雅黑" pitchFamily="34" charset="-122"/>
                <a:cs typeface="+mn-cs"/>
              </a:rPr>
              <a:t>），用于验证客户端用户身份，在一定时间内</a:t>
            </a:r>
            <a:r>
              <a:rPr lang="en-US" altLang="zh-CN" sz="2000" kern="1200" dirty="0" err="1">
                <a:latin typeface="微软雅黑" pitchFamily="34" charset="-122"/>
                <a:ea typeface="微软雅黑" pitchFamily="34" charset="-122"/>
                <a:cs typeface="+mn-cs"/>
              </a:rPr>
              <a:t>tgs</a:t>
            </a:r>
            <a:r>
              <a:rPr lang="zh-CN" altLang="en-US" sz="2000" kern="1200" dirty="0">
                <a:latin typeface="微软雅黑" pitchFamily="34" charset="-122"/>
                <a:ea typeface="微软雅黑" pitchFamily="34" charset="-122"/>
                <a:cs typeface="+mn-cs"/>
              </a:rPr>
              <a:t>一直有效。每次使用新的服务器时，不用重新进行客户端身份验证，只需申请服务票据即可</a:t>
            </a:r>
            <a:endParaRPr lang="en-US" altLang="zh-CN" sz="1800" kern="1200" dirty="0">
              <a:latin typeface="微软雅黑" pitchFamily="34" charset="-122"/>
              <a:ea typeface="微软雅黑" pitchFamily="34" charset="-122"/>
              <a:cs typeface="+mn-cs"/>
            </a:endParaRPr>
          </a:p>
          <a:p>
            <a:pPr marL="0" lvl="1" indent="0">
              <a:lnSpc>
                <a:spcPct val="150000"/>
              </a:lnSpc>
              <a:spcBef>
                <a:spcPts val="600"/>
              </a:spcBef>
              <a:spcAft>
                <a:spcPts val="600"/>
              </a:spcAft>
              <a:buNone/>
            </a:pPr>
            <a:endParaRPr lang="en-US" altLang="zh-CN" sz="2200" kern="1200" dirty="0">
              <a:latin typeface="微软雅黑" pitchFamily="34" charset="-122"/>
              <a:ea typeface="微软雅黑" pitchFamily="34" charset="-122"/>
              <a:cs typeface="+mn-cs"/>
            </a:endParaRPr>
          </a:p>
        </p:txBody>
      </p:sp>
      <p:sp>
        <p:nvSpPr>
          <p:cNvPr id="3" name="TextBox 2"/>
          <p:cNvSpPr txBox="1"/>
          <p:nvPr/>
        </p:nvSpPr>
        <p:spPr>
          <a:xfrm>
            <a:off x="533400" y="5181600"/>
            <a:ext cx="8166100" cy="600164"/>
          </a:xfrm>
          <a:prstGeom prst="rect">
            <a:avLst/>
          </a:prstGeom>
          <a:noFill/>
          <a:ln>
            <a:solidFill>
              <a:srgbClr val="CC3300"/>
            </a:solidFill>
          </a:ln>
        </p:spPr>
        <p:txBody>
          <a:bodyPr wrap="square" rtlCol="0">
            <a:spAutoFit/>
          </a:bodyPr>
          <a:lstStyle/>
          <a:p>
            <a:pPr marL="342900" lvl="1" indent="-342900">
              <a:lnSpc>
                <a:spcPct val="150000"/>
              </a:lnSpc>
              <a:spcBef>
                <a:spcPts val="600"/>
              </a:spcBef>
              <a:spcAft>
                <a:spcPts val="600"/>
              </a:spcAft>
              <a:buBlip>
                <a:blip r:embed="rId2"/>
              </a:buBlip>
            </a:pP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用户口令明文传输问题</a:t>
            </a:r>
            <a:r>
              <a:rPr lang="zh-CN" altLang="en-US" sz="2200" dirty="0">
                <a:latin typeface="微软雅黑" pitchFamily="34" charset="-122"/>
                <a:ea typeface="微软雅黑" pitchFamily="34" charset="-122"/>
              </a:rPr>
              <a:t>：不安全</a:t>
            </a:r>
            <a:endParaRPr lang="en-US" altLang="zh-CN" sz="2200"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40</a:t>
            </a:fld>
            <a:endParaRPr lang="en-US" altLang="zh-CN"/>
          </a:p>
        </p:txBody>
      </p:sp>
    </p:spTree>
    <p:extLst>
      <p:ext uri="{BB962C8B-B14F-4D97-AF65-F5344CB8AC3E}">
        <p14:creationId xmlns:p14="http://schemas.microsoft.com/office/powerpoint/2010/main" val="227917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469900" y="147638"/>
            <a:ext cx="8229600" cy="1143000"/>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更安全的认证协议</a:t>
            </a:r>
          </a:p>
        </p:txBody>
      </p:sp>
      <p:sp>
        <p:nvSpPr>
          <p:cNvPr id="14339" name="内容占位符 2"/>
          <p:cNvSpPr>
            <a:spLocks noGrp="1"/>
          </p:cNvSpPr>
          <p:nvPr>
            <p:ph idx="1"/>
          </p:nvPr>
        </p:nvSpPr>
        <p:spPr>
          <a:xfrm>
            <a:off x="762000" y="1206500"/>
            <a:ext cx="7912100" cy="5143500"/>
          </a:xfrm>
        </p:spPr>
        <p:txBody>
          <a:bodyPr/>
          <a:lstStyle/>
          <a:p>
            <a:pPr marL="342900" lvl="1" indent="-342900">
              <a:lnSpc>
                <a:spcPct val="130000"/>
              </a:lnSpc>
              <a:spcBef>
                <a:spcPts val="600"/>
              </a:spcBef>
              <a:spcAft>
                <a:spcPts val="600"/>
              </a:spcAft>
              <a:buBlip>
                <a:blip r:embed="rId2"/>
              </a:buBlip>
            </a:pPr>
            <a:r>
              <a:rPr lang="zh-CN" altLang="en-US" sz="2200" kern="1200" dirty="0">
                <a:effectLst>
                  <a:outerShdw blurRad="38100" dist="38100" dir="2700000" algn="tl">
                    <a:srgbClr val="000000">
                      <a:alpha val="43137"/>
                    </a:srgbClr>
                  </a:outerShdw>
                </a:effectLst>
                <a:latin typeface="微软雅黑" pitchFamily="34" charset="-122"/>
                <a:ea typeface="微软雅黑" pitchFamily="34" charset="-122"/>
                <a:cs typeface="+mn-cs"/>
              </a:rPr>
              <a:t>引入</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避免明文传输密钥</a:t>
            </a:r>
            <a:r>
              <a:rPr lang="zh-CN" altLang="en-US" sz="2200" kern="1200" dirty="0">
                <a:effectLst>
                  <a:outerShdw blurRad="38100" dist="38100" dir="2700000" algn="tl">
                    <a:srgbClr val="000000">
                      <a:alpha val="43137"/>
                    </a:srgbClr>
                  </a:outerShdw>
                </a:effectLst>
                <a:latin typeface="微软雅黑" pitchFamily="34" charset="-122"/>
                <a:ea typeface="微软雅黑" pitchFamily="34" charset="-122"/>
                <a:cs typeface="+mn-cs"/>
              </a:rPr>
              <a:t>的方案和一个称为</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票据授权服务器</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(Ticket-Granting Server. TGS) </a:t>
            </a:r>
            <a:r>
              <a:rPr lang="zh-CN" altLang="en-US" sz="2200" kern="1200" dirty="0">
                <a:effectLst>
                  <a:outerShdw blurRad="38100" dist="38100" dir="2700000" algn="tl">
                    <a:srgbClr val="000000">
                      <a:alpha val="43137"/>
                    </a:srgbClr>
                  </a:outerShdw>
                </a:effectLst>
                <a:latin typeface="微软雅黑" pitchFamily="34" charset="-122"/>
                <a:ea typeface="微软雅黑" pitchFamily="34" charset="-122"/>
                <a:cs typeface="+mn-cs"/>
              </a:rPr>
              <a:t>的新服务器</a:t>
            </a:r>
            <a:endParaRPr lang="en-US" altLang="zh-CN" sz="2200" kern="1200" dirty="0">
              <a:effectLst>
                <a:outerShdw blurRad="38100" dist="38100" dir="2700000" algn="tl">
                  <a:srgbClr val="000000">
                    <a:alpha val="43137"/>
                  </a:srgbClr>
                </a:outerShdw>
              </a:effectLst>
              <a:latin typeface="微软雅黑" pitchFamily="34" charset="-122"/>
              <a:ea typeface="微软雅黑" pitchFamily="34" charset="-122"/>
              <a:cs typeface="+mn-cs"/>
            </a:endParaRPr>
          </a:p>
          <a:p>
            <a:pPr marL="342900" lvl="1" indent="-342900">
              <a:lnSpc>
                <a:spcPct val="13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客户端将用户</a:t>
            </a:r>
            <a:r>
              <a:rPr lang="en-US" altLang="zh-CN" sz="2200" kern="1200" dirty="0">
                <a:latin typeface="微软雅黑" pitchFamily="34" charset="-122"/>
                <a:ea typeface="微软雅黑" pitchFamily="34" charset="-122"/>
                <a:cs typeface="+mn-cs"/>
              </a:rPr>
              <a:t>ID</a:t>
            </a:r>
            <a:r>
              <a:rPr lang="zh-CN" altLang="en-US" sz="2200" kern="1200" dirty="0">
                <a:latin typeface="微软雅黑" pitchFamily="34" charset="-122"/>
                <a:ea typeface="微软雅黑" pitchFamily="34" charset="-122"/>
                <a:cs typeface="+mn-cs"/>
              </a:rPr>
              <a:t>、</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标识发送给</a:t>
            </a:r>
            <a:r>
              <a:rPr lang="en-US" altLang="zh-CN" sz="2200" kern="1200" dirty="0">
                <a:latin typeface="微软雅黑" pitchFamily="34" charset="-122"/>
                <a:ea typeface="微软雅黑" pitchFamily="34" charset="-122"/>
                <a:cs typeface="+mn-cs"/>
              </a:rPr>
              <a:t>AS</a:t>
            </a:r>
            <a:r>
              <a:rPr lang="zh-CN" altLang="en-US" sz="2200" kern="1200" dirty="0">
                <a:latin typeface="微软雅黑" pitchFamily="34" charset="-122"/>
                <a:ea typeface="微软雅黑" pitchFamily="34" charset="-122"/>
                <a:cs typeface="+mn-cs"/>
              </a:rPr>
              <a:t>，申请获取票据授权票据（</a:t>
            </a:r>
            <a:r>
              <a:rPr lang="en-US" altLang="zh-CN" sz="2200" kern="1200" dirty="0" err="1">
                <a:latin typeface="微软雅黑" pitchFamily="34" charset="-122"/>
                <a:ea typeface="微软雅黑" pitchFamily="34" charset="-122"/>
                <a:cs typeface="+mn-cs"/>
              </a:rPr>
              <a:t>tickettgs</a:t>
            </a:r>
            <a:r>
              <a:rPr lang="zh-CN" altLang="en-US" sz="2200" kern="1200" dirty="0">
                <a:latin typeface="微软雅黑" pitchFamily="34" charset="-122"/>
                <a:ea typeface="微软雅黑" pitchFamily="34" charset="-122"/>
                <a:cs typeface="+mn-cs"/>
              </a:rPr>
              <a:t>）</a:t>
            </a:r>
            <a:endParaRPr lang="en-US" altLang="zh-CN" sz="2200" kern="1200" dirty="0">
              <a:latin typeface="微软雅黑" pitchFamily="34" charset="-122"/>
              <a:ea typeface="微软雅黑" pitchFamily="34" charset="-122"/>
              <a:cs typeface="+mn-cs"/>
            </a:endParaRPr>
          </a:p>
          <a:p>
            <a:pPr marL="342900" lvl="1" indent="-342900">
              <a:lnSpc>
                <a:spcPct val="130000"/>
              </a:lnSpc>
              <a:spcBef>
                <a:spcPts val="600"/>
              </a:spcBef>
              <a:spcAft>
                <a:spcPts val="600"/>
              </a:spcAft>
              <a:buBlip>
                <a:blip r:embed="rId2"/>
              </a:buBlip>
            </a:pPr>
            <a:r>
              <a:rPr lang="en-US" altLang="zh-CN" sz="2200" kern="1200" dirty="0">
                <a:latin typeface="微软雅黑" pitchFamily="34" charset="-122"/>
                <a:ea typeface="微软雅黑" pitchFamily="34" charset="-122"/>
                <a:cs typeface="+mn-cs"/>
              </a:rPr>
              <a:t>AS</a:t>
            </a:r>
            <a:r>
              <a:rPr lang="zh-CN" altLang="en-US" sz="2200" kern="1200" dirty="0">
                <a:latin typeface="微软雅黑" pitchFamily="34" charset="-122"/>
                <a:ea typeface="微软雅黑" pitchFamily="34" charset="-122"/>
                <a:cs typeface="+mn-cs"/>
              </a:rPr>
              <a:t>用一个从用户口令得到的密钥加密票据（</a:t>
            </a:r>
            <a:r>
              <a:rPr lang="en-US" altLang="zh-CN" sz="2200" kern="1200" dirty="0" err="1">
                <a:latin typeface="微软雅黑" pitchFamily="34" charset="-122"/>
                <a:ea typeface="微软雅黑" pitchFamily="34" charset="-122"/>
                <a:cs typeface="+mn-cs"/>
              </a:rPr>
              <a:t>tickettgs</a:t>
            </a:r>
            <a:r>
              <a:rPr lang="zh-CN" altLang="en-US" sz="2200" kern="1200" dirty="0">
                <a:latin typeface="微软雅黑" pitchFamily="34" charset="-122"/>
                <a:ea typeface="微软雅黑" pitchFamily="34" charset="-122"/>
                <a:cs typeface="+mn-cs"/>
              </a:rPr>
              <a:t>）发送给</a:t>
            </a:r>
            <a:r>
              <a:rPr lang="en-US" altLang="zh-CN" sz="2200" kern="1200" dirty="0">
                <a:latin typeface="微软雅黑" pitchFamily="34" charset="-122"/>
                <a:ea typeface="微软雅黑" pitchFamily="34" charset="-122"/>
                <a:cs typeface="+mn-cs"/>
              </a:rPr>
              <a:t>C</a:t>
            </a:r>
            <a:r>
              <a:rPr lang="zh-CN" altLang="en-US" sz="2200" kern="1200" dirty="0">
                <a:latin typeface="微软雅黑" pitchFamily="34" charset="-122"/>
                <a:ea typeface="微软雅黑" pitchFamily="34" charset="-122"/>
                <a:cs typeface="+mn-cs"/>
              </a:rPr>
              <a:t>，用户输入口令，生成解密密钥后，恢复并保存票据授权票据（</a:t>
            </a:r>
            <a:r>
              <a:rPr lang="en-US" altLang="zh-CN" sz="2200" kern="1200" dirty="0" err="1">
                <a:latin typeface="微软雅黑" pitchFamily="34" charset="-122"/>
                <a:ea typeface="微软雅黑" pitchFamily="34" charset="-122"/>
                <a:cs typeface="+mn-cs"/>
              </a:rPr>
              <a:t>tickettgs</a:t>
            </a:r>
            <a:r>
              <a:rPr lang="zh-CN" altLang="en-US" sz="2200" kern="1200" dirty="0">
                <a:latin typeface="微软雅黑" pitchFamily="34" charset="-122"/>
                <a:ea typeface="微软雅黑" pitchFamily="34" charset="-122"/>
                <a:cs typeface="+mn-cs"/>
              </a:rPr>
              <a:t>）</a:t>
            </a:r>
            <a:endParaRPr lang="en-US" altLang="zh-CN" sz="2200" kern="1200" dirty="0">
              <a:latin typeface="微软雅黑" pitchFamily="34" charset="-122"/>
              <a:ea typeface="微软雅黑" pitchFamily="34" charset="-122"/>
              <a:cs typeface="+mn-cs"/>
            </a:endParaRPr>
          </a:p>
          <a:p>
            <a:pPr marL="342900" lvl="1" indent="-342900">
              <a:lnSpc>
                <a:spcPct val="13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每当用户申请一项新的服务，</a:t>
            </a:r>
            <a:r>
              <a:rPr lang="en-US" altLang="zh-CN" sz="2200" kern="1200" dirty="0">
                <a:latin typeface="微软雅黑" pitchFamily="34" charset="-122"/>
                <a:ea typeface="微软雅黑" pitchFamily="34" charset="-122"/>
                <a:cs typeface="+mn-cs"/>
              </a:rPr>
              <a:t>C</a:t>
            </a:r>
            <a:r>
              <a:rPr lang="zh-CN" altLang="en-US" sz="2200" kern="1200" dirty="0">
                <a:latin typeface="微软雅黑" pitchFamily="34" charset="-122"/>
                <a:ea typeface="微软雅黑" pitchFamily="34" charset="-122"/>
                <a:cs typeface="+mn-cs"/>
              </a:rPr>
              <a:t>用票据授权票据（</a:t>
            </a:r>
            <a:r>
              <a:rPr lang="en-US" altLang="zh-CN" sz="2200" kern="1200" dirty="0" err="1">
                <a:latin typeface="微软雅黑" pitchFamily="34" charset="-122"/>
                <a:ea typeface="微软雅黑" pitchFamily="34" charset="-122"/>
                <a:cs typeface="+mn-cs"/>
              </a:rPr>
              <a:t>tickettgs</a:t>
            </a:r>
            <a:r>
              <a:rPr lang="zh-CN" altLang="en-US" sz="2200" kern="1200" dirty="0">
                <a:latin typeface="微软雅黑" pitchFamily="34" charset="-122"/>
                <a:ea typeface="微软雅黑" pitchFamily="34" charset="-122"/>
                <a:cs typeface="+mn-cs"/>
              </a:rPr>
              <a:t>）向</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发出申请，由</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授予一个访问特定服务的授权票据（</a:t>
            </a:r>
            <a:r>
              <a:rPr lang="en-US" altLang="zh-CN" sz="2200" kern="1200" dirty="0">
                <a:latin typeface="微软雅黑" pitchFamily="34" charset="-122"/>
                <a:ea typeface="微软雅黑" pitchFamily="34" charset="-122"/>
                <a:cs typeface="+mn-cs"/>
              </a:rPr>
              <a:t>ticket</a:t>
            </a:r>
            <a:r>
              <a:rPr lang="zh-CN" altLang="en-US" sz="2200" kern="1200" dirty="0">
                <a:latin typeface="微软雅黑" pitchFamily="34" charset="-122"/>
                <a:ea typeface="微软雅黑" pitchFamily="34" charset="-122"/>
                <a:cs typeface="+mn-cs"/>
              </a:rPr>
              <a:t>）</a:t>
            </a:r>
            <a:endParaRPr lang="zh-CN" altLang="en-US" dirty="0">
              <a:ea typeface="宋体" pitchFamily="2"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41</a:t>
            </a:fld>
            <a:endParaRPr lang="en-US" altLang="zh-CN"/>
          </a:p>
        </p:txBody>
      </p:sp>
    </p:spTree>
    <p:extLst>
      <p:ext uri="{BB962C8B-B14F-4D97-AF65-F5344CB8AC3E}">
        <p14:creationId xmlns:p14="http://schemas.microsoft.com/office/powerpoint/2010/main" val="135257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圆角矩形 2"/>
          <p:cNvSpPr/>
          <p:nvPr/>
        </p:nvSpPr>
        <p:spPr>
          <a:xfrm>
            <a:off x="861934" y="2188564"/>
            <a:ext cx="6955436" cy="1229193"/>
          </a:xfrm>
          <a:prstGeom prst="roundRect">
            <a:avLst/>
          </a:prstGeom>
          <a:solidFill>
            <a:srgbClr val="FCF6DC"/>
          </a:solidFill>
          <a:ln>
            <a:solidFill>
              <a:srgbClr val="F04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62" name="Rectangle 2"/>
          <p:cNvSpPr>
            <a:spLocks noGrp="1" noChangeArrowheads="1"/>
          </p:cNvSpPr>
          <p:nvPr>
            <p:ph type="title"/>
          </p:nvPr>
        </p:nvSpPr>
        <p:spPr>
          <a:xfrm>
            <a:off x="457200" y="330200"/>
            <a:ext cx="8686800" cy="530225"/>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更安全的认证协议</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191491" name="Rectangle 3"/>
          <p:cNvSpPr>
            <a:spLocks noGrp="1" noChangeArrowheads="1"/>
          </p:cNvSpPr>
          <p:nvPr>
            <p:ph idx="1"/>
          </p:nvPr>
        </p:nvSpPr>
        <p:spPr>
          <a:xfrm>
            <a:off x="387350" y="1122362"/>
            <a:ext cx="8610600" cy="4999037"/>
          </a:xfrm>
          <a:noFill/>
        </p:spPr>
        <p:txBody>
          <a:bodyPr/>
          <a:lstStyle/>
          <a:p>
            <a:pPr marL="342900" lvl="1" indent="-342900">
              <a:lnSpc>
                <a:spcPct val="13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sym typeface="Wingdings 3" pitchFamily="18" charset="2"/>
              </a:rPr>
              <a:t>第一步：</a:t>
            </a:r>
            <a:r>
              <a:rPr lang="sv-SE" altLang="zh-CN" sz="2200" kern="1200" dirty="0">
                <a:latin typeface="微软雅黑" pitchFamily="34" charset="-122"/>
                <a:ea typeface="微软雅黑" pitchFamily="34" charset="-122"/>
                <a:cs typeface="+mn-cs"/>
                <a:sym typeface="Wingdings 3" pitchFamily="18" charset="2"/>
              </a:rPr>
              <a:t> Once per user logon session</a:t>
            </a:r>
            <a:r>
              <a:rPr lang="sv-SE" altLang="zh-CN" sz="2200" kern="1200" dirty="0">
                <a:latin typeface="微软雅黑" pitchFamily="34" charset="-122"/>
                <a:ea typeface="微软雅黑" pitchFamily="34" charset="-122"/>
                <a:cs typeface="+mn-cs"/>
                <a:sym typeface="Wingdings" pitchFamily="2" charset="2"/>
              </a:rPr>
              <a:t>(</a:t>
            </a:r>
            <a:r>
              <a:rPr lang="zh-CN" altLang="en-US" sz="2200" kern="1200" dirty="0">
                <a:latin typeface="微软雅黑" pitchFamily="34" charset="-122"/>
                <a:ea typeface="微软雅黑" pitchFamily="34" charset="-122"/>
                <a:cs typeface="+mn-cs"/>
                <a:sym typeface="Wingdings" pitchFamily="2" charset="2"/>
              </a:rPr>
              <a:t>每个用户仅一次登录会话</a:t>
            </a:r>
            <a:r>
              <a:rPr lang="sv-SE" altLang="zh-CN" sz="2200" kern="1200" dirty="0">
                <a:latin typeface="微软雅黑" pitchFamily="34" charset="-122"/>
                <a:ea typeface="微软雅黑" pitchFamily="34" charset="-122"/>
                <a:cs typeface="+mn-cs"/>
                <a:sym typeface="Wingdings" pitchFamily="2" charset="2"/>
              </a:rPr>
              <a:t>)</a:t>
            </a:r>
            <a:endParaRPr lang="sv-SE" altLang="zh-CN" sz="2200" kern="1200" dirty="0">
              <a:latin typeface="微软雅黑" pitchFamily="34" charset="-122"/>
              <a:ea typeface="微软雅黑" pitchFamily="34" charset="-122"/>
              <a:cs typeface="+mn-cs"/>
              <a:sym typeface="Wingdings 3" pitchFamily="18" charset="2"/>
            </a:endParaRPr>
          </a:p>
          <a:p>
            <a:pPr marL="609600" indent="-609600" eaLnBrk="1" hangingPunct="1">
              <a:lnSpc>
                <a:spcPct val="150000"/>
              </a:lnSpc>
              <a:spcBef>
                <a:spcPts val="600"/>
              </a:spcBef>
              <a:spcAft>
                <a:spcPts val="600"/>
              </a:spcAft>
              <a:buFontTx/>
              <a:buNone/>
            </a:pPr>
            <a:r>
              <a:rPr lang="sv-SE" altLang="zh-CN" sz="2200" dirty="0">
                <a:latin typeface="微软雅黑" pitchFamily="34" charset="-122"/>
                <a:ea typeface="微软雅黑" pitchFamily="34" charset="-122"/>
                <a:sym typeface="Wingdings 3" pitchFamily="18" charset="2"/>
              </a:rPr>
              <a:t>	(1) C-&gt;AS 	IDc||ID</a:t>
            </a:r>
            <a:r>
              <a:rPr lang="sv-SE" altLang="zh-CN" sz="2200" baseline="-25000" dirty="0">
                <a:latin typeface="微软雅黑" pitchFamily="34" charset="-122"/>
                <a:ea typeface="微软雅黑" pitchFamily="34" charset="-122"/>
                <a:sym typeface="Wingdings 3" pitchFamily="18" charset="2"/>
              </a:rPr>
              <a:t>tgs  </a:t>
            </a:r>
            <a:r>
              <a:rPr lang="zh-CN" altLang="en-US" sz="2200" dirty="0">
                <a:latin typeface="微软雅黑" pitchFamily="34" charset="-122"/>
                <a:ea typeface="微软雅黑" pitchFamily="34" charset="-122"/>
                <a:sym typeface="Wingdings 3" pitchFamily="18" charset="2"/>
              </a:rPr>
              <a:t>客户端申请票据授权票据</a:t>
            </a:r>
            <a:endParaRPr lang="sv-SE" altLang="zh-CN" sz="2200" dirty="0">
              <a:latin typeface="微软雅黑" pitchFamily="34" charset="-122"/>
              <a:ea typeface="微软雅黑" pitchFamily="34" charset="-122"/>
              <a:sym typeface="Wingdings 3" pitchFamily="18" charset="2"/>
            </a:endParaRPr>
          </a:p>
          <a:p>
            <a:pPr marL="609600" indent="-609600" eaLnBrk="1" hangingPunct="1">
              <a:lnSpc>
                <a:spcPct val="150000"/>
              </a:lnSpc>
              <a:spcBef>
                <a:spcPts val="600"/>
              </a:spcBef>
              <a:spcAft>
                <a:spcPts val="600"/>
              </a:spcAft>
              <a:buFontTx/>
              <a:buNone/>
            </a:pPr>
            <a:r>
              <a:rPr lang="sv-SE" altLang="zh-CN" sz="2200" dirty="0">
                <a:latin typeface="微软雅黑" pitchFamily="34" charset="-122"/>
                <a:ea typeface="微软雅黑" pitchFamily="34" charset="-122"/>
                <a:sym typeface="Wingdings 3" pitchFamily="18" charset="2"/>
              </a:rPr>
              <a:t>	(2) AS-&gt;C	E</a:t>
            </a:r>
            <a:r>
              <a:rPr lang="sv-SE" altLang="zh-CN" sz="2200" baseline="-25000" dirty="0">
                <a:latin typeface="微软雅黑" pitchFamily="34" charset="-122"/>
                <a:ea typeface="微软雅黑" pitchFamily="34" charset="-122"/>
                <a:sym typeface="Wingdings 3" pitchFamily="18" charset="2"/>
              </a:rPr>
              <a:t> </a:t>
            </a:r>
            <a:r>
              <a:rPr lang="sv-SE" altLang="zh-CN" sz="2200" dirty="0">
                <a:latin typeface="微软雅黑" pitchFamily="34" charset="-122"/>
                <a:ea typeface="微软雅黑" pitchFamily="34" charset="-122"/>
                <a:sym typeface="Wingdings 3" pitchFamily="18" charset="2"/>
              </a:rPr>
              <a:t>[k</a:t>
            </a:r>
            <a:r>
              <a:rPr lang="sv-SE" altLang="zh-CN" sz="2200" baseline="-25000" dirty="0">
                <a:latin typeface="微软雅黑" pitchFamily="34" charset="-122"/>
                <a:ea typeface="微软雅黑" pitchFamily="34" charset="-122"/>
                <a:sym typeface="Wingdings 3" pitchFamily="18" charset="2"/>
              </a:rPr>
              <a:t>c</a:t>
            </a:r>
            <a:r>
              <a:rPr lang="zh-CN" altLang="en-US" sz="2200" dirty="0">
                <a:latin typeface="微软雅黑" pitchFamily="34" charset="-122"/>
                <a:ea typeface="微软雅黑" pitchFamily="34" charset="-122"/>
                <a:sym typeface="Wingdings 3" pitchFamily="18" charset="2"/>
              </a:rPr>
              <a:t>，</a:t>
            </a:r>
            <a:r>
              <a:rPr lang="sv-SE" altLang="zh-CN" sz="2200" dirty="0">
                <a:latin typeface="微软雅黑" pitchFamily="34" charset="-122"/>
                <a:ea typeface="微软雅黑" pitchFamily="34" charset="-122"/>
                <a:sym typeface="Wingdings 3" pitchFamily="18" charset="2"/>
              </a:rPr>
              <a:t>Ticket</a:t>
            </a:r>
            <a:r>
              <a:rPr lang="sv-SE" altLang="zh-CN" sz="2200" baseline="-25000" dirty="0">
                <a:latin typeface="微软雅黑" pitchFamily="34" charset="-122"/>
                <a:ea typeface="微软雅黑" pitchFamily="34" charset="-122"/>
                <a:sym typeface="Wingdings 3" pitchFamily="18" charset="2"/>
              </a:rPr>
              <a:t>tgs</a:t>
            </a:r>
            <a:r>
              <a:rPr lang="sv-SE" altLang="zh-CN" sz="2200" dirty="0">
                <a:latin typeface="微软雅黑" pitchFamily="34" charset="-122"/>
                <a:ea typeface="微软雅黑" pitchFamily="34" charset="-122"/>
                <a:sym typeface="Wingdings 3" pitchFamily="18" charset="2"/>
              </a:rPr>
              <a:t>]</a:t>
            </a:r>
          </a:p>
          <a:p>
            <a:pPr marL="1009650" lvl="1" indent="-609600" eaLnBrk="1" hangingPunct="1">
              <a:lnSpc>
                <a:spcPct val="150000"/>
              </a:lnSpc>
              <a:spcBef>
                <a:spcPts val="600"/>
              </a:spcBef>
              <a:spcAft>
                <a:spcPts val="600"/>
              </a:spcAft>
              <a:buFontTx/>
              <a:buNone/>
            </a:pPr>
            <a:r>
              <a:rPr lang="sv-SE" altLang="zh-CN" dirty="0">
                <a:latin typeface="微软雅黑" pitchFamily="34" charset="-122"/>
                <a:ea typeface="微软雅黑" pitchFamily="34" charset="-122"/>
                <a:sym typeface="Wingdings 3" pitchFamily="18" charset="2"/>
              </a:rPr>
              <a:t>Kc:</a:t>
            </a:r>
            <a:r>
              <a:rPr lang="zh-CN" altLang="en-US" dirty="0">
                <a:latin typeface="微软雅黑" pitchFamily="34" charset="-122"/>
                <a:ea typeface="微软雅黑" pitchFamily="34" charset="-122"/>
                <a:sym typeface="Wingdings 3" pitchFamily="18" charset="2"/>
              </a:rPr>
              <a:t>从用户口令生成的密钥。</a:t>
            </a:r>
            <a:endParaRPr lang="sv-SE" altLang="zh-CN" dirty="0">
              <a:latin typeface="微软雅黑" pitchFamily="34" charset="-122"/>
              <a:ea typeface="微软雅黑" pitchFamily="34" charset="-122"/>
              <a:sym typeface="Wingdings 3" pitchFamily="18" charset="2"/>
            </a:endParaRPr>
          </a:p>
          <a:p>
            <a:pPr marL="1009650" lvl="1" indent="-609600" eaLnBrk="1" hangingPunct="1">
              <a:lnSpc>
                <a:spcPct val="150000"/>
              </a:lnSpc>
              <a:spcBef>
                <a:spcPts val="600"/>
              </a:spcBef>
              <a:spcAft>
                <a:spcPts val="600"/>
              </a:spcAft>
              <a:buFontTx/>
              <a:buNone/>
            </a:pPr>
            <a:r>
              <a:rPr lang="sv-SE" altLang="zh-CN" dirty="0">
                <a:latin typeface="微软雅黑" pitchFamily="34" charset="-122"/>
                <a:ea typeface="微软雅黑" pitchFamily="34" charset="-122"/>
                <a:sym typeface="Wingdings 3" pitchFamily="18" charset="2"/>
              </a:rPr>
              <a:t>Ticket</a:t>
            </a:r>
            <a:r>
              <a:rPr lang="sv-SE" altLang="zh-CN" baseline="-25000" dirty="0">
                <a:latin typeface="微软雅黑" pitchFamily="34" charset="-122"/>
                <a:ea typeface="微软雅黑" pitchFamily="34" charset="-122"/>
                <a:sym typeface="Wingdings 3" pitchFamily="18" charset="2"/>
              </a:rPr>
              <a:t>tgs</a:t>
            </a:r>
            <a:r>
              <a:rPr lang="sv-SE" altLang="zh-CN" dirty="0">
                <a:latin typeface="微软雅黑" pitchFamily="34" charset="-122"/>
                <a:ea typeface="微软雅黑" pitchFamily="34" charset="-122"/>
                <a:sym typeface="Wingdings 3" pitchFamily="18" charset="2"/>
              </a:rPr>
              <a:t>=E</a:t>
            </a:r>
            <a:r>
              <a:rPr lang="sv-SE" altLang="zh-CN" baseline="-25000" dirty="0">
                <a:latin typeface="微软雅黑" pitchFamily="34" charset="-122"/>
                <a:ea typeface="微软雅黑" pitchFamily="34" charset="-122"/>
                <a:sym typeface="Wingdings 3" pitchFamily="18" charset="2"/>
              </a:rPr>
              <a:t> </a:t>
            </a:r>
            <a:r>
              <a:rPr lang="sv-SE" altLang="zh-CN" dirty="0">
                <a:latin typeface="微软雅黑" pitchFamily="34" charset="-122"/>
                <a:ea typeface="微软雅黑" pitchFamily="34" charset="-122"/>
                <a:sym typeface="Wingdings 3" pitchFamily="18" charset="2"/>
              </a:rPr>
              <a:t>[k</a:t>
            </a:r>
            <a:r>
              <a:rPr lang="sv-SE" altLang="zh-CN" baseline="-25000" dirty="0">
                <a:latin typeface="微软雅黑" pitchFamily="34" charset="-122"/>
                <a:ea typeface="微软雅黑" pitchFamily="34" charset="-122"/>
                <a:sym typeface="Wingdings 3" pitchFamily="18" charset="2"/>
              </a:rPr>
              <a:t>tgs</a:t>
            </a:r>
            <a:r>
              <a:rPr lang="zh-CN" altLang="en-US" dirty="0">
                <a:latin typeface="微软雅黑" pitchFamily="34" charset="-122"/>
                <a:ea typeface="微软雅黑" pitchFamily="34" charset="-122"/>
                <a:sym typeface="Wingdings 3" pitchFamily="18" charset="2"/>
              </a:rPr>
              <a:t>，</a:t>
            </a:r>
            <a:r>
              <a:rPr lang="sv-SE" altLang="zh-CN" dirty="0">
                <a:latin typeface="微软雅黑" pitchFamily="34" charset="-122"/>
                <a:ea typeface="微软雅黑" pitchFamily="34" charset="-122"/>
                <a:sym typeface="Wingdings 3" pitchFamily="18" charset="2"/>
              </a:rPr>
              <a:t>IDc||ADc||ID</a:t>
            </a:r>
            <a:r>
              <a:rPr lang="sv-SE" altLang="zh-CN" baseline="-25000" dirty="0">
                <a:latin typeface="微软雅黑" pitchFamily="34" charset="-122"/>
                <a:ea typeface="微软雅黑" pitchFamily="34" charset="-122"/>
                <a:sym typeface="Wingdings 3" pitchFamily="18" charset="2"/>
              </a:rPr>
              <a:t>tgs</a:t>
            </a:r>
            <a:r>
              <a:rPr lang="sv-SE" altLang="zh-CN" dirty="0">
                <a:latin typeface="微软雅黑" pitchFamily="34" charset="-122"/>
                <a:ea typeface="微软雅黑" pitchFamily="34" charset="-122"/>
                <a:sym typeface="Wingdings 3" pitchFamily="18" charset="2"/>
              </a:rPr>
              <a:t>||TS1||Lifetime1]</a:t>
            </a:r>
            <a:r>
              <a:rPr lang="zh-CN" altLang="en-US" dirty="0">
                <a:latin typeface="微软雅黑" pitchFamily="34" charset="-122"/>
                <a:ea typeface="微软雅黑" pitchFamily="34" charset="-122"/>
                <a:sym typeface="Wingdings 3" pitchFamily="18" charset="2"/>
              </a:rPr>
              <a:t>，保存在客户端。票据授权票据用于证明用户身份，可以重复使用。</a:t>
            </a:r>
            <a:endParaRPr lang="sv-SE" altLang="zh-CN" dirty="0">
              <a:latin typeface="微软雅黑" pitchFamily="34" charset="-122"/>
              <a:ea typeface="微软雅黑" pitchFamily="34" charset="-122"/>
              <a:sym typeface="Wingdings 3" pitchFamily="18" charset="2"/>
            </a:endParaRPr>
          </a:p>
          <a:p>
            <a:pPr marL="1009650" lvl="1" indent="-609600" eaLnBrk="1" hangingPunct="1">
              <a:lnSpc>
                <a:spcPct val="150000"/>
              </a:lnSpc>
              <a:spcBef>
                <a:spcPts val="600"/>
              </a:spcBef>
              <a:spcAft>
                <a:spcPts val="600"/>
              </a:spcAft>
              <a:buFontTx/>
              <a:buNone/>
            </a:pPr>
            <a:r>
              <a:rPr lang="sv-SE" altLang="zh-CN" dirty="0">
                <a:latin typeface="微软雅黑" pitchFamily="34" charset="-122"/>
                <a:ea typeface="微软雅黑" pitchFamily="34" charset="-122"/>
                <a:sym typeface="Wingdings 3" pitchFamily="18" charset="2"/>
              </a:rPr>
              <a:t>TGS: Ticket-Granting Server  </a:t>
            </a:r>
            <a:r>
              <a:rPr lang="zh-CN" altLang="sv-SE" dirty="0">
                <a:latin typeface="微软雅黑" pitchFamily="34" charset="-122"/>
                <a:ea typeface="微软雅黑" pitchFamily="34" charset="-122"/>
                <a:sym typeface="Wingdings 3" pitchFamily="18" charset="2"/>
              </a:rPr>
              <a:t>票据授予服务器</a:t>
            </a:r>
            <a:r>
              <a:rPr lang="zh-CN" altLang="en-US" dirty="0">
                <a:latin typeface="微软雅黑" pitchFamily="34" charset="-122"/>
                <a:ea typeface="微软雅黑" pitchFamily="34" charset="-122"/>
                <a:sym typeface="Wingdings 3" pitchFamily="18" charset="2"/>
              </a:rPr>
              <a:t>。</a:t>
            </a:r>
            <a:r>
              <a:rPr lang="en-US" altLang="zh-CN" dirty="0" err="1">
                <a:latin typeface="微软雅黑" pitchFamily="34" charset="-122"/>
                <a:ea typeface="微软雅黑" pitchFamily="34" charset="-122"/>
                <a:sym typeface="Wingdings 3" pitchFamily="18" charset="2"/>
              </a:rPr>
              <a:t>K</a:t>
            </a:r>
            <a:r>
              <a:rPr lang="en-US" altLang="zh-CN" baseline="-25000" dirty="0" err="1">
                <a:latin typeface="微软雅黑" pitchFamily="34" charset="-122"/>
                <a:ea typeface="微软雅黑" pitchFamily="34" charset="-122"/>
                <a:sym typeface="Wingdings 3" pitchFamily="18" charset="2"/>
              </a:rPr>
              <a:t>tgs</a:t>
            </a:r>
            <a:r>
              <a:rPr lang="zh-CN" altLang="en-US" dirty="0">
                <a:latin typeface="微软雅黑" pitchFamily="34" charset="-122"/>
                <a:ea typeface="微软雅黑" pitchFamily="34" charset="-122"/>
                <a:sym typeface="Wingdings 3" pitchFamily="18" charset="2"/>
              </a:rPr>
              <a:t>是</a:t>
            </a:r>
            <a:r>
              <a:rPr lang="en-US" altLang="zh-CN" dirty="0">
                <a:latin typeface="微软雅黑" pitchFamily="34" charset="-122"/>
                <a:ea typeface="微软雅黑" pitchFamily="34" charset="-122"/>
                <a:sym typeface="Wingdings 3" pitchFamily="18" charset="2"/>
              </a:rPr>
              <a:t>AS</a:t>
            </a:r>
            <a:r>
              <a:rPr lang="zh-CN" altLang="en-US" dirty="0">
                <a:latin typeface="微软雅黑" pitchFamily="34" charset="-122"/>
                <a:ea typeface="微软雅黑" pitchFamily="34" charset="-122"/>
                <a:sym typeface="Wingdings 3" pitchFamily="18" charset="2"/>
              </a:rPr>
              <a:t>与</a:t>
            </a:r>
            <a:r>
              <a:rPr lang="en-US" altLang="zh-CN" dirty="0">
                <a:latin typeface="微软雅黑" pitchFamily="34" charset="-122"/>
                <a:ea typeface="微软雅黑" pitchFamily="34" charset="-122"/>
                <a:sym typeface="Wingdings 3" pitchFamily="18" charset="2"/>
              </a:rPr>
              <a:t>TGS</a:t>
            </a:r>
            <a:r>
              <a:rPr lang="zh-CN" altLang="en-US" dirty="0">
                <a:latin typeface="微软雅黑" pitchFamily="34" charset="-122"/>
                <a:ea typeface="微软雅黑" pitchFamily="34" charset="-122"/>
                <a:sym typeface="Wingdings 3" pitchFamily="18" charset="2"/>
              </a:rPr>
              <a:t>共享的密钥，防止</a:t>
            </a:r>
            <a:r>
              <a:rPr lang="en-US" altLang="zh-CN" dirty="0" err="1">
                <a:latin typeface="微软雅黑" pitchFamily="34" charset="-122"/>
                <a:ea typeface="微软雅黑" pitchFamily="34" charset="-122"/>
                <a:sym typeface="Wingdings 3" pitchFamily="18" charset="2"/>
              </a:rPr>
              <a:t>tickettgs</a:t>
            </a:r>
            <a:r>
              <a:rPr lang="zh-CN" altLang="en-US" dirty="0">
                <a:latin typeface="微软雅黑" pitchFamily="34" charset="-122"/>
                <a:ea typeface="微软雅黑" pitchFamily="34" charset="-122"/>
                <a:sym typeface="Wingdings 3" pitchFamily="18" charset="2"/>
              </a:rPr>
              <a:t>被其他人伪造</a:t>
            </a:r>
            <a:r>
              <a:rPr lang="zh-CN" altLang="en-US" sz="1800" dirty="0">
                <a:latin typeface="微软雅黑" pitchFamily="34" charset="-122"/>
                <a:ea typeface="微软雅黑" pitchFamily="34" charset="-122"/>
                <a:sym typeface="Wingdings 3" pitchFamily="18" charset="2"/>
              </a:rPr>
              <a:t>。</a:t>
            </a:r>
            <a:r>
              <a:rPr lang="zh-CN" altLang="sv-SE" sz="1800" dirty="0">
                <a:latin typeface="微软雅黑" pitchFamily="34" charset="-122"/>
                <a:ea typeface="微软雅黑" pitchFamily="34" charset="-122"/>
                <a:sym typeface="Wingdings 3" pitchFamily="18" charset="2"/>
              </a:rPr>
              <a:t>	</a:t>
            </a:r>
            <a:endParaRPr lang="zh-CN" altLang="en-US" sz="1800" dirty="0">
              <a:latin typeface="微软雅黑" pitchFamily="34" charset="-122"/>
              <a:ea typeface="微软雅黑" pitchFamily="34" charset="-122"/>
              <a:sym typeface="Wingdings 3" pitchFamily="18" charset="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42</a:t>
            </a:fld>
            <a:endParaRPr lang="en-US" altLang="zh-CN"/>
          </a:p>
        </p:txBody>
      </p:sp>
    </p:spTree>
    <p:extLst>
      <p:ext uri="{BB962C8B-B14F-4D97-AF65-F5344CB8AC3E}">
        <p14:creationId xmlns:p14="http://schemas.microsoft.com/office/powerpoint/2010/main" val="120433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圆角矩形 2"/>
          <p:cNvSpPr/>
          <p:nvPr/>
        </p:nvSpPr>
        <p:spPr>
          <a:xfrm>
            <a:off x="1131757" y="2016177"/>
            <a:ext cx="5876145" cy="1266669"/>
          </a:xfrm>
          <a:prstGeom prst="roundRect">
            <a:avLst/>
          </a:prstGeom>
          <a:solidFill>
            <a:srgbClr val="FCF6DC"/>
          </a:solidFill>
          <a:ln>
            <a:solidFill>
              <a:srgbClr val="F04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86" name="Rectangle 2"/>
          <p:cNvSpPr>
            <a:spLocks noGrp="1" noChangeArrowheads="1"/>
          </p:cNvSpPr>
          <p:nvPr>
            <p:ph type="title"/>
          </p:nvPr>
        </p:nvSpPr>
        <p:spPr>
          <a:xfrm>
            <a:off x="457200" y="304800"/>
            <a:ext cx="8686800" cy="530225"/>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更安全的认证协议</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192515" name="Rectangle 3"/>
          <p:cNvSpPr>
            <a:spLocks noGrp="1" noChangeArrowheads="1"/>
          </p:cNvSpPr>
          <p:nvPr>
            <p:ph idx="1"/>
          </p:nvPr>
        </p:nvSpPr>
        <p:spPr>
          <a:xfrm>
            <a:off x="660400" y="1366838"/>
            <a:ext cx="8048625" cy="4373562"/>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sym typeface="Wingdings 3" pitchFamily="18" charset="2"/>
              </a:rPr>
              <a:t>第二步：</a:t>
            </a:r>
            <a:r>
              <a:rPr lang="sv-SE" altLang="zh-CN" sz="2200" kern="1200" dirty="0">
                <a:latin typeface="微软雅黑" pitchFamily="34" charset="-122"/>
                <a:ea typeface="微软雅黑" pitchFamily="34" charset="-122"/>
                <a:cs typeface="+mn-cs"/>
                <a:sym typeface="Wingdings 3" pitchFamily="18" charset="2"/>
              </a:rPr>
              <a:t> Once per type of service:( </a:t>
            </a:r>
            <a:r>
              <a:rPr lang="zh-CN" altLang="en-US" sz="2200" kern="1200" dirty="0">
                <a:latin typeface="微软雅黑" pitchFamily="34" charset="-122"/>
                <a:ea typeface="微软雅黑" pitchFamily="34" charset="-122"/>
                <a:cs typeface="+mn-cs"/>
                <a:sym typeface="Wingdings 3" pitchFamily="18" charset="2"/>
              </a:rPr>
              <a:t>每种服务类型</a:t>
            </a:r>
            <a:r>
              <a:rPr lang="sv-SE" altLang="zh-CN" sz="2200" kern="1200" dirty="0">
                <a:latin typeface="微软雅黑" pitchFamily="34" charset="-122"/>
                <a:ea typeface="微软雅黑" pitchFamily="34" charset="-122"/>
                <a:cs typeface="+mn-cs"/>
                <a:sym typeface="Wingdings 3" pitchFamily="18" charset="2"/>
              </a:rPr>
              <a:t>)</a:t>
            </a:r>
          </a:p>
          <a:p>
            <a:pPr marL="609600" indent="-609600" eaLnBrk="1" hangingPunct="1">
              <a:lnSpc>
                <a:spcPct val="150000"/>
              </a:lnSpc>
              <a:spcBef>
                <a:spcPts val="600"/>
              </a:spcBef>
              <a:spcAft>
                <a:spcPts val="600"/>
              </a:spcAft>
              <a:buFontTx/>
              <a:buNone/>
            </a:pPr>
            <a:r>
              <a:rPr lang="sv-SE" altLang="zh-CN" sz="2200" dirty="0">
                <a:latin typeface="微软雅黑" pitchFamily="34" charset="-122"/>
                <a:ea typeface="微软雅黑" pitchFamily="34" charset="-122"/>
                <a:sym typeface="Wingdings 3" pitchFamily="18" charset="2"/>
              </a:rPr>
              <a:t>	C-&gt;TGS		IDc||ID</a:t>
            </a:r>
            <a:r>
              <a:rPr lang="sv-SE" altLang="zh-CN" sz="2200" baseline="-25000" dirty="0">
                <a:latin typeface="微软雅黑" pitchFamily="34" charset="-122"/>
                <a:ea typeface="微软雅黑" pitchFamily="34" charset="-122"/>
                <a:sym typeface="Wingdings 3" pitchFamily="18" charset="2"/>
              </a:rPr>
              <a:t>v</a:t>
            </a:r>
            <a:r>
              <a:rPr lang="sv-SE" altLang="zh-CN" sz="2200" dirty="0">
                <a:latin typeface="微软雅黑" pitchFamily="34" charset="-122"/>
                <a:ea typeface="微软雅黑" pitchFamily="34" charset="-122"/>
                <a:sym typeface="Wingdings 3" pitchFamily="18" charset="2"/>
              </a:rPr>
              <a:t>||Ticket</a:t>
            </a:r>
            <a:r>
              <a:rPr lang="sv-SE" altLang="zh-CN" sz="2200" baseline="-25000" dirty="0">
                <a:latin typeface="微软雅黑" pitchFamily="34" charset="-122"/>
                <a:ea typeface="微软雅黑" pitchFamily="34" charset="-122"/>
                <a:sym typeface="Wingdings 3" pitchFamily="18" charset="2"/>
              </a:rPr>
              <a:t>tgs</a:t>
            </a:r>
          </a:p>
          <a:p>
            <a:pPr marL="609600" indent="-609600" eaLnBrk="1" hangingPunct="1">
              <a:lnSpc>
                <a:spcPct val="150000"/>
              </a:lnSpc>
              <a:spcBef>
                <a:spcPts val="600"/>
              </a:spcBef>
              <a:spcAft>
                <a:spcPts val="600"/>
              </a:spcAft>
              <a:buFontTx/>
              <a:buNone/>
            </a:pPr>
            <a:r>
              <a:rPr lang="sv-SE" altLang="zh-CN" sz="2200" dirty="0">
                <a:latin typeface="微软雅黑" pitchFamily="34" charset="-122"/>
                <a:ea typeface="微软雅黑" pitchFamily="34" charset="-122"/>
                <a:sym typeface="Wingdings 3" pitchFamily="18" charset="2"/>
              </a:rPr>
              <a:t>	TGS-&gt;C		Ticket</a:t>
            </a:r>
            <a:r>
              <a:rPr lang="sv-SE" altLang="zh-CN" sz="2200" baseline="-25000" dirty="0">
                <a:latin typeface="微软雅黑" pitchFamily="34" charset="-122"/>
                <a:ea typeface="微软雅黑" pitchFamily="34" charset="-122"/>
                <a:sym typeface="Wingdings 3" pitchFamily="18" charset="2"/>
              </a:rPr>
              <a:t>v </a:t>
            </a:r>
            <a:r>
              <a:rPr lang="zh-CN" altLang="en-US" sz="2200" dirty="0">
                <a:latin typeface="微软雅黑" pitchFamily="34" charset="-122"/>
                <a:ea typeface="微软雅黑" pitchFamily="34" charset="-122"/>
                <a:sym typeface="Wingdings 3" pitchFamily="18" charset="2"/>
              </a:rPr>
              <a:t>（服务授权票据）</a:t>
            </a:r>
            <a:endParaRPr lang="sv-SE" altLang="zh-CN" sz="2200" dirty="0">
              <a:latin typeface="微软雅黑" pitchFamily="34" charset="-122"/>
              <a:ea typeface="微软雅黑" pitchFamily="34" charset="-122"/>
              <a:sym typeface="Wingdings 3" pitchFamily="18" charset="2"/>
            </a:endParaRPr>
          </a:p>
          <a:p>
            <a:pPr marL="1009650" lvl="1" indent="-609600" eaLnBrk="1" hangingPunct="1">
              <a:lnSpc>
                <a:spcPct val="150000"/>
              </a:lnSpc>
              <a:spcBef>
                <a:spcPts val="600"/>
              </a:spcBef>
              <a:spcAft>
                <a:spcPts val="600"/>
              </a:spcAft>
              <a:buFontTx/>
              <a:buNone/>
            </a:pPr>
            <a:r>
              <a:rPr lang="sv-SE" altLang="zh-CN" dirty="0">
                <a:latin typeface="微软雅黑" pitchFamily="34" charset="-122"/>
                <a:ea typeface="微软雅黑" pitchFamily="34" charset="-122"/>
                <a:sym typeface="Wingdings 3" pitchFamily="18" charset="2"/>
              </a:rPr>
              <a:t>Ticket</a:t>
            </a:r>
            <a:r>
              <a:rPr lang="sv-SE" altLang="zh-CN" baseline="-25000" dirty="0">
                <a:latin typeface="微软雅黑" pitchFamily="34" charset="-122"/>
                <a:ea typeface="微软雅黑" pitchFamily="34" charset="-122"/>
                <a:sym typeface="Wingdings 3" pitchFamily="18" charset="2"/>
              </a:rPr>
              <a:t>tgs</a:t>
            </a:r>
            <a:r>
              <a:rPr lang="sv-SE" altLang="zh-CN" dirty="0">
                <a:latin typeface="微软雅黑" pitchFamily="34" charset="-122"/>
                <a:ea typeface="微软雅黑" pitchFamily="34" charset="-122"/>
                <a:sym typeface="Wingdings 3" pitchFamily="18" charset="2"/>
              </a:rPr>
              <a:t>=E</a:t>
            </a:r>
            <a:r>
              <a:rPr lang="sv-SE" altLang="zh-CN" baseline="-25000" dirty="0">
                <a:latin typeface="微软雅黑" pitchFamily="34" charset="-122"/>
                <a:ea typeface="微软雅黑" pitchFamily="34" charset="-122"/>
                <a:sym typeface="Wingdings 3" pitchFamily="18" charset="2"/>
              </a:rPr>
              <a:t> </a:t>
            </a:r>
            <a:r>
              <a:rPr lang="sv-SE" altLang="zh-CN" dirty="0">
                <a:latin typeface="微软雅黑" pitchFamily="34" charset="-122"/>
                <a:ea typeface="微软雅黑" pitchFamily="34" charset="-122"/>
                <a:sym typeface="Wingdings 3" pitchFamily="18" charset="2"/>
              </a:rPr>
              <a:t>[k</a:t>
            </a:r>
            <a:r>
              <a:rPr lang="sv-SE" altLang="zh-CN" baseline="-25000" dirty="0">
                <a:latin typeface="微软雅黑" pitchFamily="34" charset="-122"/>
                <a:ea typeface="微软雅黑" pitchFamily="34" charset="-122"/>
                <a:sym typeface="Wingdings 3" pitchFamily="18" charset="2"/>
              </a:rPr>
              <a:t>tgs</a:t>
            </a:r>
            <a:r>
              <a:rPr lang="zh-CN" altLang="en-US" dirty="0">
                <a:latin typeface="微软雅黑" pitchFamily="34" charset="-122"/>
                <a:ea typeface="微软雅黑" pitchFamily="34" charset="-122"/>
                <a:sym typeface="Wingdings 3" pitchFamily="18" charset="2"/>
              </a:rPr>
              <a:t>，</a:t>
            </a:r>
            <a:r>
              <a:rPr lang="sv-SE" altLang="zh-CN" dirty="0">
                <a:latin typeface="微软雅黑" pitchFamily="34" charset="-122"/>
                <a:ea typeface="微软雅黑" pitchFamily="34" charset="-122"/>
                <a:sym typeface="Wingdings 3" pitchFamily="18" charset="2"/>
              </a:rPr>
              <a:t>IDc||ADc||ID</a:t>
            </a:r>
            <a:r>
              <a:rPr lang="sv-SE" altLang="zh-CN" baseline="-25000" dirty="0">
                <a:latin typeface="微软雅黑" pitchFamily="34" charset="-122"/>
                <a:ea typeface="微软雅黑" pitchFamily="34" charset="-122"/>
                <a:sym typeface="Wingdings 3" pitchFamily="18" charset="2"/>
              </a:rPr>
              <a:t>tgs</a:t>
            </a:r>
            <a:r>
              <a:rPr lang="sv-SE" altLang="zh-CN" dirty="0">
                <a:latin typeface="微软雅黑" pitchFamily="34" charset="-122"/>
                <a:ea typeface="微软雅黑" pitchFamily="34" charset="-122"/>
                <a:sym typeface="Wingdings 3" pitchFamily="18" charset="2"/>
              </a:rPr>
              <a:t>||TS1||Lifetime1]</a:t>
            </a:r>
          </a:p>
          <a:p>
            <a:pPr marL="1009650" lvl="1" indent="-609600" eaLnBrk="1" hangingPunct="1">
              <a:lnSpc>
                <a:spcPct val="150000"/>
              </a:lnSpc>
              <a:spcBef>
                <a:spcPts val="600"/>
              </a:spcBef>
              <a:spcAft>
                <a:spcPts val="600"/>
              </a:spcAft>
              <a:buFontTx/>
              <a:buNone/>
            </a:pPr>
            <a:r>
              <a:rPr lang="sv-SE" altLang="zh-CN" dirty="0">
                <a:latin typeface="微软雅黑" pitchFamily="34" charset="-122"/>
                <a:ea typeface="微软雅黑" pitchFamily="34" charset="-122"/>
                <a:sym typeface="Wingdings 3" pitchFamily="18" charset="2"/>
              </a:rPr>
              <a:t>Ticket</a:t>
            </a:r>
            <a:r>
              <a:rPr lang="sv-SE" altLang="zh-CN" baseline="-25000" dirty="0">
                <a:latin typeface="微软雅黑" pitchFamily="34" charset="-122"/>
                <a:ea typeface="微软雅黑" pitchFamily="34" charset="-122"/>
                <a:sym typeface="Wingdings 3" pitchFamily="18" charset="2"/>
              </a:rPr>
              <a:t>v</a:t>
            </a:r>
            <a:r>
              <a:rPr lang="sv-SE" altLang="zh-CN" dirty="0">
                <a:latin typeface="微软雅黑" pitchFamily="34" charset="-122"/>
                <a:ea typeface="微软雅黑" pitchFamily="34" charset="-122"/>
                <a:sym typeface="Wingdings 3" pitchFamily="18" charset="2"/>
              </a:rPr>
              <a:t>=E</a:t>
            </a:r>
            <a:r>
              <a:rPr lang="sv-SE" altLang="zh-CN" baseline="-25000" dirty="0">
                <a:latin typeface="微软雅黑" pitchFamily="34" charset="-122"/>
                <a:ea typeface="微软雅黑" pitchFamily="34" charset="-122"/>
                <a:sym typeface="Wingdings 3" pitchFamily="18" charset="2"/>
              </a:rPr>
              <a:t> </a:t>
            </a:r>
            <a:r>
              <a:rPr lang="sv-SE" altLang="zh-CN" dirty="0">
                <a:latin typeface="微软雅黑" pitchFamily="34" charset="-122"/>
                <a:ea typeface="微软雅黑" pitchFamily="34" charset="-122"/>
                <a:sym typeface="Wingdings 3" pitchFamily="18" charset="2"/>
              </a:rPr>
              <a:t>[k</a:t>
            </a:r>
            <a:r>
              <a:rPr lang="sv-SE" altLang="zh-CN" baseline="-25000" dirty="0">
                <a:latin typeface="微软雅黑" pitchFamily="34" charset="-122"/>
                <a:ea typeface="微软雅黑" pitchFamily="34" charset="-122"/>
                <a:sym typeface="Wingdings 3" pitchFamily="18" charset="2"/>
              </a:rPr>
              <a:t>v</a:t>
            </a:r>
            <a:r>
              <a:rPr lang="zh-CN" altLang="en-US" dirty="0">
                <a:latin typeface="微软雅黑" pitchFamily="34" charset="-122"/>
                <a:ea typeface="微软雅黑" pitchFamily="34" charset="-122"/>
                <a:sym typeface="Wingdings 3" pitchFamily="18" charset="2"/>
              </a:rPr>
              <a:t>，</a:t>
            </a:r>
            <a:r>
              <a:rPr lang="sv-SE" altLang="zh-CN" dirty="0">
                <a:latin typeface="微软雅黑" pitchFamily="34" charset="-122"/>
                <a:ea typeface="微软雅黑" pitchFamily="34" charset="-122"/>
                <a:sym typeface="Wingdings 3" pitchFamily="18" charset="2"/>
              </a:rPr>
              <a:t>IDc||ADc||ID</a:t>
            </a:r>
            <a:r>
              <a:rPr lang="sv-SE" altLang="zh-CN" baseline="-25000" dirty="0">
                <a:latin typeface="微软雅黑" pitchFamily="34" charset="-122"/>
                <a:ea typeface="微软雅黑" pitchFamily="34" charset="-122"/>
                <a:sym typeface="Wingdings 3" pitchFamily="18" charset="2"/>
              </a:rPr>
              <a:t>v</a:t>
            </a:r>
            <a:r>
              <a:rPr lang="sv-SE" altLang="zh-CN" dirty="0">
                <a:latin typeface="微软雅黑" pitchFamily="34" charset="-122"/>
                <a:ea typeface="微软雅黑" pitchFamily="34" charset="-122"/>
                <a:sym typeface="Wingdings 3" pitchFamily="18" charset="2"/>
              </a:rPr>
              <a:t>||TS2||Lifetime2]</a:t>
            </a:r>
            <a:r>
              <a:rPr lang="sv-SE" altLang="zh-CN" sz="1800" dirty="0">
                <a:latin typeface="微软雅黑" pitchFamily="34" charset="-122"/>
                <a:ea typeface="微软雅黑" pitchFamily="34" charset="-122"/>
                <a:sym typeface="Wingdings 3" pitchFamily="18" charset="2"/>
              </a:rPr>
              <a:t>	</a:t>
            </a: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cs typeface="+mn-cs"/>
                <a:sym typeface="Wingdings 3" pitchFamily="18" charset="2"/>
              </a:rPr>
              <a:t>TGS</a:t>
            </a:r>
            <a:r>
              <a:rPr lang="zh-CN" altLang="en-US" kern="1200" dirty="0">
                <a:latin typeface="微软雅黑" pitchFamily="34" charset="-122"/>
                <a:ea typeface="微软雅黑" pitchFamily="34" charset="-122"/>
                <a:cs typeface="+mn-cs"/>
                <a:sym typeface="Wingdings 3" pitchFamily="18" charset="2"/>
              </a:rPr>
              <a:t>服务器解密验证客户端发送的</a:t>
            </a:r>
            <a:r>
              <a:rPr lang="en-US" altLang="zh-CN" kern="1200" dirty="0" err="1">
                <a:latin typeface="微软雅黑" pitchFamily="34" charset="-122"/>
                <a:ea typeface="微软雅黑" pitchFamily="34" charset="-122"/>
                <a:cs typeface="+mn-cs"/>
                <a:sym typeface="Wingdings 3" pitchFamily="18" charset="2"/>
              </a:rPr>
              <a:t>Ticket</a:t>
            </a:r>
            <a:r>
              <a:rPr lang="en-US" altLang="zh-CN" kern="1200" baseline="-25000" dirty="0" err="1">
                <a:latin typeface="微软雅黑" pitchFamily="34" charset="-122"/>
                <a:ea typeface="微软雅黑" pitchFamily="34" charset="-122"/>
                <a:cs typeface="+mn-cs"/>
                <a:sym typeface="Wingdings 3" pitchFamily="18" charset="2"/>
              </a:rPr>
              <a:t>tgs</a:t>
            </a:r>
            <a:r>
              <a:rPr lang="zh-CN" altLang="en-US" kern="1200" dirty="0">
                <a:latin typeface="微软雅黑" pitchFamily="34" charset="-122"/>
                <a:ea typeface="微软雅黑" pitchFamily="34" charset="-122"/>
                <a:cs typeface="+mn-cs"/>
                <a:sym typeface="Wingdings 3" pitchFamily="18" charset="2"/>
              </a:rPr>
              <a:t>是否合法</a:t>
            </a:r>
            <a:endParaRPr lang="en-US" altLang="zh-CN" kern="1200" dirty="0">
              <a:latin typeface="微软雅黑" pitchFamily="34" charset="-122"/>
              <a:ea typeface="微软雅黑" pitchFamily="34" charset="-122"/>
              <a:cs typeface="+mn-cs"/>
              <a:sym typeface="Wingdings 3" pitchFamily="18" charset="2"/>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sym typeface="Wingdings 3" pitchFamily="18" charset="2"/>
              </a:rPr>
              <a:t> 在有效期内，客户可以使用同一服务授权票据</a:t>
            </a:r>
            <a:r>
              <a:rPr lang="en-US" altLang="zh-CN" kern="1200" dirty="0" err="1">
                <a:latin typeface="微软雅黑" pitchFamily="34" charset="-122"/>
                <a:ea typeface="微软雅黑" pitchFamily="34" charset="-122"/>
                <a:cs typeface="+mn-cs"/>
                <a:sym typeface="Wingdings 3" pitchFamily="18" charset="2"/>
              </a:rPr>
              <a:t>ticket</a:t>
            </a:r>
            <a:r>
              <a:rPr lang="en-US" altLang="zh-CN" kern="1200" baseline="-25000" dirty="0" err="1">
                <a:latin typeface="微软雅黑" pitchFamily="34" charset="-122"/>
                <a:ea typeface="微软雅黑" pitchFamily="34" charset="-122"/>
                <a:cs typeface="+mn-cs"/>
                <a:sym typeface="Wingdings 3" pitchFamily="18" charset="2"/>
              </a:rPr>
              <a:t>v</a:t>
            </a:r>
            <a:r>
              <a:rPr lang="zh-CN" altLang="en-US" kern="1200" dirty="0">
                <a:latin typeface="微软雅黑" pitchFamily="34" charset="-122"/>
                <a:ea typeface="微软雅黑" pitchFamily="34" charset="-122"/>
                <a:cs typeface="+mn-cs"/>
                <a:sym typeface="Wingdings 3" pitchFamily="18" charset="2"/>
              </a:rPr>
              <a:t>访问同一个服务器。密钥</a:t>
            </a:r>
            <a:r>
              <a:rPr lang="en-US" altLang="zh-CN" kern="1200" dirty="0" err="1">
                <a:latin typeface="微软雅黑" pitchFamily="34" charset="-122"/>
                <a:ea typeface="微软雅黑" pitchFamily="34" charset="-122"/>
                <a:cs typeface="+mn-cs"/>
                <a:sym typeface="Wingdings 3" pitchFamily="18" charset="2"/>
              </a:rPr>
              <a:t>K</a:t>
            </a:r>
            <a:r>
              <a:rPr lang="en-US" altLang="zh-CN" kern="1200" baseline="-25000" dirty="0" err="1">
                <a:latin typeface="微软雅黑" pitchFamily="34" charset="-122"/>
                <a:ea typeface="微软雅黑" pitchFamily="34" charset="-122"/>
                <a:cs typeface="+mn-cs"/>
                <a:sym typeface="Wingdings 3" pitchFamily="18" charset="2"/>
              </a:rPr>
              <a:t>v</a:t>
            </a:r>
            <a:r>
              <a:rPr lang="zh-CN" altLang="en-US" kern="1200" dirty="0">
                <a:latin typeface="微软雅黑" pitchFamily="34" charset="-122"/>
                <a:ea typeface="微软雅黑" pitchFamily="34" charset="-122"/>
                <a:cs typeface="+mn-cs"/>
                <a:sym typeface="Wingdings 3" pitchFamily="18" charset="2"/>
              </a:rPr>
              <a:t>由</a:t>
            </a:r>
            <a:r>
              <a:rPr lang="en-US" altLang="zh-CN" kern="1200" dirty="0">
                <a:latin typeface="微软雅黑" pitchFamily="34" charset="-122"/>
                <a:ea typeface="微软雅黑" pitchFamily="34" charset="-122"/>
                <a:cs typeface="+mn-cs"/>
                <a:sym typeface="Wingdings 3" pitchFamily="18" charset="2"/>
              </a:rPr>
              <a:t>TGS</a:t>
            </a:r>
            <a:r>
              <a:rPr lang="zh-CN" altLang="en-US" kern="1200" dirty="0">
                <a:latin typeface="微软雅黑" pitchFamily="34" charset="-122"/>
                <a:ea typeface="微软雅黑" pitchFamily="34" charset="-122"/>
                <a:cs typeface="+mn-cs"/>
                <a:sym typeface="Wingdings 3" pitchFamily="18" charset="2"/>
              </a:rPr>
              <a:t>与服务器共享</a:t>
            </a:r>
            <a:endParaRPr lang="en-US" altLang="zh-CN" sz="2200" dirty="0">
              <a:latin typeface="微软雅黑" pitchFamily="34" charset="-122"/>
              <a:ea typeface="微软雅黑" pitchFamily="34" charset="-122"/>
              <a:sym typeface="Wingdings 3" pitchFamily="18" charset="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43</a:t>
            </a:fld>
            <a:endParaRPr lang="en-US" altLang="zh-CN"/>
          </a:p>
        </p:txBody>
      </p:sp>
    </p:spTree>
    <p:extLst>
      <p:ext uri="{BB962C8B-B14F-4D97-AF65-F5344CB8AC3E}">
        <p14:creationId xmlns:p14="http://schemas.microsoft.com/office/powerpoint/2010/main" val="1338476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圆角矩形 2"/>
          <p:cNvSpPr/>
          <p:nvPr/>
        </p:nvSpPr>
        <p:spPr>
          <a:xfrm>
            <a:off x="1194619" y="2883310"/>
            <a:ext cx="4402394" cy="730045"/>
          </a:xfrm>
          <a:prstGeom prst="roundRect">
            <a:avLst/>
          </a:prstGeom>
          <a:solidFill>
            <a:srgbClr val="FCF6DC"/>
          </a:solidFill>
          <a:ln>
            <a:solidFill>
              <a:srgbClr val="F04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10" name="Rectangle 2"/>
          <p:cNvSpPr>
            <a:spLocks noGrp="1" noChangeArrowheads="1"/>
          </p:cNvSpPr>
          <p:nvPr>
            <p:ph type="title"/>
          </p:nvPr>
        </p:nvSpPr>
        <p:spPr>
          <a:xfrm>
            <a:off x="457200" y="190500"/>
            <a:ext cx="8686800" cy="530225"/>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更安全的认证协议</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193539" name="Rectangle 3"/>
          <p:cNvSpPr>
            <a:spLocks noGrp="1" noChangeArrowheads="1"/>
          </p:cNvSpPr>
          <p:nvPr>
            <p:ph idx="1"/>
          </p:nvPr>
        </p:nvSpPr>
        <p:spPr>
          <a:xfrm>
            <a:off x="927100" y="1841500"/>
            <a:ext cx="7591425" cy="3336925"/>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sym typeface="Wingdings 3" pitchFamily="18" charset="2"/>
              </a:rPr>
              <a:t>第三步：</a:t>
            </a:r>
            <a:r>
              <a:rPr lang="sv-SE" altLang="zh-CN" sz="2200" kern="1200" dirty="0">
                <a:latin typeface="微软雅黑" pitchFamily="34" charset="-122"/>
                <a:ea typeface="微软雅黑" pitchFamily="34" charset="-122"/>
                <a:cs typeface="+mn-cs"/>
                <a:sym typeface="Wingdings 3" pitchFamily="18" charset="2"/>
              </a:rPr>
              <a:t>Once per service session</a:t>
            </a:r>
            <a:r>
              <a:rPr lang="zh-CN" altLang="en-US" sz="2200" kern="1200" dirty="0">
                <a:latin typeface="微软雅黑" pitchFamily="34" charset="-122"/>
                <a:ea typeface="微软雅黑" pitchFamily="34" charset="-122"/>
                <a:cs typeface="+mn-cs"/>
                <a:sym typeface="Wingdings 3" pitchFamily="18" charset="2"/>
              </a:rPr>
              <a:t>（每次服务会话仅一次）</a:t>
            </a:r>
            <a:r>
              <a:rPr lang="sv-SE" altLang="zh-CN" sz="2200" kern="1200" dirty="0">
                <a:latin typeface="微软雅黑" pitchFamily="34" charset="-122"/>
                <a:ea typeface="微软雅黑" pitchFamily="34" charset="-122"/>
                <a:cs typeface="+mn-cs"/>
                <a:sym typeface="Wingdings 3" pitchFamily="18" charset="2"/>
              </a:rPr>
              <a:t>:</a:t>
            </a:r>
          </a:p>
          <a:p>
            <a:pPr marL="609600" indent="-609600" eaLnBrk="1" hangingPunct="1">
              <a:lnSpc>
                <a:spcPct val="140000"/>
              </a:lnSpc>
              <a:buFontTx/>
              <a:buNone/>
            </a:pPr>
            <a:r>
              <a:rPr lang="sv-SE" altLang="zh-CN" sz="2200" dirty="0">
                <a:latin typeface="微软雅黑" pitchFamily="34" charset="-122"/>
                <a:ea typeface="微软雅黑" pitchFamily="34" charset="-122"/>
                <a:cs typeface="Times New Roman" pitchFamily="18" charset="0"/>
                <a:sym typeface="Wingdings 3" pitchFamily="18" charset="2"/>
              </a:rPr>
              <a:t>	C-</a:t>
            </a:r>
            <a:r>
              <a:rPr lang="en-US" altLang="zh-CN" sz="2200" dirty="0">
                <a:latin typeface="微软雅黑" pitchFamily="34" charset="-122"/>
                <a:ea typeface="微软雅黑" pitchFamily="34" charset="-122"/>
                <a:cs typeface="Times New Roman" pitchFamily="18" charset="0"/>
                <a:sym typeface="Wingdings 3" pitchFamily="18" charset="2"/>
              </a:rPr>
              <a:t>&gt;</a:t>
            </a:r>
            <a:r>
              <a:rPr lang="sv-SE" altLang="zh-CN" sz="2200" dirty="0">
                <a:latin typeface="微软雅黑" pitchFamily="34" charset="-122"/>
                <a:ea typeface="微软雅黑" pitchFamily="34" charset="-122"/>
                <a:cs typeface="Times New Roman" pitchFamily="18" charset="0"/>
                <a:sym typeface="Wingdings 3" pitchFamily="18" charset="2"/>
              </a:rPr>
              <a:t>V 		IDc||Ticket</a:t>
            </a:r>
            <a:r>
              <a:rPr lang="sv-SE" altLang="zh-CN" sz="2200" baseline="-25000" dirty="0">
                <a:latin typeface="微软雅黑" pitchFamily="34" charset="-122"/>
                <a:ea typeface="微软雅黑" pitchFamily="34" charset="-122"/>
                <a:cs typeface="Times New Roman" pitchFamily="18" charset="0"/>
                <a:sym typeface="Wingdings 3" pitchFamily="18" charset="2"/>
              </a:rPr>
              <a:t>v</a:t>
            </a:r>
          </a:p>
          <a:p>
            <a:pPr marL="609600" indent="-609600" eaLnBrk="1" hangingPunct="1">
              <a:lnSpc>
                <a:spcPct val="140000"/>
              </a:lnSpc>
              <a:buFontTx/>
              <a:buNone/>
            </a:pPr>
            <a:endParaRPr lang="sv-SE" altLang="zh-CN" sz="2200" baseline="-25000" dirty="0">
              <a:latin typeface="微软雅黑" pitchFamily="34" charset="-122"/>
              <a:ea typeface="微软雅黑" pitchFamily="34" charset="-122"/>
              <a:cs typeface="Times New Roman" pitchFamily="18" charset="0"/>
              <a:sym typeface="Wingdings 3" pitchFamily="18" charset="2"/>
            </a:endParaRPr>
          </a:p>
          <a:p>
            <a:pPr marL="1009650" lvl="1" indent="-609600" eaLnBrk="1" hangingPunct="1">
              <a:lnSpc>
                <a:spcPct val="140000"/>
              </a:lnSpc>
              <a:buFontTx/>
              <a:buNone/>
            </a:pPr>
            <a:r>
              <a:rPr lang="zh-CN" altLang="en-US" dirty="0">
                <a:latin typeface="微软雅黑" pitchFamily="34" charset="-122"/>
                <a:ea typeface="微软雅黑" pitchFamily="34" charset="-122"/>
                <a:cs typeface="Times New Roman" pitchFamily="18" charset="0"/>
                <a:sym typeface="Wingdings 3" pitchFamily="18" charset="2"/>
              </a:rPr>
              <a:t>服务器对</a:t>
            </a:r>
            <a:r>
              <a:rPr lang="en-US" altLang="zh-CN" dirty="0" err="1">
                <a:latin typeface="微软雅黑" pitchFamily="34" charset="-122"/>
                <a:ea typeface="微软雅黑" pitchFamily="34" charset="-122"/>
                <a:cs typeface="Times New Roman" pitchFamily="18" charset="0"/>
                <a:sym typeface="Wingdings 3" pitchFamily="18" charset="2"/>
              </a:rPr>
              <a:t>Ticket</a:t>
            </a:r>
            <a:r>
              <a:rPr lang="en-US" altLang="zh-CN" baseline="-25000" dirty="0" err="1">
                <a:latin typeface="微软雅黑" pitchFamily="34" charset="-122"/>
                <a:ea typeface="微软雅黑" pitchFamily="34" charset="-122"/>
                <a:cs typeface="Times New Roman" pitchFamily="18" charset="0"/>
                <a:sym typeface="Wingdings 3" pitchFamily="18" charset="2"/>
              </a:rPr>
              <a:t>v</a:t>
            </a:r>
            <a:r>
              <a:rPr lang="zh-CN" altLang="en-US" dirty="0">
                <a:latin typeface="微软雅黑" pitchFamily="34" charset="-122"/>
                <a:ea typeface="微软雅黑" pitchFamily="34" charset="-122"/>
                <a:cs typeface="Times New Roman" pitchFamily="18" charset="0"/>
                <a:sym typeface="Wingdings 3" pitchFamily="18" charset="2"/>
              </a:rPr>
              <a:t>解密验证客户端用户的合法性和访问权限</a:t>
            </a:r>
            <a:endParaRPr lang="sv-SE" altLang="zh-CN" sz="1800" dirty="0">
              <a:latin typeface="微软雅黑" pitchFamily="34" charset="-122"/>
              <a:ea typeface="微软雅黑" pitchFamily="34" charset="-122"/>
              <a:cs typeface="Times New Roman" pitchFamily="18" charset="0"/>
              <a:sym typeface="Wingdings 3" pitchFamily="18" charset="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44</a:t>
            </a:fld>
            <a:endParaRPr lang="en-US" altLang="zh-CN"/>
          </a:p>
        </p:txBody>
      </p:sp>
    </p:spTree>
    <p:extLst>
      <p:ext uri="{BB962C8B-B14F-4D97-AF65-F5344CB8AC3E}">
        <p14:creationId xmlns:p14="http://schemas.microsoft.com/office/powerpoint/2010/main" val="3997241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482600" y="223838"/>
            <a:ext cx="8229600" cy="1143000"/>
          </a:xfrm>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更安全的认证协议</a:t>
            </a:r>
          </a:p>
        </p:txBody>
      </p:sp>
      <p:sp>
        <p:nvSpPr>
          <p:cNvPr id="19459" name="内容占位符 2"/>
          <p:cNvSpPr>
            <a:spLocks noGrp="1"/>
          </p:cNvSpPr>
          <p:nvPr>
            <p:ph idx="1"/>
          </p:nvPr>
        </p:nvSpPr>
        <p:spPr>
          <a:xfrm>
            <a:off x="774700" y="1231900"/>
            <a:ext cx="7772400" cy="4940300"/>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票据授权票据是</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可重用</a:t>
            </a:r>
            <a:r>
              <a:rPr lang="zh-CN" altLang="en-US" sz="2200" kern="1200" dirty="0">
                <a:latin typeface="微软雅黑" pitchFamily="34" charset="-122"/>
                <a:ea typeface="微软雅黑" pitchFamily="34" charset="-122"/>
                <a:cs typeface="+mn-cs"/>
              </a:rPr>
              <a:t>的。</a:t>
            </a:r>
            <a:endParaRPr lang="en-US" altLang="zh-CN" sz="2200" kern="1200" dirty="0">
              <a:latin typeface="微软雅黑" pitchFamily="34" charset="-122"/>
              <a:ea typeface="微软雅黑" pitchFamily="34" charset="-122"/>
              <a:cs typeface="+mn-cs"/>
            </a:endParaRPr>
          </a:p>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为了防止攻击者假冒合法用户欺骗</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，票据授权票据应包含带有日期和时间的时间戳（</a:t>
            </a:r>
            <a:r>
              <a:rPr lang="en-US" altLang="zh-CN" sz="2200" kern="1200" dirty="0">
                <a:latin typeface="微软雅黑" pitchFamily="34" charset="-122"/>
                <a:ea typeface="微软雅黑" pitchFamily="34" charset="-122"/>
                <a:cs typeface="+mn-cs"/>
              </a:rPr>
              <a:t>TS</a:t>
            </a:r>
            <a:r>
              <a:rPr lang="zh-CN" altLang="en-US" sz="2200" kern="1200" dirty="0">
                <a:latin typeface="微软雅黑" pitchFamily="34" charset="-122"/>
                <a:ea typeface="微软雅黑" pitchFamily="34" charset="-122"/>
                <a:cs typeface="+mn-cs"/>
              </a:rPr>
              <a:t>），以及票据合法使用时间如</a:t>
            </a:r>
            <a:r>
              <a:rPr lang="en-US" altLang="zh-CN" sz="2200" kern="1200" dirty="0">
                <a:latin typeface="微软雅黑" pitchFamily="34" charset="-122"/>
                <a:ea typeface="微软雅黑" pitchFamily="34" charset="-122"/>
                <a:cs typeface="+mn-cs"/>
              </a:rPr>
              <a:t>8</a:t>
            </a:r>
            <a:r>
              <a:rPr lang="zh-CN" altLang="en-US" sz="2200" kern="1200" dirty="0">
                <a:latin typeface="微软雅黑" pitchFamily="34" charset="-122"/>
                <a:ea typeface="微软雅黑" pitchFamily="34" charset="-122"/>
                <a:cs typeface="+mn-cs"/>
              </a:rPr>
              <a:t>小时的生命期（</a:t>
            </a:r>
            <a:r>
              <a:rPr lang="en-US" altLang="zh-CN" sz="2200" kern="1200" dirty="0">
                <a:latin typeface="微软雅黑" pitchFamily="34" charset="-122"/>
                <a:ea typeface="微软雅黑" pitchFamily="34" charset="-122"/>
                <a:cs typeface="+mn-cs"/>
              </a:rPr>
              <a:t>lifetime</a:t>
            </a:r>
            <a:r>
              <a:rPr lang="zh-CN" altLang="en-US" sz="2200" kern="1200" dirty="0">
                <a:latin typeface="微软雅黑" pitchFamily="34" charset="-122"/>
                <a:ea typeface="微软雅黑" pitchFamily="34" charset="-122"/>
                <a:cs typeface="+mn-cs"/>
              </a:rPr>
              <a:t>）。</a:t>
            </a:r>
            <a:endParaRPr lang="en-US" altLang="zh-CN" sz="2200" kern="1200" dirty="0">
              <a:latin typeface="微软雅黑" pitchFamily="34" charset="-122"/>
              <a:ea typeface="微软雅黑" pitchFamily="34" charset="-122"/>
              <a:cs typeface="+mn-cs"/>
            </a:endParaRPr>
          </a:p>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票据授权票据是被</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仅有</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AS</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和</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TGS</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知道的密钥加密</a:t>
            </a:r>
            <a:r>
              <a:rPr lang="zh-CN" altLang="en-US" sz="2200" kern="1200" dirty="0">
                <a:latin typeface="微软雅黑" pitchFamily="34" charset="-122"/>
                <a:ea typeface="微软雅黑" pitchFamily="34" charset="-122"/>
                <a:cs typeface="+mn-cs"/>
              </a:rPr>
              <a:t>，防止其他人对该票据非法篡改。另外，该票据还被客户端用户口令的密钥再加密，这样只有该用户可以恢复该票据。</a:t>
            </a:r>
            <a:endParaRPr lang="en-US" altLang="zh-CN" sz="2200" kern="1200" dirty="0">
              <a:latin typeface="微软雅黑" pitchFamily="34" charset="-122"/>
              <a:ea typeface="微软雅黑" pitchFamily="34" charset="-122"/>
              <a:cs typeface="+mn-cs"/>
            </a:endParaRPr>
          </a:p>
          <a:p>
            <a:pPr marL="342900" lvl="1" indent="-342900">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服务授权票据和票据授权票据结构是相同的</a:t>
            </a:r>
            <a:r>
              <a:rPr lang="zh-CN" altLang="en-US" sz="2200" kern="1200" dirty="0">
                <a:latin typeface="微软雅黑" pitchFamily="34" charset="-122"/>
                <a:ea typeface="微软雅黑" pitchFamily="34" charset="-122"/>
                <a:cs typeface="+mn-cs"/>
              </a:rPr>
              <a:t>，也包含时间戳和生命期。</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45</a:t>
            </a:fld>
            <a:endParaRPr lang="en-US" altLang="zh-CN"/>
          </a:p>
        </p:txBody>
      </p:sp>
    </p:spTree>
    <p:extLst>
      <p:ext uri="{BB962C8B-B14F-4D97-AF65-F5344CB8AC3E}">
        <p14:creationId xmlns:p14="http://schemas.microsoft.com/office/powerpoint/2010/main" val="40729305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19100" y="211138"/>
            <a:ext cx="8229600" cy="1143000"/>
          </a:xfrm>
        </p:spPr>
        <p:txBody>
          <a:bodyPr/>
          <a:lstStyle/>
          <a:p>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更安全认证会话的问题</a:t>
            </a:r>
          </a:p>
        </p:txBody>
      </p:sp>
      <p:sp>
        <p:nvSpPr>
          <p:cNvPr id="20483" name="内容占位符 2"/>
          <p:cNvSpPr>
            <a:spLocks noGrp="1"/>
          </p:cNvSpPr>
          <p:nvPr>
            <p:ph idx="1"/>
          </p:nvPr>
        </p:nvSpPr>
        <p:spPr/>
        <p:txBody>
          <a:bodyPr/>
          <a:lstStyle/>
          <a:p>
            <a:pPr marL="342900" lvl="1" indent="-342900">
              <a:lnSpc>
                <a:spcPct val="150000"/>
              </a:lnSpc>
              <a:spcBef>
                <a:spcPts val="600"/>
              </a:spcBef>
              <a:spcAft>
                <a:spcPts val="600"/>
              </a:spcAft>
              <a:buBlip>
                <a:blip r:embed="rId2"/>
              </a:buBlip>
            </a:pPr>
            <a:r>
              <a:rPr lang="zh-CN" altLang="en-US" sz="2400" kern="1200" dirty="0">
                <a:latin typeface="微软雅黑" pitchFamily="34" charset="-122"/>
                <a:ea typeface="微软雅黑" pitchFamily="34" charset="-122"/>
                <a:cs typeface="+mn-cs"/>
              </a:rPr>
              <a:t>票据重放攻击</a:t>
            </a:r>
            <a:endParaRPr lang="en-US" altLang="zh-CN" sz="24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生存期太短</a:t>
            </a:r>
            <a:r>
              <a:rPr lang="zh-CN" altLang="en-US" sz="2400" kern="1200" dirty="0">
                <a:latin typeface="微软雅黑" pitchFamily="34" charset="-122"/>
                <a:ea typeface="微软雅黑" pitchFamily="34" charset="-122"/>
                <a:cs typeface="+mn-cs"/>
              </a:rPr>
              <a:t>对用户造成不便，</a:t>
            </a: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太长不安全</a:t>
            </a:r>
            <a:endPar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en-US" altLang="zh-CN" sz="2400" kern="1200" dirty="0">
                <a:latin typeface="微软雅黑" pitchFamily="34" charset="-122"/>
                <a:ea typeface="微软雅黑" pitchFamily="34" charset="-122"/>
                <a:cs typeface="+mn-cs"/>
              </a:rPr>
              <a:t>TGS</a:t>
            </a:r>
            <a:r>
              <a:rPr lang="zh-CN" altLang="en-US" sz="2400" kern="1200" dirty="0">
                <a:latin typeface="微软雅黑" pitchFamily="34" charset="-122"/>
                <a:ea typeface="微软雅黑" pitchFamily="34" charset="-122"/>
                <a:cs typeface="+mn-cs"/>
              </a:rPr>
              <a:t>应能够证实票据使用者与票据所有者的</a:t>
            </a: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一致性</a:t>
            </a:r>
            <a:endPar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解决办法</a:t>
            </a:r>
            <a:r>
              <a:rPr lang="zh-CN" altLang="en-US" sz="2400" kern="1200" dirty="0">
                <a:latin typeface="微软雅黑" pitchFamily="34" charset="-122"/>
                <a:ea typeface="微软雅黑" pitchFamily="34" charset="-122"/>
                <a:cs typeface="+mn-cs"/>
              </a:rPr>
              <a:t>：</a:t>
            </a:r>
            <a:r>
              <a:rPr lang="en-US" altLang="zh-CN" sz="2400" kern="1200" dirty="0">
                <a:latin typeface="微软雅黑" pitchFamily="34" charset="-122"/>
                <a:ea typeface="微软雅黑" pitchFamily="34" charset="-122"/>
                <a:cs typeface="+mn-cs"/>
              </a:rPr>
              <a:t>AS</a:t>
            </a:r>
            <a:r>
              <a:rPr lang="zh-CN" altLang="en-US" sz="2400" kern="1200" dirty="0">
                <a:latin typeface="微软雅黑" pitchFamily="34" charset="-122"/>
                <a:ea typeface="微软雅黑" pitchFamily="34" charset="-122"/>
                <a:cs typeface="+mn-cs"/>
              </a:rPr>
              <a:t>为客户端和</a:t>
            </a:r>
            <a:r>
              <a:rPr lang="en-US" altLang="zh-CN" sz="2400" kern="1200" dirty="0">
                <a:latin typeface="微软雅黑" pitchFamily="34" charset="-122"/>
                <a:ea typeface="微软雅黑" pitchFamily="34" charset="-122"/>
                <a:cs typeface="+mn-cs"/>
              </a:rPr>
              <a:t>TGS</a:t>
            </a:r>
            <a:r>
              <a:rPr lang="zh-CN" altLang="en-US" sz="2400" kern="1200" dirty="0">
                <a:latin typeface="微软雅黑" pitchFamily="34" charset="-122"/>
                <a:ea typeface="微软雅黑" pitchFamily="34" charset="-122"/>
                <a:cs typeface="+mn-cs"/>
              </a:rPr>
              <a:t>提供一条秘密信息，即</a:t>
            </a:r>
            <a:r>
              <a:rPr lang="en-US" altLang="zh-CN" sz="2400" kern="1200" dirty="0">
                <a:latin typeface="微软雅黑" pitchFamily="34" charset="-122"/>
                <a:ea typeface="微软雅黑" pitchFamily="34" charset="-122"/>
                <a:cs typeface="+mn-cs"/>
              </a:rPr>
              <a:t>AS</a:t>
            </a:r>
            <a:r>
              <a:rPr lang="zh-CN" altLang="en-US" sz="2400" kern="1200" dirty="0">
                <a:latin typeface="微软雅黑" pitchFamily="34" charset="-122"/>
                <a:ea typeface="微软雅黑" pitchFamily="34" charset="-122"/>
                <a:cs typeface="+mn-cs"/>
              </a:rPr>
              <a:t>为他们生成一对会话密钥</a:t>
            </a:r>
            <a:r>
              <a:rPr lang="en-US" altLang="zh-CN" sz="2400" kern="1200" dirty="0" err="1">
                <a:latin typeface="微软雅黑" pitchFamily="34" charset="-122"/>
                <a:ea typeface="微软雅黑" pitchFamily="34" charset="-122"/>
                <a:cs typeface="+mn-cs"/>
              </a:rPr>
              <a:t>Kc,tgs</a:t>
            </a:r>
            <a:endParaRPr lang="en-US" altLang="zh-CN" sz="2400" kern="1200" dirty="0">
              <a:latin typeface="微软雅黑" pitchFamily="34" charset="-122"/>
              <a:ea typeface="微软雅黑" pitchFamily="34" charset="-122"/>
              <a:cs typeface="+mn-cs"/>
            </a:endParaRPr>
          </a:p>
          <a:p>
            <a:pPr lvl="1"/>
            <a:endParaRPr lang="en-US" altLang="zh-CN" sz="2400" dirty="0">
              <a:ea typeface="宋体" pitchFamily="2" charset="-122"/>
            </a:endParaRPr>
          </a:p>
          <a:p>
            <a:pPr marL="342900" lvl="1" indent="-342900">
              <a:lnSpc>
                <a:spcPct val="150000"/>
              </a:lnSpc>
              <a:spcBef>
                <a:spcPts val="600"/>
              </a:spcBef>
              <a:spcAft>
                <a:spcPts val="600"/>
              </a:spcAft>
              <a:buBlip>
                <a:blip r:embed="rId2"/>
              </a:buBlip>
            </a:pPr>
            <a:r>
              <a:rPr lang="zh-CN" altLang="en-US" sz="2400" kern="1200" dirty="0">
                <a:latin typeface="微软雅黑" pitchFamily="34" charset="-122"/>
                <a:ea typeface="微软雅黑" pitchFamily="34" charset="-122"/>
                <a:cs typeface="+mn-cs"/>
              </a:rPr>
              <a:t>服务器应向客户端用户证明自己的身份</a:t>
            </a:r>
            <a:endParaRPr lang="en-US" altLang="zh-CN" sz="24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sz="2400" kern="1200" dirty="0">
                <a:latin typeface="微软雅黑" pitchFamily="34" charset="-122"/>
                <a:ea typeface="微软雅黑" pitchFamily="34" charset="-122"/>
                <a:cs typeface="+mn-cs"/>
              </a:rPr>
              <a:t>如果服务器没有认证则可能攻击者会假冒服务器</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46</a:t>
            </a:fld>
            <a:endParaRPr lang="en-US" altLang="zh-CN"/>
          </a:p>
        </p:txBody>
      </p:sp>
    </p:spTree>
    <p:extLst>
      <p:ext uri="{BB962C8B-B14F-4D97-AF65-F5344CB8AC3E}">
        <p14:creationId xmlns:p14="http://schemas.microsoft.com/office/powerpoint/2010/main" val="1745911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14400" y="0"/>
            <a:ext cx="7315200" cy="530225"/>
          </a:xfrm>
        </p:spPr>
        <p:txBody>
          <a:bodyPr/>
          <a:lstStyle/>
          <a:p>
            <a:pPr eaLnBrk="1" hangingPunct="1"/>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Overview of Kerberos V4</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6628" name="AutoShape 3"/>
          <p:cNvSpPr>
            <a:spLocks noChangeAspect="1" noChangeArrowheads="1"/>
          </p:cNvSpPr>
          <p:nvPr/>
        </p:nvSpPr>
        <p:spPr bwMode="auto">
          <a:xfrm>
            <a:off x="-1524000" y="-1447800"/>
            <a:ext cx="121920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47</a:t>
            </a:fld>
            <a:endParaRPr lang="en-US" altLang="zh-CN"/>
          </a:p>
        </p:txBody>
      </p:sp>
      <p:pic>
        <p:nvPicPr>
          <p:cNvPr id="4" name="图片 3">
            <a:extLst>
              <a:ext uri="{FF2B5EF4-FFF2-40B4-BE49-F238E27FC236}">
                <a16:creationId xmlns:a16="http://schemas.microsoft.com/office/drawing/2014/main" id="{AFF6BE58-1487-4079-B0A4-EFA71F7A0E8F}"/>
              </a:ext>
            </a:extLst>
          </p:cNvPr>
          <p:cNvPicPr>
            <a:picLocks noChangeAspect="1"/>
          </p:cNvPicPr>
          <p:nvPr/>
        </p:nvPicPr>
        <p:blipFill>
          <a:blip r:embed="rId3"/>
          <a:stretch>
            <a:fillRect/>
          </a:stretch>
        </p:blipFill>
        <p:spPr>
          <a:xfrm>
            <a:off x="571500" y="1248609"/>
            <a:ext cx="8001000" cy="5114925"/>
          </a:xfrm>
          <a:prstGeom prst="rect">
            <a:avLst/>
          </a:prstGeom>
        </p:spPr>
      </p:pic>
    </p:spTree>
    <p:extLst>
      <p:ext uri="{BB962C8B-B14F-4D97-AF65-F5344CB8AC3E}">
        <p14:creationId xmlns:p14="http://schemas.microsoft.com/office/powerpoint/2010/main" val="2515173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625" y="398463"/>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1509" name="Rectangle 3"/>
          <p:cNvSpPr>
            <a:spLocks noGrp="1" noChangeArrowheads="1"/>
          </p:cNvSpPr>
          <p:nvPr>
            <p:ph idx="1"/>
          </p:nvPr>
        </p:nvSpPr>
        <p:spPr>
          <a:xfrm>
            <a:off x="476248" y="1435100"/>
            <a:ext cx="8153400" cy="4114800"/>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第一步：服务认证交换：获取票据授权票据</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cs typeface="+mn-cs"/>
              </a:rPr>
              <a:t>AS</a:t>
            </a:r>
            <a:r>
              <a:rPr lang="zh-CN" altLang="en-US" kern="1200" dirty="0">
                <a:latin typeface="微软雅黑" pitchFamily="34" charset="-122"/>
                <a:ea typeface="微软雅黑" pitchFamily="34" charset="-122"/>
                <a:cs typeface="+mn-cs"/>
              </a:rPr>
              <a:t>发送会话密钥</a:t>
            </a:r>
            <a:r>
              <a:rPr lang="en-US" altLang="zh-CN" kern="1200" dirty="0" err="1">
                <a:latin typeface="微软雅黑" pitchFamily="34" charset="-122"/>
                <a:ea typeface="微软雅黑" pitchFamily="34" charset="-122"/>
                <a:cs typeface="+mn-cs"/>
              </a:rPr>
              <a:t>Kc</a:t>
            </a:r>
            <a:r>
              <a:rPr lang="en-US" altLang="zh-CN" kern="1200" dirty="0">
                <a:latin typeface="微软雅黑" pitchFamily="34" charset="-122"/>
                <a:ea typeface="微软雅黑" pitchFamily="34" charset="-122"/>
                <a:cs typeface="+mn-cs"/>
              </a:rPr>
              <a:t>, </a:t>
            </a:r>
            <a:r>
              <a:rPr lang="en-US" altLang="zh-CN" kern="1200" dirty="0" err="1">
                <a:latin typeface="微软雅黑" pitchFamily="34" charset="-122"/>
                <a:ea typeface="微软雅黑" pitchFamily="34" charset="-122"/>
                <a:cs typeface="+mn-cs"/>
              </a:rPr>
              <a:t>tgs</a:t>
            </a:r>
            <a:r>
              <a:rPr lang="zh-CN" altLang="en-US" kern="1200" dirty="0">
                <a:latin typeface="微软雅黑" pitchFamily="34" charset="-122"/>
                <a:ea typeface="微软雅黑" pitchFamily="34" charset="-122"/>
                <a:cs typeface="+mn-cs"/>
              </a:rPr>
              <a:t>给客户端</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，该密钥表示</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和</a:t>
            </a:r>
            <a:r>
              <a:rPr lang="en-US" altLang="zh-CN" kern="1200" dirty="0">
                <a:latin typeface="微软雅黑" pitchFamily="34" charset="-122"/>
                <a:ea typeface="微软雅黑" pitchFamily="34" charset="-122"/>
                <a:cs typeface="+mn-cs"/>
              </a:rPr>
              <a:t>TGS</a:t>
            </a:r>
            <a:r>
              <a:rPr lang="zh-CN" altLang="en-US" kern="1200" dirty="0">
                <a:latin typeface="微软雅黑" pitchFamily="34" charset="-122"/>
                <a:ea typeface="微软雅黑" pitchFamily="34" charset="-122"/>
                <a:cs typeface="+mn-cs"/>
              </a:rPr>
              <a:t>共享的会话密钥。同时还包含时间戳（</a:t>
            </a:r>
            <a:r>
              <a:rPr lang="en-US" altLang="zh-CN" kern="1200" dirty="0">
                <a:latin typeface="微软雅黑" pitchFamily="34" charset="-122"/>
                <a:ea typeface="微软雅黑" pitchFamily="34" charset="-122"/>
                <a:cs typeface="+mn-cs"/>
              </a:rPr>
              <a:t>TS1</a:t>
            </a:r>
            <a:r>
              <a:rPr lang="zh-CN" altLang="en-US" kern="1200" dirty="0">
                <a:latin typeface="微软雅黑" pitchFamily="34" charset="-122"/>
                <a:ea typeface="微软雅黑" pitchFamily="34" charset="-122"/>
                <a:cs typeface="+mn-cs"/>
              </a:rPr>
              <a:t>）。然后再用用户口令生成的密钥</a:t>
            </a:r>
            <a:r>
              <a:rPr lang="en-US" altLang="zh-CN" kern="1200" dirty="0" err="1">
                <a:latin typeface="微软雅黑" pitchFamily="34" charset="-122"/>
                <a:ea typeface="微软雅黑" pitchFamily="34" charset="-122"/>
                <a:cs typeface="+mn-cs"/>
              </a:rPr>
              <a:t>Kc</a:t>
            </a:r>
            <a:r>
              <a:rPr lang="zh-CN" altLang="en-US" kern="1200" dirty="0">
                <a:latin typeface="微软雅黑" pitchFamily="34" charset="-122"/>
                <a:ea typeface="微软雅黑" pitchFamily="34" charset="-122"/>
                <a:cs typeface="+mn-cs"/>
              </a:rPr>
              <a:t>对整个消息进行加密。</a:t>
            </a:r>
            <a:r>
              <a:rPr lang="en-US" altLang="zh-CN" kern="1200" dirty="0" err="1">
                <a:latin typeface="微软雅黑" pitchFamily="34" charset="-122"/>
                <a:ea typeface="微软雅黑" pitchFamily="34" charset="-122"/>
                <a:cs typeface="+mn-cs"/>
              </a:rPr>
              <a:t>Ticket</a:t>
            </a:r>
            <a:r>
              <a:rPr lang="en-US" altLang="zh-CN" kern="1200" baseline="-25000" dirty="0" err="1">
                <a:latin typeface="微软雅黑" pitchFamily="34" charset="-122"/>
                <a:ea typeface="微软雅黑" pitchFamily="34" charset="-122"/>
                <a:cs typeface="+mn-cs"/>
              </a:rPr>
              <a:t>tgs</a:t>
            </a:r>
            <a:r>
              <a:rPr lang="zh-CN" altLang="en-US" kern="1200" dirty="0">
                <a:latin typeface="微软雅黑" pitchFamily="34" charset="-122"/>
                <a:ea typeface="微软雅黑" pitchFamily="34" charset="-122"/>
                <a:cs typeface="+mn-cs"/>
              </a:rPr>
              <a:t>是票据授权票据。</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48</a:t>
            </a:fld>
            <a:endParaRPr lang="en-US" altLang="zh-CN"/>
          </a:p>
        </p:txBody>
      </p:sp>
      <p:sp>
        <p:nvSpPr>
          <p:cNvPr id="6" name="Rectangle 3"/>
          <p:cNvSpPr txBox="1">
            <a:spLocks noChangeArrowheads="1"/>
          </p:cNvSpPr>
          <p:nvPr/>
        </p:nvSpPr>
        <p:spPr bwMode="auto">
          <a:xfrm>
            <a:off x="279400" y="1828799"/>
            <a:ext cx="94361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buFont typeface="Wingdings" panose="05000000000000000000" pitchFamily="2" charset="2"/>
              <a:buNone/>
            </a:pPr>
            <a:endParaRPr lang="en-US" altLang="zh-CN" kern="0" dirty="0"/>
          </a:p>
          <a:p>
            <a:pPr>
              <a:buFont typeface="Wingdings" panose="05000000000000000000" pitchFamily="2" charset="2"/>
              <a:buNone/>
            </a:pPr>
            <a:endParaRPr lang="en-US" altLang="zh-CN" kern="0" dirty="0"/>
          </a:p>
          <a:p>
            <a:pPr>
              <a:buFont typeface="Wingdings" panose="05000000000000000000" pitchFamily="2" charset="2"/>
              <a:buNone/>
            </a:pPr>
            <a:endParaRPr lang="en-US" altLang="zh-CN" kern="0" dirty="0"/>
          </a:p>
          <a:p>
            <a:pPr>
              <a:buFont typeface="Wingdings" panose="05000000000000000000" pitchFamily="2" charset="2"/>
              <a:buNone/>
            </a:pPr>
            <a:endParaRPr lang="en-US" altLang="zh-CN" kern="0" dirty="0"/>
          </a:p>
          <a:p>
            <a:pPr>
              <a:buFont typeface="Wingdings" panose="05000000000000000000" pitchFamily="2" charset="2"/>
              <a:buNone/>
            </a:pPr>
            <a:r>
              <a:rPr lang="en-US" altLang="zh-CN" kern="0" dirty="0"/>
              <a:t>(1)  C → AS </a:t>
            </a:r>
            <a:r>
              <a:rPr lang="zh-CN" altLang="en-US" kern="0" dirty="0"/>
              <a:t>：</a:t>
            </a:r>
            <a:r>
              <a:rPr lang="en-US" altLang="zh-CN" kern="0" dirty="0"/>
              <a:t>ID</a:t>
            </a:r>
            <a:r>
              <a:rPr lang="en-US" altLang="zh-CN" kern="0" baseline="-25000" dirty="0"/>
              <a:t>C</a:t>
            </a:r>
            <a:r>
              <a:rPr lang="en-US" altLang="zh-CN" kern="0" dirty="0"/>
              <a:t>‖ID</a:t>
            </a:r>
            <a:r>
              <a:rPr lang="en-US" altLang="zh-CN" kern="0" baseline="-25000" dirty="0"/>
              <a:t>tgs</a:t>
            </a:r>
            <a:r>
              <a:rPr lang="en-US" altLang="zh-CN" kern="0" dirty="0"/>
              <a:t>‖TS</a:t>
            </a:r>
            <a:r>
              <a:rPr lang="en-US" altLang="zh-CN" kern="0" baseline="-25000" dirty="0"/>
              <a:t>1</a:t>
            </a:r>
          </a:p>
          <a:p>
            <a:pPr>
              <a:buFont typeface="Wingdings" panose="05000000000000000000" pitchFamily="2" charset="2"/>
              <a:buNone/>
            </a:pPr>
            <a:r>
              <a:rPr lang="en-US" altLang="zh-CN" kern="0" dirty="0"/>
              <a:t>(2)  AS → C </a:t>
            </a:r>
            <a:r>
              <a:rPr lang="zh-CN" altLang="en-US" kern="0" dirty="0"/>
              <a:t>：</a:t>
            </a:r>
            <a:r>
              <a:rPr lang="en-US" altLang="zh-CN" kern="0" dirty="0"/>
              <a:t>E [K</a:t>
            </a:r>
            <a:r>
              <a:rPr lang="en-US" altLang="zh-CN" kern="0" baseline="-25000" dirty="0"/>
              <a:t>c</a:t>
            </a:r>
            <a:r>
              <a:rPr lang="zh-CN" altLang="en-US" kern="0" dirty="0"/>
              <a:t>，</a:t>
            </a:r>
            <a:r>
              <a:rPr lang="en-US" altLang="zh-CN" kern="0" dirty="0"/>
              <a:t>K</a:t>
            </a:r>
            <a:r>
              <a:rPr lang="en-US" altLang="zh-CN" kern="0" baseline="-25000" dirty="0"/>
              <a:t>C,tgs</a:t>
            </a:r>
            <a:r>
              <a:rPr lang="en-US" altLang="zh-CN" kern="0" dirty="0"/>
              <a:t>‖ID</a:t>
            </a:r>
            <a:r>
              <a:rPr lang="en-US" altLang="zh-CN" kern="0" baseline="-25000" dirty="0"/>
              <a:t>tgs</a:t>
            </a:r>
            <a:r>
              <a:rPr lang="en-US" altLang="zh-CN" kern="0" dirty="0"/>
              <a:t>‖TS</a:t>
            </a:r>
            <a:r>
              <a:rPr lang="en-US" altLang="zh-CN" kern="0" baseline="-25000" dirty="0"/>
              <a:t>2</a:t>
            </a:r>
            <a:r>
              <a:rPr lang="en-US" altLang="zh-CN" kern="0" dirty="0"/>
              <a:t>‖LT</a:t>
            </a:r>
            <a:r>
              <a:rPr lang="en-US" altLang="zh-CN" kern="0" baseline="-25000" dirty="0"/>
              <a:t>2</a:t>
            </a:r>
            <a:r>
              <a:rPr lang="en-US" altLang="zh-CN" kern="0" dirty="0"/>
              <a:t>‖Ticket</a:t>
            </a:r>
            <a:r>
              <a:rPr lang="en-US" altLang="zh-CN" kern="0" baseline="-25000" dirty="0"/>
              <a:t>tgs</a:t>
            </a:r>
            <a:r>
              <a:rPr lang="en-US" altLang="zh-CN" kern="0" dirty="0"/>
              <a:t> ]</a:t>
            </a:r>
          </a:p>
          <a:p>
            <a:pPr>
              <a:buFont typeface="Wingdings" panose="05000000000000000000" pitchFamily="2" charset="2"/>
              <a:buNone/>
            </a:pPr>
            <a:r>
              <a:rPr lang="en-US" altLang="zh-CN" kern="0" dirty="0"/>
              <a:t>	</a:t>
            </a:r>
            <a:r>
              <a:rPr lang="zh-CN" altLang="en-US" kern="0" dirty="0"/>
              <a:t>其中：</a:t>
            </a:r>
            <a:r>
              <a:rPr lang="en-US" altLang="zh-CN" kern="0" dirty="0" err="1"/>
              <a:t>Ticket</a:t>
            </a:r>
            <a:r>
              <a:rPr lang="en-US" altLang="zh-CN" kern="0" baseline="-25000" dirty="0" err="1"/>
              <a:t>tgs</a:t>
            </a:r>
            <a:r>
              <a:rPr lang="en-US" altLang="zh-CN" kern="0" dirty="0"/>
              <a:t> = E</a:t>
            </a:r>
            <a:r>
              <a:rPr lang="en-US" altLang="zh-CN" kern="0" baseline="-25000" dirty="0"/>
              <a:t> </a:t>
            </a:r>
            <a:r>
              <a:rPr lang="en-US" altLang="zh-CN" kern="0" dirty="0"/>
              <a:t>[</a:t>
            </a:r>
            <a:r>
              <a:rPr lang="en-US" altLang="zh-CN" kern="0" dirty="0" err="1"/>
              <a:t>K</a:t>
            </a:r>
            <a:r>
              <a:rPr lang="en-US" altLang="zh-CN" kern="0" baseline="-25000" dirty="0" err="1"/>
              <a:t>tgs</a:t>
            </a:r>
            <a:r>
              <a:rPr lang="en-US" altLang="zh-CN" kern="0" dirty="0"/>
              <a:t> </a:t>
            </a:r>
            <a:r>
              <a:rPr lang="zh-CN" altLang="en-US" kern="0" dirty="0"/>
              <a:t>，</a:t>
            </a:r>
            <a:r>
              <a:rPr lang="en-US" altLang="zh-CN" kern="0" dirty="0"/>
              <a:t>K</a:t>
            </a:r>
            <a:r>
              <a:rPr lang="en-US" altLang="zh-CN" kern="0" baseline="-25000" dirty="0"/>
              <a:t>C,tgs</a:t>
            </a:r>
            <a:r>
              <a:rPr lang="en-US" altLang="zh-CN" kern="0" dirty="0"/>
              <a:t>‖ID</a:t>
            </a:r>
            <a:r>
              <a:rPr lang="en-US" altLang="zh-CN" kern="0" baseline="-25000" dirty="0"/>
              <a:t>C</a:t>
            </a:r>
            <a:r>
              <a:rPr lang="en-US" altLang="zh-CN" kern="0" dirty="0"/>
              <a:t>‖AD</a:t>
            </a:r>
            <a:r>
              <a:rPr lang="en-US" altLang="zh-CN" kern="0" baseline="-25000" dirty="0"/>
              <a:t>C</a:t>
            </a:r>
            <a:r>
              <a:rPr lang="en-US" altLang="zh-CN" kern="0" dirty="0"/>
              <a:t>‖ID</a:t>
            </a:r>
            <a:r>
              <a:rPr lang="en-US" altLang="zh-CN" kern="0" baseline="-25000" dirty="0"/>
              <a:t>tgs</a:t>
            </a:r>
            <a:r>
              <a:rPr lang="en-US" altLang="zh-CN" kern="0" dirty="0"/>
              <a:t>‖TS</a:t>
            </a:r>
            <a:r>
              <a:rPr lang="en-US" altLang="zh-CN" kern="0" baseline="-25000" dirty="0"/>
              <a:t>2</a:t>
            </a:r>
            <a:r>
              <a:rPr lang="en-US" altLang="zh-CN" kern="0" dirty="0"/>
              <a:t>‖LT</a:t>
            </a:r>
            <a:r>
              <a:rPr lang="en-US" altLang="zh-CN" kern="0" baseline="-25000" dirty="0"/>
              <a:t>2</a:t>
            </a:r>
            <a:r>
              <a:rPr lang="en-US" altLang="zh-CN" kern="0" dirty="0"/>
              <a:t>]</a:t>
            </a:r>
            <a:endParaRPr lang="zh-CN" altLang="en-US" kern="0" dirty="0"/>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872" y="4929187"/>
            <a:ext cx="62198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763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28625" y="398463"/>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1509" name="Rectangle 3"/>
          <p:cNvSpPr>
            <a:spLocks noGrp="1" noChangeArrowheads="1"/>
          </p:cNvSpPr>
          <p:nvPr>
            <p:ph idx="1"/>
          </p:nvPr>
        </p:nvSpPr>
        <p:spPr>
          <a:xfrm>
            <a:off x="476248" y="1435100"/>
            <a:ext cx="8153400" cy="4598055"/>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第一步：服务认证交换：获取票据授权票据</a:t>
            </a:r>
            <a:endParaRPr lang="en-US" altLang="zh-CN" sz="2200" kern="1200" dirty="0">
              <a:latin typeface="微软雅黑" pitchFamily="34" charset="-122"/>
              <a:ea typeface="微软雅黑" pitchFamily="34" charset="-122"/>
              <a:cs typeface="+mn-cs"/>
            </a:endParaRPr>
          </a:p>
          <a:p>
            <a:pPr>
              <a:buFont typeface="Wingdings" panose="05000000000000000000" pitchFamily="2" charset="2"/>
              <a:buNone/>
            </a:pPr>
            <a:r>
              <a:rPr lang="en-US" altLang="zh-CN" dirty="0"/>
              <a:t>(1)  C → AS </a:t>
            </a:r>
            <a:r>
              <a:rPr lang="zh-CN" altLang="en-US" dirty="0"/>
              <a:t>：</a:t>
            </a:r>
            <a:r>
              <a:rPr lang="en-US" altLang="zh-CN" dirty="0"/>
              <a:t>ID</a:t>
            </a:r>
            <a:r>
              <a:rPr lang="en-US" altLang="zh-CN" baseline="-25000" dirty="0"/>
              <a:t>C</a:t>
            </a:r>
            <a:r>
              <a:rPr lang="en-US" altLang="zh-CN" dirty="0"/>
              <a:t>‖ID</a:t>
            </a:r>
            <a:r>
              <a:rPr lang="en-US" altLang="zh-CN" baseline="-25000" dirty="0"/>
              <a:t>tgs</a:t>
            </a:r>
            <a:r>
              <a:rPr lang="en-US" altLang="zh-CN" dirty="0"/>
              <a:t>‖TS</a:t>
            </a:r>
            <a:r>
              <a:rPr lang="en-US" altLang="zh-CN" baseline="-25000" dirty="0"/>
              <a:t>1</a:t>
            </a:r>
          </a:p>
          <a:p>
            <a:pPr>
              <a:buFont typeface="Wingdings" panose="05000000000000000000" pitchFamily="2" charset="2"/>
              <a:buNone/>
            </a:pPr>
            <a:r>
              <a:rPr lang="en-US" altLang="zh-CN" dirty="0"/>
              <a:t>(2)  AS → C </a:t>
            </a:r>
            <a:r>
              <a:rPr lang="zh-CN" altLang="en-US" dirty="0"/>
              <a:t>：</a:t>
            </a:r>
            <a:r>
              <a:rPr lang="en-US" altLang="zh-CN" dirty="0"/>
              <a:t>E [K</a:t>
            </a:r>
            <a:r>
              <a:rPr lang="en-US" altLang="zh-CN" baseline="-25000" dirty="0"/>
              <a:t>c</a:t>
            </a:r>
            <a:r>
              <a:rPr lang="zh-CN" altLang="en-US" dirty="0"/>
              <a:t>，</a:t>
            </a:r>
            <a:r>
              <a:rPr lang="en-US" altLang="zh-CN" dirty="0"/>
              <a:t>K</a:t>
            </a:r>
            <a:r>
              <a:rPr lang="en-US" altLang="zh-CN" baseline="-25000" dirty="0"/>
              <a:t>C,tgs</a:t>
            </a:r>
            <a:r>
              <a:rPr lang="en-US" altLang="zh-CN" dirty="0"/>
              <a:t>‖ID</a:t>
            </a:r>
            <a:r>
              <a:rPr lang="en-US" altLang="zh-CN" baseline="-25000" dirty="0"/>
              <a:t>tgs</a:t>
            </a:r>
            <a:r>
              <a:rPr lang="en-US" altLang="zh-CN" dirty="0"/>
              <a:t>‖TS</a:t>
            </a:r>
            <a:r>
              <a:rPr lang="en-US" altLang="zh-CN" baseline="-25000" dirty="0"/>
              <a:t>2</a:t>
            </a:r>
            <a:r>
              <a:rPr lang="en-US" altLang="zh-CN" dirty="0"/>
              <a:t>‖LT</a:t>
            </a:r>
            <a:r>
              <a:rPr lang="en-US" altLang="zh-CN" baseline="-25000" dirty="0"/>
              <a:t>2</a:t>
            </a:r>
            <a:r>
              <a:rPr lang="en-US" altLang="zh-CN" dirty="0"/>
              <a:t>‖Ticket</a:t>
            </a:r>
            <a:r>
              <a:rPr lang="en-US" altLang="zh-CN" baseline="-25000" dirty="0"/>
              <a:t>tgs</a:t>
            </a:r>
            <a:r>
              <a:rPr lang="en-US" altLang="zh-CN" dirty="0"/>
              <a:t> ]</a:t>
            </a:r>
          </a:p>
          <a:p>
            <a:pPr>
              <a:buFont typeface="Wingdings" panose="05000000000000000000" pitchFamily="2" charset="2"/>
              <a:buNone/>
            </a:pPr>
            <a:r>
              <a:rPr lang="en-US" altLang="zh-CN" dirty="0"/>
              <a:t>	</a:t>
            </a:r>
            <a:r>
              <a:rPr lang="zh-CN" altLang="en-US" dirty="0"/>
              <a:t>其中：</a:t>
            </a:r>
            <a:r>
              <a:rPr lang="en-US" altLang="zh-CN" dirty="0" err="1"/>
              <a:t>Ticket</a:t>
            </a:r>
            <a:r>
              <a:rPr lang="en-US" altLang="zh-CN" baseline="-25000" dirty="0" err="1"/>
              <a:t>tgs</a:t>
            </a:r>
            <a:r>
              <a:rPr lang="en-US" altLang="zh-CN" dirty="0"/>
              <a:t> = E</a:t>
            </a:r>
            <a:r>
              <a:rPr lang="en-US" altLang="zh-CN" baseline="-25000" dirty="0"/>
              <a:t> </a:t>
            </a:r>
            <a:r>
              <a:rPr lang="en-US" altLang="zh-CN" dirty="0"/>
              <a:t>[</a:t>
            </a:r>
            <a:r>
              <a:rPr lang="en-US" altLang="zh-CN" dirty="0" err="1"/>
              <a:t>K</a:t>
            </a:r>
            <a:r>
              <a:rPr lang="en-US" altLang="zh-CN" baseline="-25000" dirty="0" err="1"/>
              <a:t>tgs</a:t>
            </a:r>
            <a:r>
              <a:rPr lang="en-US" altLang="zh-CN" dirty="0"/>
              <a:t> </a:t>
            </a:r>
            <a:r>
              <a:rPr lang="zh-CN" altLang="en-US" dirty="0"/>
              <a:t>，</a:t>
            </a:r>
            <a:r>
              <a:rPr lang="en-US" altLang="zh-CN" dirty="0"/>
              <a:t>K</a:t>
            </a:r>
            <a:r>
              <a:rPr lang="en-US" altLang="zh-CN" baseline="-25000" dirty="0"/>
              <a:t>C,tgs</a:t>
            </a:r>
            <a:r>
              <a:rPr lang="en-US" altLang="zh-CN" dirty="0"/>
              <a:t>‖ID</a:t>
            </a:r>
            <a:r>
              <a:rPr lang="en-US" altLang="zh-CN" baseline="-25000" dirty="0"/>
              <a:t>C</a:t>
            </a:r>
            <a:r>
              <a:rPr lang="en-US" altLang="zh-CN" dirty="0"/>
              <a:t>‖AD</a:t>
            </a:r>
            <a:r>
              <a:rPr lang="en-US" altLang="zh-CN" baseline="-25000" dirty="0"/>
              <a:t>C</a:t>
            </a:r>
            <a:r>
              <a:rPr lang="en-US" altLang="zh-CN" dirty="0"/>
              <a:t>‖ID</a:t>
            </a:r>
            <a:r>
              <a:rPr lang="en-US" altLang="zh-CN" baseline="-25000" dirty="0"/>
              <a:t>tgs</a:t>
            </a:r>
            <a:r>
              <a:rPr lang="en-US" altLang="zh-CN" dirty="0"/>
              <a:t>‖TS</a:t>
            </a:r>
            <a:r>
              <a:rPr lang="en-US" altLang="zh-CN" baseline="-25000" dirty="0"/>
              <a:t>2</a:t>
            </a:r>
            <a:r>
              <a:rPr lang="en-US" altLang="zh-CN" dirty="0"/>
              <a:t>‖LT</a:t>
            </a:r>
            <a:r>
              <a:rPr lang="en-US" altLang="zh-CN" baseline="-25000" dirty="0"/>
              <a:t>2</a:t>
            </a:r>
            <a:r>
              <a:rPr lang="en-US" altLang="zh-CN" dirty="0"/>
              <a:t>]</a:t>
            </a:r>
            <a:endParaRPr lang="zh-CN" altLang="en-US" dirty="0"/>
          </a:p>
          <a:p>
            <a:pPr marL="0" lvl="1" indent="0">
              <a:lnSpc>
                <a:spcPct val="150000"/>
              </a:lnSpc>
              <a:spcBef>
                <a:spcPts val="600"/>
              </a:spcBef>
              <a:spcAft>
                <a:spcPts val="600"/>
              </a:spcAft>
              <a:buNone/>
            </a:pPr>
            <a:endParaRPr lang="en-US" altLang="zh-CN" sz="2200" kern="1200" dirty="0">
              <a:latin typeface="微软雅黑" pitchFamily="34" charset="-122"/>
              <a:ea typeface="微软雅黑" pitchFamily="34" charset="-122"/>
              <a:cs typeface="+mn-cs"/>
            </a:endParaRPr>
          </a:p>
          <a:p>
            <a:pPr marL="0" lvl="1" indent="0">
              <a:lnSpc>
                <a:spcPct val="150000"/>
              </a:lnSpc>
              <a:spcBef>
                <a:spcPts val="600"/>
              </a:spcBef>
              <a:spcAft>
                <a:spcPts val="600"/>
              </a:spcAft>
              <a:buNone/>
            </a:pPr>
            <a:r>
              <a:rPr lang="zh-CN" altLang="en-US" sz="2200" kern="1200" dirty="0">
                <a:solidFill>
                  <a:srgbClr val="FF0000"/>
                </a:solidFill>
                <a:latin typeface="微软雅黑" pitchFamily="34" charset="-122"/>
                <a:ea typeface="微软雅黑" pitchFamily="34" charset="-122"/>
              </a:rPr>
              <a:t>新鲜性</a:t>
            </a:r>
            <a:r>
              <a:rPr lang="zh-CN" altLang="en-US" sz="2200" kern="1200" dirty="0">
                <a:latin typeface="微软雅黑" pitchFamily="34" charset="-122"/>
                <a:ea typeface="微软雅黑" pitchFamily="34" charset="-122"/>
              </a:rPr>
              <a:t>：</a:t>
            </a:r>
            <a:endParaRPr lang="en-US" altLang="zh-CN" sz="2200" kern="1200" dirty="0">
              <a:latin typeface="微软雅黑" pitchFamily="34" charset="-122"/>
              <a:ea typeface="微软雅黑" pitchFamily="34" charset="-122"/>
            </a:endParaRPr>
          </a:p>
          <a:p>
            <a:pPr marL="0" lvl="1" indent="0">
              <a:lnSpc>
                <a:spcPct val="150000"/>
              </a:lnSpc>
              <a:spcBef>
                <a:spcPts val="600"/>
              </a:spcBef>
              <a:spcAft>
                <a:spcPts val="600"/>
              </a:spcAft>
              <a:buNone/>
            </a:pPr>
            <a:r>
              <a:rPr lang="zh-CN" altLang="en-US" sz="2200" kern="1200" dirty="0">
                <a:solidFill>
                  <a:srgbClr val="FF0000"/>
                </a:solidFill>
                <a:latin typeface="微软雅黑" pitchFamily="34" charset="-122"/>
                <a:ea typeface="微软雅黑" pitchFamily="34" charset="-122"/>
                <a:cs typeface="+mn-cs"/>
              </a:rPr>
              <a:t>真实性</a:t>
            </a:r>
            <a:r>
              <a:rPr lang="zh-CN" altLang="en-US" sz="2200" kern="1200" dirty="0">
                <a:latin typeface="微软雅黑" pitchFamily="34" charset="-122"/>
                <a:ea typeface="微软雅黑" pitchFamily="34" charset="-122"/>
                <a:cs typeface="+mn-cs"/>
              </a:rPr>
              <a:t>：</a:t>
            </a:r>
            <a:endParaRPr lang="en-US" altLang="zh-CN" sz="2200" kern="1200" baseline="-25000" dirty="0">
              <a:latin typeface="微软雅黑" pitchFamily="34" charset="-122"/>
              <a:ea typeface="微软雅黑" pitchFamily="34" charset="-122"/>
              <a:cs typeface="+mn-cs"/>
            </a:endParaRPr>
          </a:p>
          <a:p>
            <a:pPr marL="0" lvl="1" indent="0">
              <a:lnSpc>
                <a:spcPct val="150000"/>
              </a:lnSpc>
              <a:spcBef>
                <a:spcPts val="600"/>
              </a:spcBef>
              <a:spcAft>
                <a:spcPts val="600"/>
              </a:spcAft>
              <a:buNone/>
            </a:pPr>
            <a:r>
              <a:rPr lang="zh-CN" altLang="en-US" sz="2200" kern="1200" dirty="0">
                <a:solidFill>
                  <a:srgbClr val="FF0000"/>
                </a:solidFill>
                <a:latin typeface="微软雅黑" pitchFamily="34" charset="-122"/>
                <a:ea typeface="微软雅黑" pitchFamily="34" charset="-122"/>
                <a:cs typeface="+mn-cs"/>
              </a:rPr>
              <a:t>前后关联性</a:t>
            </a:r>
            <a:r>
              <a:rPr lang="zh-CN" altLang="en-US" sz="2200" kern="1200" dirty="0">
                <a:latin typeface="微软雅黑" pitchFamily="34" charset="-122"/>
                <a:ea typeface="微软雅黑" pitchFamily="34" charset="-122"/>
                <a:cs typeface="+mn-cs"/>
              </a:rPr>
              <a:t>：</a:t>
            </a:r>
            <a:endParaRPr lang="en-US" altLang="zh-CN" sz="2200" kern="1200" baseline="-250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49</a:t>
            </a:fld>
            <a:endParaRPr lang="en-US" altLang="zh-CN"/>
          </a:p>
        </p:txBody>
      </p:sp>
      <p:sp>
        <p:nvSpPr>
          <p:cNvPr id="8" name="Rectangle 3">
            <a:extLst>
              <a:ext uri="{FF2B5EF4-FFF2-40B4-BE49-F238E27FC236}">
                <a16:creationId xmlns:a16="http://schemas.microsoft.com/office/drawing/2014/main" id="{5D7A3840-4865-4FFA-8F0F-717B26181BE2}"/>
              </a:ext>
            </a:extLst>
          </p:cNvPr>
          <p:cNvSpPr txBox="1">
            <a:spLocks noChangeArrowheads="1"/>
          </p:cNvSpPr>
          <p:nvPr/>
        </p:nvSpPr>
        <p:spPr bwMode="auto">
          <a:xfrm>
            <a:off x="2336783" y="4138755"/>
            <a:ext cx="4432329" cy="181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lvl="1" indent="0">
              <a:lnSpc>
                <a:spcPct val="150000"/>
              </a:lnSpc>
              <a:spcBef>
                <a:spcPts val="600"/>
              </a:spcBef>
              <a:spcAft>
                <a:spcPts val="600"/>
              </a:spcAft>
              <a:buFontTx/>
              <a:buNone/>
            </a:pPr>
            <a:r>
              <a:rPr lang="zh-CN" altLang="en-US" sz="2200" kern="1200" dirty="0">
                <a:latin typeface="微软雅黑" pitchFamily="34" charset="-122"/>
                <a:ea typeface="微软雅黑" pitchFamily="34" charset="-122"/>
              </a:rPr>
              <a:t>时间戳</a:t>
            </a:r>
            <a:r>
              <a:rPr lang="en-US" altLang="zh-CN" sz="2200" kern="1200" dirty="0">
                <a:latin typeface="微软雅黑" pitchFamily="34" charset="-122"/>
                <a:ea typeface="微软雅黑" pitchFamily="34" charset="-122"/>
              </a:rPr>
              <a:t>TS1</a:t>
            </a:r>
            <a:r>
              <a:rPr lang="zh-CN" altLang="en-US" sz="2200" kern="1200" dirty="0">
                <a:latin typeface="微软雅黑" pitchFamily="34" charset="-122"/>
                <a:ea typeface="微软雅黑" pitchFamily="34" charset="-122"/>
              </a:rPr>
              <a:t>、</a:t>
            </a:r>
            <a:r>
              <a:rPr lang="en-US" altLang="zh-CN" sz="2200" kern="1200" dirty="0">
                <a:latin typeface="微软雅黑" pitchFamily="34" charset="-122"/>
                <a:ea typeface="微软雅黑" pitchFamily="34" charset="-122"/>
              </a:rPr>
              <a:t>TS2</a:t>
            </a:r>
            <a:r>
              <a:rPr lang="zh-CN" altLang="en-US" sz="2200" kern="1200" dirty="0">
                <a:latin typeface="微软雅黑" pitchFamily="34" charset="-122"/>
                <a:ea typeface="微软雅黑" pitchFamily="34" charset="-122"/>
              </a:rPr>
              <a:t>以及生命周期</a:t>
            </a:r>
            <a:r>
              <a:rPr lang="en-US" altLang="zh-CN" sz="2200" kern="1200" dirty="0">
                <a:latin typeface="微软雅黑" pitchFamily="34" charset="-122"/>
                <a:ea typeface="微软雅黑" pitchFamily="34" charset="-122"/>
              </a:rPr>
              <a:t>LT2</a:t>
            </a:r>
          </a:p>
          <a:p>
            <a:pPr marL="0" lvl="1" indent="0">
              <a:lnSpc>
                <a:spcPct val="150000"/>
              </a:lnSpc>
              <a:spcBef>
                <a:spcPts val="600"/>
              </a:spcBef>
              <a:spcAft>
                <a:spcPts val="600"/>
              </a:spcAft>
              <a:buFontTx/>
              <a:buNone/>
            </a:pPr>
            <a:r>
              <a:rPr lang="zh-CN" altLang="en-US" sz="2200" kern="1200" dirty="0">
                <a:latin typeface="微软雅黑" pitchFamily="34" charset="-122"/>
                <a:ea typeface="微软雅黑" pitchFamily="34" charset="-122"/>
                <a:cs typeface="+mn-cs"/>
              </a:rPr>
              <a:t>密钥</a:t>
            </a:r>
            <a:r>
              <a:rPr lang="en-US" altLang="zh-CN" sz="2200" kern="1200" dirty="0">
                <a:latin typeface="微软雅黑" pitchFamily="34" charset="-122"/>
                <a:ea typeface="微软雅黑" pitchFamily="34" charset="-122"/>
                <a:cs typeface="+mn-cs"/>
              </a:rPr>
              <a:t>K</a:t>
            </a:r>
            <a:r>
              <a:rPr lang="en-US" altLang="zh-CN" sz="2200" kern="1200" baseline="-25000" dirty="0">
                <a:latin typeface="微软雅黑" pitchFamily="34" charset="-122"/>
                <a:ea typeface="微软雅黑" pitchFamily="34" charset="-122"/>
                <a:cs typeface="+mn-cs"/>
              </a:rPr>
              <a:t>c</a:t>
            </a:r>
          </a:p>
          <a:p>
            <a:pPr marL="0" lvl="1" indent="0">
              <a:lnSpc>
                <a:spcPct val="150000"/>
              </a:lnSpc>
              <a:spcBef>
                <a:spcPts val="600"/>
              </a:spcBef>
              <a:spcAft>
                <a:spcPts val="600"/>
              </a:spcAft>
              <a:buFontTx/>
              <a:buNone/>
            </a:pPr>
            <a:r>
              <a:rPr lang="en-US" altLang="zh-CN" sz="2200" kern="1200" dirty="0" err="1">
                <a:latin typeface="微软雅黑" pitchFamily="34" charset="-122"/>
                <a:ea typeface="微软雅黑" pitchFamily="34" charset="-122"/>
                <a:cs typeface="+mn-cs"/>
              </a:rPr>
              <a:t>ID</a:t>
            </a:r>
            <a:r>
              <a:rPr lang="en-US" altLang="zh-CN" sz="2200" kern="1200" baseline="-25000" dirty="0" err="1">
                <a:latin typeface="微软雅黑" pitchFamily="34" charset="-122"/>
                <a:ea typeface="微软雅黑" pitchFamily="34" charset="-122"/>
                <a:cs typeface="+mn-cs"/>
              </a:rPr>
              <a:t>tgs</a:t>
            </a:r>
            <a:endParaRPr lang="en-US" altLang="zh-CN" sz="2200" kern="1200" baseline="-25000" dirty="0">
              <a:latin typeface="微软雅黑" pitchFamily="34" charset="-122"/>
              <a:ea typeface="微软雅黑" pitchFamily="34" charset="-122"/>
              <a:cs typeface="+mn-cs"/>
            </a:endParaRPr>
          </a:p>
        </p:txBody>
      </p:sp>
    </p:spTree>
    <p:extLst>
      <p:ext uri="{BB962C8B-B14F-4D97-AF65-F5344CB8AC3E}">
        <p14:creationId xmlns:p14="http://schemas.microsoft.com/office/powerpoint/2010/main" val="402318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4.1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基于对称加密的密钥分配</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5</a:t>
            </a:fld>
            <a:endParaRPr lang="en-US" altLang="zh-CN"/>
          </a:p>
        </p:txBody>
      </p:sp>
      <p:sp>
        <p:nvSpPr>
          <p:cNvPr id="5" name="Rectangle 3"/>
          <p:cNvSpPr txBox="1">
            <a:spLocks noChangeArrowheads="1"/>
          </p:cNvSpPr>
          <p:nvPr/>
        </p:nvSpPr>
        <p:spPr>
          <a:xfrm>
            <a:off x="2740909" y="2026227"/>
            <a:ext cx="4914900" cy="332526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1. </a:t>
            </a:r>
            <a:r>
              <a:rPr lang="zh-CN" altLang="en-US" dirty="0">
                <a:latin typeface="微软雅黑" pitchFamily="34" charset="-122"/>
                <a:ea typeface="微软雅黑" pitchFamily="34" charset="-122"/>
              </a:rPr>
              <a:t>密钥分配的基本方法</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2. </a:t>
            </a:r>
            <a:r>
              <a:rPr lang="zh-CN" altLang="en-US" dirty="0">
                <a:latin typeface="微软雅黑" pitchFamily="34" charset="-122"/>
                <a:ea typeface="微软雅黑" pitchFamily="34" charset="-122"/>
              </a:rPr>
              <a:t>密钥分配的一个实例</a:t>
            </a: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3. </a:t>
            </a:r>
            <a:r>
              <a:rPr lang="zh-CN" altLang="en-US" dirty="0">
                <a:latin typeface="微软雅黑" pitchFamily="34" charset="-122"/>
                <a:ea typeface="微软雅黑" pitchFamily="34" charset="-122"/>
              </a:rPr>
              <a:t>密钥的分层控制</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4. </a:t>
            </a:r>
            <a:r>
              <a:rPr lang="zh-CN" altLang="en-US" dirty="0">
                <a:latin typeface="微软雅黑" pitchFamily="34" charset="-122"/>
                <a:ea typeface="微软雅黑" pitchFamily="34" charset="-122"/>
              </a:rPr>
              <a:t>会话密钥的有效期</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63722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25500" y="292100"/>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2533" name="Rectangle 3"/>
          <p:cNvSpPr>
            <a:spLocks noGrp="1" noChangeArrowheads="1"/>
          </p:cNvSpPr>
          <p:nvPr>
            <p:ph idx="1"/>
          </p:nvPr>
        </p:nvSpPr>
        <p:spPr>
          <a:xfrm>
            <a:off x="428624" y="1071563"/>
            <a:ext cx="8461375" cy="2205037"/>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服务授权票据交换：获取服务授权票据</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消息</a:t>
            </a:r>
            <a:r>
              <a:rPr lang="en-US" altLang="zh-CN" kern="1200" dirty="0">
                <a:latin typeface="微软雅黑" pitchFamily="34" charset="-122"/>
                <a:ea typeface="微软雅黑" pitchFamily="34" charset="-122"/>
                <a:cs typeface="+mn-cs"/>
              </a:rPr>
              <a:t>(3) </a:t>
            </a:r>
            <a:r>
              <a:rPr lang="zh-CN" altLang="en-US" kern="1200" dirty="0">
                <a:latin typeface="微软雅黑" pitchFamily="34" charset="-122"/>
                <a:ea typeface="微软雅黑" pitchFamily="34" charset="-122"/>
                <a:cs typeface="+mn-cs"/>
              </a:rPr>
              <a:t>中</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还发送了一条认证消息</a:t>
            </a:r>
            <a:r>
              <a:rPr lang="en-US" altLang="zh-CN" kern="1200" dirty="0">
                <a:latin typeface="微软雅黑" pitchFamily="34" charset="-122"/>
                <a:ea typeface="微软雅黑" pitchFamily="34" charset="-122"/>
                <a:cs typeface="+mn-cs"/>
              </a:rPr>
              <a:t>(Authenticator) </a:t>
            </a:r>
            <a:r>
              <a:rPr lang="zh-CN" altLang="en-US" kern="1200" dirty="0">
                <a:latin typeface="微软雅黑" pitchFamily="34" charset="-122"/>
                <a:ea typeface="微软雅黑" pitchFamily="34" charset="-122"/>
                <a:cs typeface="+mn-cs"/>
              </a:rPr>
              <a:t>包含用户</a:t>
            </a:r>
            <a:r>
              <a:rPr lang="en-US" altLang="zh-CN" kern="1200" dirty="0">
                <a:latin typeface="微软雅黑" pitchFamily="34" charset="-122"/>
                <a:ea typeface="微软雅黑" pitchFamily="34" charset="-122"/>
                <a:cs typeface="+mn-cs"/>
              </a:rPr>
              <a:t>ID</a:t>
            </a:r>
            <a:r>
              <a:rPr lang="zh-CN" altLang="en-US" kern="1200" dirty="0">
                <a:latin typeface="微软雅黑" pitchFamily="34" charset="-122"/>
                <a:ea typeface="微软雅黑" pitchFamily="34" charset="-122"/>
                <a:cs typeface="+mn-cs"/>
              </a:rPr>
              <a:t>、网络地址、时间戳，此认证消息的含义是“在</a:t>
            </a:r>
            <a:r>
              <a:rPr lang="en-US" altLang="zh-CN" kern="1200" dirty="0">
                <a:latin typeface="微软雅黑" pitchFamily="34" charset="-122"/>
                <a:ea typeface="微软雅黑" pitchFamily="34" charset="-122"/>
                <a:cs typeface="+mn-cs"/>
              </a:rPr>
              <a:t>TS3</a:t>
            </a:r>
            <a:r>
              <a:rPr lang="zh-CN" altLang="en-US" kern="1200" dirty="0">
                <a:latin typeface="微软雅黑" pitchFamily="34" charset="-122"/>
                <a:ea typeface="微软雅黑" pitchFamily="34" charset="-122"/>
                <a:cs typeface="+mn-cs"/>
              </a:rPr>
              <a:t>时刻，</a:t>
            </a:r>
            <a:r>
              <a:rPr lang="en-US" altLang="zh-CN" kern="1200" dirty="0" err="1">
                <a:latin typeface="微软雅黑" pitchFamily="34" charset="-122"/>
                <a:ea typeface="微软雅黑" pitchFamily="34" charset="-122"/>
                <a:cs typeface="+mn-cs"/>
              </a:rPr>
              <a:t>ADc</a:t>
            </a:r>
            <a:r>
              <a:rPr lang="zh-CN" altLang="en-US" kern="1200" dirty="0">
                <a:latin typeface="微软雅黑" pitchFamily="34" charset="-122"/>
                <a:ea typeface="微软雅黑" pitchFamily="34" charset="-122"/>
                <a:cs typeface="+mn-cs"/>
              </a:rPr>
              <a:t>使用</a:t>
            </a:r>
            <a:r>
              <a:rPr lang="en-US" altLang="zh-CN" kern="1200" dirty="0" err="1">
                <a:latin typeface="微软雅黑" pitchFamily="34" charset="-122"/>
                <a:ea typeface="微软雅黑" pitchFamily="34" charset="-122"/>
                <a:cs typeface="+mn-cs"/>
              </a:rPr>
              <a:t>K</a:t>
            </a:r>
            <a:r>
              <a:rPr lang="en-US" altLang="zh-CN" kern="1200" baseline="-25000" dirty="0" err="1">
                <a:latin typeface="微软雅黑" pitchFamily="34" charset="-122"/>
                <a:ea typeface="微软雅黑" pitchFamily="34" charset="-122"/>
                <a:cs typeface="+mn-cs"/>
              </a:rPr>
              <a:t>c,tgs</a:t>
            </a:r>
            <a:r>
              <a:rPr lang="zh-CN" altLang="en-US" kern="1200" dirty="0">
                <a:latin typeface="微软雅黑" pitchFamily="34" charset="-122"/>
                <a:ea typeface="微软雅黑" pitchFamily="34" charset="-122"/>
                <a:cs typeface="+mn-cs"/>
              </a:rPr>
              <a:t>”，只使用一次且生命期很短。认证消息可以证明用户身份</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50</a:t>
            </a:fld>
            <a:endParaRPr lang="en-US" altLang="zh-CN"/>
          </a:p>
        </p:txBody>
      </p:sp>
      <p:sp>
        <p:nvSpPr>
          <p:cNvPr id="4" name="矩形 3"/>
          <p:cNvSpPr/>
          <p:nvPr/>
        </p:nvSpPr>
        <p:spPr>
          <a:xfrm>
            <a:off x="963385" y="3276600"/>
            <a:ext cx="8180615" cy="2677656"/>
          </a:xfrm>
          <a:prstGeom prst="rect">
            <a:avLst/>
          </a:prstGeom>
        </p:spPr>
        <p:txBody>
          <a:bodyPr wrap="square">
            <a:spAutoFit/>
          </a:bodyPr>
          <a:lstStyle/>
          <a:p>
            <a:pPr marL="342900" lvl="0" indent="-342900">
              <a:spcBef>
                <a:spcPct val="20000"/>
              </a:spcBef>
              <a:buClr>
                <a:srgbClr val="3333CC"/>
              </a:buClr>
              <a:buSzPct val="60000"/>
            </a:pPr>
            <a:r>
              <a:rPr kumimoji="1" lang="en-US" altLang="zh-CN" sz="2400" dirty="0">
                <a:solidFill>
                  <a:srgbClr val="000000"/>
                </a:solidFill>
                <a:latin typeface="Tahoma"/>
                <a:ea typeface="宋体"/>
              </a:rPr>
              <a:t>(3) C → TGS </a:t>
            </a:r>
            <a:r>
              <a:rPr kumimoji="1" lang="zh-CN" altLang="en-US" sz="2400" dirty="0">
                <a:solidFill>
                  <a:srgbClr val="000000"/>
                </a:solidFill>
                <a:latin typeface="Tahoma"/>
                <a:ea typeface="宋体"/>
              </a:rPr>
              <a:t>：</a:t>
            </a:r>
            <a:r>
              <a:rPr kumimoji="1" lang="en-US" altLang="zh-CN" sz="2400" dirty="0" err="1">
                <a:solidFill>
                  <a:srgbClr val="000000"/>
                </a:solidFill>
                <a:latin typeface="Tahoma"/>
                <a:ea typeface="宋体"/>
              </a:rPr>
              <a:t>ID</a:t>
            </a:r>
            <a:r>
              <a:rPr kumimoji="1" lang="en-US" altLang="zh-CN" sz="2400" baseline="-25000" dirty="0" err="1">
                <a:solidFill>
                  <a:srgbClr val="000000"/>
                </a:solidFill>
                <a:latin typeface="Tahoma"/>
                <a:ea typeface="宋体"/>
              </a:rPr>
              <a:t>v</a:t>
            </a:r>
            <a:r>
              <a:rPr kumimoji="1" lang="en-US" altLang="zh-CN" sz="2400" dirty="0" err="1">
                <a:solidFill>
                  <a:srgbClr val="000000"/>
                </a:solidFill>
                <a:latin typeface="Tahoma"/>
                <a:ea typeface="宋体"/>
              </a:rPr>
              <a:t>‖Ticket</a:t>
            </a:r>
            <a:r>
              <a:rPr kumimoji="1" lang="en-US" altLang="zh-CN" sz="2400" baseline="-25000" dirty="0" err="1">
                <a:solidFill>
                  <a:srgbClr val="000000"/>
                </a:solidFill>
                <a:latin typeface="Tahoma"/>
                <a:ea typeface="宋体"/>
              </a:rPr>
              <a:t>tgs</a:t>
            </a:r>
            <a:r>
              <a:rPr kumimoji="1" lang="en-US" altLang="zh-CN" sz="2400" dirty="0" err="1">
                <a:solidFill>
                  <a:srgbClr val="000000"/>
                </a:solidFill>
                <a:latin typeface="Tahoma"/>
                <a:ea typeface="宋体"/>
              </a:rPr>
              <a:t>‖Authenticator</a:t>
            </a:r>
            <a:r>
              <a:rPr kumimoji="1" lang="en-US" altLang="zh-CN" sz="2400" baseline="-25000" dirty="0" err="1">
                <a:solidFill>
                  <a:srgbClr val="000000"/>
                </a:solidFill>
                <a:latin typeface="Tahoma"/>
                <a:ea typeface="宋体"/>
              </a:rPr>
              <a:t>C</a:t>
            </a:r>
            <a:endParaRPr kumimoji="1" lang="en-US" altLang="zh-CN" sz="2400" baseline="-25000" dirty="0">
              <a:solidFill>
                <a:srgbClr val="000000"/>
              </a:solidFill>
              <a:latin typeface="Tahoma"/>
              <a:ea typeface="宋体"/>
            </a:endParaRPr>
          </a:p>
          <a:p>
            <a:pPr marL="342900" lvl="0" indent="-342900">
              <a:spcBef>
                <a:spcPct val="20000"/>
              </a:spcBef>
              <a:buClr>
                <a:srgbClr val="3333CC"/>
              </a:buClr>
              <a:buSzPct val="60000"/>
            </a:pPr>
            <a:r>
              <a:rPr kumimoji="1" lang="en-US" altLang="zh-CN" sz="2400" dirty="0">
                <a:solidFill>
                  <a:srgbClr val="000000"/>
                </a:solidFill>
                <a:latin typeface="Tahoma"/>
                <a:ea typeface="宋体"/>
              </a:rPr>
              <a:t>(4) TGS → C </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E [</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c,tgs</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 K</a:t>
            </a:r>
            <a:r>
              <a:rPr kumimoji="1" lang="en-US" altLang="zh-CN" sz="2400" baseline="-25000" dirty="0">
                <a:solidFill>
                  <a:srgbClr val="000000"/>
                </a:solidFill>
                <a:latin typeface="Tahoma"/>
                <a:ea typeface="宋体"/>
              </a:rPr>
              <a:t>C,v</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v</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4</a:t>
            </a:r>
            <a:r>
              <a:rPr kumimoji="1" lang="en-US" altLang="zh-CN" sz="2400" dirty="0">
                <a:solidFill>
                  <a:srgbClr val="000000"/>
                </a:solidFill>
                <a:latin typeface="Tahoma"/>
                <a:ea typeface="宋体"/>
              </a:rPr>
              <a:t>‖Ticket</a:t>
            </a:r>
            <a:r>
              <a:rPr kumimoji="1" lang="en-US" altLang="zh-CN" sz="2400" baseline="-25000" dirty="0">
                <a:solidFill>
                  <a:srgbClr val="000000"/>
                </a:solidFill>
                <a:latin typeface="Tahoma"/>
                <a:ea typeface="宋体"/>
              </a:rPr>
              <a:t>v</a:t>
            </a:r>
            <a:r>
              <a:rPr kumimoji="1" lang="en-US" altLang="zh-CN" sz="2400" dirty="0">
                <a:solidFill>
                  <a:srgbClr val="000000"/>
                </a:solidFill>
                <a:latin typeface="Tahoma"/>
                <a:ea typeface="宋体"/>
              </a:rPr>
              <a:t> ]</a:t>
            </a:r>
          </a:p>
          <a:p>
            <a:pPr marL="342900" lvl="0" indent="-342900">
              <a:spcBef>
                <a:spcPct val="20000"/>
              </a:spcBef>
              <a:buClr>
                <a:srgbClr val="3333CC"/>
              </a:buClr>
              <a:buSzPct val="60000"/>
            </a:pPr>
            <a:r>
              <a:rPr kumimoji="1" lang="en-US" altLang="zh-CN" sz="2400" dirty="0">
                <a:solidFill>
                  <a:srgbClr val="000000"/>
                </a:solidFill>
                <a:latin typeface="Tahoma"/>
                <a:ea typeface="宋体"/>
              </a:rPr>
              <a:t>	</a:t>
            </a:r>
            <a:r>
              <a:rPr kumimoji="1" lang="zh-CN" altLang="en-US" sz="2400" dirty="0">
                <a:solidFill>
                  <a:srgbClr val="000000"/>
                </a:solidFill>
                <a:latin typeface="Tahoma"/>
                <a:ea typeface="宋体"/>
              </a:rPr>
              <a:t>其中：</a:t>
            </a:r>
          </a:p>
          <a:p>
            <a:pPr marL="342900" lvl="0" indent="-342900">
              <a:spcBef>
                <a:spcPct val="20000"/>
              </a:spcBef>
              <a:buClr>
                <a:srgbClr val="3333CC"/>
              </a:buClr>
              <a:buSzPct val="60000"/>
            </a:pPr>
            <a:r>
              <a:rPr kumimoji="1" lang="zh-CN" altLang="en-US" sz="2400" dirty="0">
                <a:solidFill>
                  <a:srgbClr val="000000"/>
                </a:solidFill>
                <a:latin typeface="Tahoma"/>
                <a:ea typeface="宋体"/>
              </a:rPr>
              <a:t>	</a:t>
            </a:r>
            <a:r>
              <a:rPr kumimoji="1" lang="en-US" altLang="zh-CN" sz="2400" dirty="0" err="1">
                <a:solidFill>
                  <a:srgbClr val="000000"/>
                </a:solidFill>
                <a:latin typeface="Tahoma"/>
                <a:ea typeface="宋体"/>
              </a:rPr>
              <a:t>Ticket</a:t>
            </a:r>
            <a:r>
              <a:rPr kumimoji="1" lang="en-US" altLang="zh-CN" sz="2400" baseline="-25000" dirty="0" err="1">
                <a:solidFill>
                  <a:srgbClr val="000000"/>
                </a:solidFill>
                <a:latin typeface="Tahoma"/>
                <a:ea typeface="宋体"/>
              </a:rPr>
              <a:t>tgs</a:t>
            </a:r>
            <a:r>
              <a:rPr kumimoji="1" lang="en-US" altLang="zh-CN" sz="2400" dirty="0">
                <a:solidFill>
                  <a:srgbClr val="000000"/>
                </a:solidFill>
                <a:latin typeface="Tahoma"/>
                <a:ea typeface="宋体"/>
              </a:rPr>
              <a:t>  = E [</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tgs</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 K</a:t>
            </a:r>
            <a:r>
              <a:rPr kumimoji="1" lang="en-US" altLang="zh-CN" sz="2400" baseline="-25000" dirty="0">
                <a:solidFill>
                  <a:srgbClr val="000000"/>
                </a:solidFill>
                <a:latin typeface="Tahoma"/>
                <a:ea typeface="宋体"/>
              </a:rPr>
              <a:t>C,tgs</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‖AD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tgs</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2</a:t>
            </a:r>
            <a:r>
              <a:rPr kumimoji="1" lang="en-US" altLang="zh-CN" sz="2400" dirty="0">
                <a:solidFill>
                  <a:srgbClr val="000000"/>
                </a:solidFill>
                <a:latin typeface="Tahoma"/>
                <a:ea typeface="宋体"/>
              </a:rPr>
              <a:t>‖LT</a:t>
            </a:r>
            <a:r>
              <a:rPr kumimoji="1" lang="en-US" altLang="zh-CN" sz="2400" baseline="-25000" dirty="0">
                <a:solidFill>
                  <a:srgbClr val="000000"/>
                </a:solidFill>
                <a:latin typeface="Tahoma"/>
                <a:ea typeface="宋体"/>
              </a:rPr>
              <a:t>2</a:t>
            </a:r>
            <a:r>
              <a:rPr kumimoji="1" lang="en-US" altLang="zh-CN" sz="2400" dirty="0">
                <a:solidFill>
                  <a:srgbClr val="000000"/>
                </a:solidFill>
                <a:latin typeface="Tahoma"/>
                <a:ea typeface="宋体"/>
              </a:rPr>
              <a:t>]</a:t>
            </a:r>
          </a:p>
          <a:p>
            <a:pPr marL="342900" lvl="0" indent="-342900">
              <a:spcBef>
                <a:spcPct val="20000"/>
              </a:spcBef>
              <a:buClr>
                <a:srgbClr val="3333CC"/>
              </a:buClr>
              <a:buSzPct val="60000"/>
            </a:pPr>
            <a:r>
              <a:rPr kumimoji="1" lang="en-US" altLang="zh-CN" sz="2400" dirty="0">
                <a:solidFill>
                  <a:srgbClr val="000000"/>
                </a:solidFill>
                <a:latin typeface="Tahoma"/>
                <a:ea typeface="宋体"/>
              </a:rPr>
              <a:t>	</a:t>
            </a:r>
            <a:r>
              <a:rPr kumimoji="1" lang="en-US" altLang="zh-CN" sz="2400" dirty="0" err="1">
                <a:solidFill>
                  <a:srgbClr val="000000"/>
                </a:solidFill>
                <a:latin typeface="Tahoma"/>
                <a:ea typeface="宋体"/>
              </a:rPr>
              <a:t>Ticket</a:t>
            </a:r>
            <a:r>
              <a:rPr kumimoji="1" lang="en-US" altLang="zh-CN" sz="2400" baseline="-25000" dirty="0" err="1">
                <a:solidFill>
                  <a:srgbClr val="000000"/>
                </a:solidFill>
                <a:latin typeface="Tahoma"/>
                <a:ea typeface="宋体"/>
              </a:rPr>
              <a:t>v</a:t>
            </a:r>
            <a:r>
              <a:rPr kumimoji="1" lang="en-US" altLang="zh-CN" sz="2400" baseline="-25000" dirty="0">
                <a:solidFill>
                  <a:srgbClr val="000000"/>
                </a:solidFill>
                <a:latin typeface="Tahoma"/>
                <a:ea typeface="宋体"/>
              </a:rPr>
              <a:t> </a:t>
            </a:r>
            <a:r>
              <a:rPr kumimoji="1" lang="en-US" altLang="zh-CN" sz="2400" dirty="0">
                <a:solidFill>
                  <a:srgbClr val="000000"/>
                </a:solidFill>
                <a:latin typeface="Tahoma"/>
                <a:ea typeface="宋体"/>
              </a:rPr>
              <a:t> = E</a:t>
            </a:r>
            <a:r>
              <a:rPr kumimoji="1" lang="en-US" altLang="zh-CN" sz="2400" baseline="-25000" dirty="0">
                <a:solidFill>
                  <a:srgbClr val="000000"/>
                </a:solidFill>
                <a:latin typeface="Tahoma"/>
                <a:ea typeface="宋体"/>
              </a:rPr>
              <a:t> </a:t>
            </a:r>
            <a:r>
              <a:rPr kumimoji="1" lang="en-US" altLang="zh-CN" sz="2400" dirty="0">
                <a:solidFill>
                  <a:srgbClr val="000000"/>
                </a:solidFill>
                <a:latin typeface="Tahoma"/>
                <a:ea typeface="宋体"/>
              </a:rPr>
              <a:t>[</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v</a:t>
            </a:r>
            <a:r>
              <a:rPr kumimoji="1" lang="en-US" altLang="zh-CN" sz="2400" dirty="0">
                <a:solidFill>
                  <a:srgbClr val="000000"/>
                </a:solidFill>
                <a:latin typeface="Tahoma"/>
                <a:ea typeface="宋体"/>
              </a:rPr>
              <a:t> </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 K</a:t>
            </a:r>
            <a:r>
              <a:rPr kumimoji="1" lang="en-US" altLang="zh-CN" sz="2400" baseline="-25000" dirty="0">
                <a:solidFill>
                  <a:srgbClr val="000000"/>
                </a:solidFill>
                <a:latin typeface="Tahoma"/>
                <a:ea typeface="宋体"/>
              </a:rPr>
              <a:t>C,v</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‖AD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v</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4</a:t>
            </a:r>
            <a:r>
              <a:rPr kumimoji="1" lang="en-US" altLang="zh-CN" sz="2400" dirty="0">
                <a:solidFill>
                  <a:srgbClr val="000000"/>
                </a:solidFill>
                <a:latin typeface="Tahoma"/>
                <a:ea typeface="宋体"/>
              </a:rPr>
              <a:t>‖LT</a:t>
            </a:r>
            <a:r>
              <a:rPr kumimoji="1" lang="en-US" altLang="zh-CN" sz="2400" baseline="-25000" dirty="0">
                <a:solidFill>
                  <a:srgbClr val="000000"/>
                </a:solidFill>
                <a:latin typeface="Tahoma"/>
                <a:ea typeface="宋体"/>
              </a:rPr>
              <a:t>4</a:t>
            </a:r>
            <a:r>
              <a:rPr kumimoji="1" lang="en-US" altLang="zh-CN" sz="2400" dirty="0">
                <a:solidFill>
                  <a:srgbClr val="000000"/>
                </a:solidFill>
                <a:latin typeface="Tahoma"/>
                <a:ea typeface="宋体"/>
              </a:rPr>
              <a:t>]</a:t>
            </a:r>
          </a:p>
          <a:p>
            <a:pPr marL="342900" lvl="0" indent="-342900">
              <a:spcBef>
                <a:spcPct val="20000"/>
              </a:spcBef>
              <a:buClr>
                <a:srgbClr val="3333CC"/>
              </a:buClr>
              <a:buSzPct val="60000"/>
            </a:pPr>
            <a:r>
              <a:rPr kumimoji="1" lang="en-US" altLang="zh-CN" sz="2400" dirty="0">
                <a:solidFill>
                  <a:srgbClr val="000000"/>
                </a:solidFill>
                <a:latin typeface="Tahoma"/>
                <a:ea typeface="宋体"/>
              </a:rPr>
              <a:t>	</a:t>
            </a:r>
            <a:r>
              <a:rPr kumimoji="1" lang="en-US" altLang="zh-CN" sz="2400" dirty="0" err="1">
                <a:solidFill>
                  <a:srgbClr val="000000"/>
                </a:solidFill>
                <a:latin typeface="Tahoma"/>
                <a:ea typeface="宋体"/>
              </a:rPr>
              <a:t>Authenticator</a:t>
            </a:r>
            <a:r>
              <a:rPr kumimoji="1" lang="en-US" altLang="zh-CN" sz="2400" baseline="-25000" dirty="0" err="1">
                <a:solidFill>
                  <a:srgbClr val="000000"/>
                </a:solidFill>
                <a:latin typeface="Tahoma"/>
                <a:ea typeface="宋体"/>
              </a:rPr>
              <a:t>C</a:t>
            </a:r>
            <a:r>
              <a:rPr kumimoji="1" lang="en-US" altLang="zh-CN" sz="2400" dirty="0">
                <a:solidFill>
                  <a:srgbClr val="000000"/>
                </a:solidFill>
                <a:latin typeface="Tahoma"/>
                <a:ea typeface="宋体"/>
              </a:rPr>
              <a:t> = E [</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C,tgs</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 ID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‖AD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3</a:t>
            </a:r>
            <a:r>
              <a:rPr kumimoji="1" lang="en-US" altLang="zh-CN" sz="2400" dirty="0">
                <a:solidFill>
                  <a:srgbClr val="000000"/>
                </a:solidFill>
                <a:latin typeface="Tahoma"/>
                <a:ea typeface="宋体"/>
              </a:rPr>
              <a:t>]</a:t>
            </a:r>
            <a:endParaRPr kumimoji="1" lang="zh-CN" altLang="en-US" sz="2400" dirty="0">
              <a:solidFill>
                <a:srgbClr val="000000"/>
              </a:solidFill>
              <a:latin typeface="Tahoma"/>
              <a:ea typeface="宋体"/>
            </a:endParaRPr>
          </a:p>
        </p:txBody>
      </p:sp>
    </p:spTree>
    <p:extLst>
      <p:ext uri="{BB962C8B-B14F-4D97-AF65-F5344CB8AC3E}">
        <p14:creationId xmlns:p14="http://schemas.microsoft.com/office/powerpoint/2010/main" val="2187003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25500" y="292100"/>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2533" name="Rectangle 3"/>
          <p:cNvSpPr>
            <a:spLocks noGrp="1" noChangeArrowheads="1"/>
          </p:cNvSpPr>
          <p:nvPr>
            <p:ph idx="1"/>
          </p:nvPr>
        </p:nvSpPr>
        <p:spPr>
          <a:xfrm>
            <a:off x="428624" y="1071563"/>
            <a:ext cx="8461375" cy="2205037"/>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服务授权票据交换：获取服</a:t>
            </a:r>
            <a:endParaRPr lang="en-US" altLang="zh-CN" sz="2200" kern="1200" dirty="0">
              <a:latin typeface="微软雅黑" pitchFamily="34" charset="-122"/>
              <a:ea typeface="微软雅黑" pitchFamily="34" charset="-122"/>
              <a:cs typeface="+mn-cs"/>
            </a:endParaRPr>
          </a:p>
          <a:p>
            <a:pPr marL="0" lvl="0" indent="0">
              <a:buClr>
                <a:srgbClr val="3333CC"/>
              </a:buClr>
              <a:buSzPct val="60000"/>
              <a:buNone/>
            </a:pPr>
            <a:r>
              <a:rPr kumimoji="1" lang="en-US" altLang="zh-CN" dirty="0">
                <a:latin typeface="Tahoma"/>
                <a:ea typeface="宋体"/>
              </a:rPr>
              <a:t>(3) C → TGS </a:t>
            </a:r>
            <a:r>
              <a:rPr kumimoji="1" lang="zh-CN" altLang="en-US" dirty="0">
                <a:latin typeface="Tahoma"/>
                <a:ea typeface="宋体"/>
              </a:rPr>
              <a:t>：</a:t>
            </a:r>
            <a:r>
              <a:rPr kumimoji="1" lang="en-US" altLang="zh-CN" dirty="0" err="1">
                <a:latin typeface="Tahoma"/>
                <a:ea typeface="宋体"/>
              </a:rPr>
              <a:t>ID</a:t>
            </a:r>
            <a:r>
              <a:rPr kumimoji="1" lang="en-US" altLang="zh-CN" baseline="-25000" dirty="0" err="1">
                <a:latin typeface="Tahoma"/>
                <a:ea typeface="宋体"/>
              </a:rPr>
              <a:t>v</a:t>
            </a:r>
            <a:r>
              <a:rPr kumimoji="1" lang="en-US" altLang="zh-CN" dirty="0" err="1">
                <a:latin typeface="Tahoma"/>
                <a:ea typeface="宋体"/>
              </a:rPr>
              <a:t>‖Ticket</a:t>
            </a:r>
            <a:r>
              <a:rPr kumimoji="1" lang="en-US" altLang="zh-CN" baseline="-25000" dirty="0" err="1">
                <a:latin typeface="Tahoma"/>
                <a:ea typeface="宋体"/>
              </a:rPr>
              <a:t>tgs</a:t>
            </a:r>
            <a:r>
              <a:rPr kumimoji="1" lang="en-US" altLang="zh-CN" dirty="0" err="1">
                <a:latin typeface="Tahoma"/>
                <a:ea typeface="宋体"/>
              </a:rPr>
              <a:t>‖Authenticator</a:t>
            </a:r>
            <a:r>
              <a:rPr kumimoji="1" lang="en-US" altLang="zh-CN" baseline="-25000" dirty="0" err="1">
                <a:latin typeface="Tahoma"/>
                <a:ea typeface="宋体"/>
              </a:rPr>
              <a:t>C</a:t>
            </a:r>
            <a:endParaRPr kumimoji="1" lang="en-US" altLang="zh-CN" baseline="-25000" dirty="0">
              <a:latin typeface="Tahoma"/>
              <a:ea typeface="宋体"/>
            </a:endParaRPr>
          </a:p>
          <a:p>
            <a:pPr marL="0" lvl="0" indent="0">
              <a:buClr>
                <a:srgbClr val="3333CC"/>
              </a:buClr>
              <a:buSzPct val="60000"/>
              <a:buNone/>
            </a:pPr>
            <a:r>
              <a:rPr kumimoji="1" lang="en-US" altLang="zh-CN" dirty="0">
                <a:latin typeface="Tahoma"/>
                <a:ea typeface="宋体"/>
              </a:rPr>
              <a:t>(4) TGS → C </a:t>
            </a:r>
            <a:r>
              <a:rPr kumimoji="1" lang="zh-CN" altLang="en-US" dirty="0">
                <a:latin typeface="Tahoma"/>
                <a:ea typeface="宋体"/>
              </a:rPr>
              <a:t>：</a:t>
            </a:r>
            <a:r>
              <a:rPr kumimoji="1" lang="en-US" altLang="zh-CN" dirty="0">
                <a:latin typeface="Tahoma"/>
                <a:ea typeface="宋体"/>
              </a:rPr>
              <a:t>E [</a:t>
            </a:r>
            <a:r>
              <a:rPr kumimoji="1" lang="en-US" altLang="zh-CN" dirty="0" err="1">
                <a:latin typeface="Tahoma"/>
                <a:ea typeface="宋体"/>
              </a:rPr>
              <a:t>K</a:t>
            </a:r>
            <a:r>
              <a:rPr kumimoji="1" lang="en-US" altLang="zh-CN" baseline="-25000" dirty="0" err="1">
                <a:latin typeface="Tahoma"/>
                <a:ea typeface="宋体"/>
              </a:rPr>
              <a:t>c,tgs</a:t>
            </a:r>
            <a:r>
              <a:rPr kumimoji="1" lang="zh-CN" altLang="en-US" dirty="0">
                <a:latin typeface="Tahoma"/>
                <a:ea typeface="宋体"/>
              </a:rPr>
              <a:t>，</a:t>
            </a:r>
            <a:r>
              <a:rPr kumimoji="1" lang="en-US" altLang="zh-CN" dirty="0">
                <a:latin typeface="Tahoma"/>
                <a:ea typeface="宋体"/>
              </a:rPr>
              <a:t> K</a:t>
            </a:r>
            <a:r>
              <a:rPr kumimoji="1" lang="en-US" altLang="zh-CN" baseline="-25000" dirty="0">
                <a:latin typeface="Tahoma"/>
                <a:ea typeface="宋体"/>
              </a:rPr>
              <a:t>C,v</a:t>
            </a:r>
            <a:r>
              <a:rPr kumimoji="1" lang="en-US" altLang="zh-CN" dirty="0">
                <a:latin typeface="Tahoma"/>
                <a:ea typeface="宋体"/>
              </a:rPr>
              <a:t>‖ID</a:t>
            </a:r>
            <a:r>
              <a:rPr kumimoji="1" lang="en-US" altLang="zh-CN" baseline="-25000" dirty="0">
                <a:latin typeface="Tahoma"/>
                <a:ea typeface="宋体"/>
              </a:rPr>
              <a:t>v</a:t>
            </a:r>
            <a:r>
              <a:rPr kumimoji="1" lang="en-US" altLang="zh-CN" dirty="0">
                <a:latin typeface="Tahoma"/>
                <a:ea typeface="宋体"/>
              </a:rPr>
              <a:t>‖TS</a:t>
            </a:r>
            <a:r>
              <a:rPr kumimoji="1" lang="en-US" altLang="zh-CN" baseline="-25000" dirty="0">
                <a:latin typeface="Tahoma"/>
                <a:ea typeface="宋体"/>
              </a:rPr>
              <a:t>4</a:t>
            </a:r>
            <a:r>
              <a:rPr kumimoji="1" lang="en-US" altLang="zh-CN" dirty="0">
                <a:latin typeface="Tahoma"/>
                <a:ea typeface="宋体"/>
              </a:rPr>
              <a:t>‖Ticket</a:t>
            </a:r>
            <a:r>
              <a:rPr kumimoji="1" lang="en-US" altLang="zh-CN" baseline="-25000" dirty="0">
                <a:latin typeface="Tahoma"/>
                <a:ea typeface="宋体"/>
              </a:rPr>
              <a:t>v</a:t>
            </a:r>
            <a:r>
              <a:rPr kumimoji="1" lang="en-US" altLang="zh-CN" dirty="0">
                <a:latin typeface="Tahoma"/>
                <a:ea typeface="宋体"/>
              </a:rPr>
              <a:t> ]</a:t>
            </a:r>
          </a:p>
          <a:p>
            <a:pPr marL="0" lvl="0" indent="0">
              <a:buClr>
                <a:srgbClr val="3333CC"/>
              </a:buClr>
              <a:buSzPct val="60000"/>
              <a:buNone/>
            </a:pPr>
            <a:r>
              <a:rPr kumimoji="1" lang="en-US" altLang="zh-CN" dirty="0">
                <a:latin typeface="Tahoma"/>
                <a:ea typeface="宋体"/>
              </a:rPr>
              <a:t>	</a:t>
            </a:r>
            <a:r>
              <a:rPr kumimoji="1" lang="zh-CN" altLang="en-US" dirty="0">
                <a:latin typeface="Tahoma"/>
                <a:ea typeface="宋体"/>
              </a:rPr>
              <a:t>其中：</a:t>
            </a:r>
          </a:p>
          <a:p>
            <a:pPr marL="0" lvl="0" indent="0">
              <a:buClr>
                <a:srgbClr val="3333CC"/>
              </a:buClr>
              <a:buSzPct val="60000"/>
              <a:buNone/>
            </a:pPr>
            <a:r>
              <a:rPr kumimoji="1" lang="zh-CN" altLang="en-US" dirty="0">
                <a:latin typeface="Tahoma"/>
                <a:ea typeface="宋体"/>
              </a:rPr>
              <a:t>	</a:t>
            </a:r>
            <a:r>
              <a:rPr kumimoji="1" lang="en-US" altLang="zh-CN" dirty="0" err="1">
                <a:latin typeface="Tahoma"/>
                <a:ea typeface="宋体"/>
              </a:rPr>
              <a:t>Ticket</a:t>
            </a:r>
            <a:r>
              <a:rPr kumimoji="1" lang="en-US" altLang="zh-CN" baseline="-25000" dirty="0" err="1">
                <a:latin typeface="Tahoma"/>
                <a:ea typeface="宋体"/>
              </a:rPr>
              <a:t>tgs</a:t>
            </a:r>
            <a:r>
              <a:rPr kumimoji="1" lang="en-US" altLang="zh-CN" dirty="0">
                <a:latin typeface="Tahoma"/>
                <a:ea typeface="宋体"/>
              </a:rPr>
              <a:t>  = E [</a:t>
            </a:r>
            <a:r>
              <a:rPr kumimoji="1" lang="en-US" altLang="zh-CN" dirty="0" err="1">
                <a:latin typeface="Tahoma"/>
                <a:ea typeface="宋体"/>
              </a:rPr>
              <a:t>K</a:t>
            </a:r>
            <a:r>
              <a:rPr kumimoji="1" lang="en-US" altLang="zh-CN" baseline="-25000" dirty="0" err="1">
                <a:latin typeface="Tahoma"/>
                <a:ea typeface="宋体"/>
              </a:rPr>
              <a:t>tgs</a:t>
            </a:r>
            <a:r>
              <a:rPr kumimoji="1" lang="zh-CN" altLang="en-US" dirty="0">
                <a:latin typeface="Tahoma"/>
                <a:ea typeface="宋体"/>
              </a:rPr>
              <a:t>，</a:t>
            </a:r>
            <a:r>
              <a:rPr kumimoji="1" lang="en-US" altLang="zh-CN" dirty="0">
                <a:latin typeface="Tahoma"/>
                <a:ea typeface="宋体"/>
              </a:rPr>
              <a:t> K</a:t>
            </a:r>
            <a:r>
              <a:rPr kumimoji="1" lang="en-US" altLang="zh-CN" baseline="-25000" dirty="0">
                <a:latin typeface="Tahoma"/>
                <a:ea typeface="宋体"/>
              </a:rPr>
              <a:t>C,tgs</a:t>
            </a:r>
            <a:r>
              <a:rPr kumimoji="1" lang="en-US" altLang="zh-CN" dirty="0">
                <a:latin typeface="Tahoma"/>
                <a:ea typeface="宋体"/>
              </a:rPr>
              <a:t>‖ID</a:t>
            </a:r>
            <a:r>
              <a:rPr kumimoji="1" lang="en-US" altLang="zh-CN" baseline="-25000" dirty="0">
                <a:latin typeface="Tahoma"/>
                <a:ea typeface="宋体"/>
              </a:rPr>
              <a:t>C</a:t>
            </a:r>
            <a:r>
              <a:rPr kumimoji="1" lang="en-US" altLang="zh-CN" dirty="0">
                <a:latin typeface="Tahoma"/>
                <a:ea typeface="宋体"/>
              </a:rPr>
              <a:t>‖AD</a:t>
            </a:r>
            <a:r>
              <a:rPr kumimoji="1" lang="en-US" altLang="zh-CN" baseline="-25000" dirty="0">
                <a:latin typeface="Tahoma"/>
                <a:ea typeface="宋体"/>
              </a:rPr>
              <a:t>C</a:t>
            </a:r>
            <a:r>
              <a:rPr kumimoji="1" lang="en-US" altLang="zh-CN" dirty="0">
                <a:latin typeface="Tahoma"/>
                <a:ea typeface="宋体"/>
              </a:rPr>
              <a:t>‖ID</a:t>
            </a:r>
            <a:r>
              <a:rPr kumimoji="1" lang="en-US" altLang="zh-CN" baseline="-25000" dirty="0">
                <a:latin typeface="Tahoma"/>
                <a:ea typeface="宋体"/>
              </a:rPr>
              <a:t>tgs</a:t>
            </a:r>
            <a:r>
              <a:rPr kumimoji="1" lang="en-US" altLang="zh-CN" dirty="0">
                <a:latin typeface="Tahoma"/>
                <a:ea typeface="宋体"/>
              </a:rPr>
              <a:t>‖TS</a:t>
            </a:r>
            <a:r>
              <a:rPr kumimoji="1" lang="en-US" altLang="zh-CN" baseline="-25000" dirty="0">
                <a:latin typeface="Tahoma"/>
                <a:ea typeface="宋体"/>
              </a:rPr>
              <a:t>2</a:t>
            </a:r>
            <a:r>
              <a:rPr kumimoji="1" lang="en-US" altLang="zh-CN" dirty="0">
                <a:latin typeface="Tahoma"/>
                <a:ea typeface="宋体"/>
              </a:rPr>
              <a:t>‖LT</a:t>
            </a:r>
            <a:r>
              <a:rPr kumimoji="1" lang="en-US" altLang="zh-CN" baseline="-25000" dirty="0">
                <a:latin typeface="Tahoma"/>
                <a:ea typeface="宋体"/>
              </a:rPr>
              <a:t>2</a:t>
            </a:r>
            <a:r>
              <a:rPr kumimoji="1" lang="en-US" altLang="zh-CN" dirty="0">
                <a:latin typeface="Tahoma"/>
                <a:ea typeface="宋体"/>
              </a:rPr>
              <a:t>]</a:t>
            </a:r>
          </a:p>
          <a:p>
            <a:pPr marL="0" lvl="0" indent="0">
              <a:buClr>
                <a:srgbClr val="3333CC"/>
              </a:buClr>
              <a:buSzPct val="60000"/>
              <a:buNone/>
            </a:pPr>
            <a:r>
              <a:rPr kumimoji="1" lang="en-US" altLang="zh-CN" dirty="0">
                <a:latin typeface="Tahoma"/>
                <a:ea typeface="宋体"/>
              </a:rPr>
              <a:t>	</a:t>
            </a:r>
            <a:r>
              <a:rPr kumimoji="1" lang="en-US" altLang="zh-CN" dirty="0" err="1">
                <a:latin typeface="Tahoma"/>
                <a:ea typeface="宋体"/>
              </a:rPr>
              <a:t>Ticket</a:t>
            </a:r>
            <a:r>
              <a:rPr kumimoji="1" lang="en-US" altLang="zh-CN" baseline="-25000" dirty="0" err="1">
                <a:latin typeface="Tahoma"/>
                <a:ea typeface="宋体"/>
              </a:rPr>
              <a:t>v</a:t>
            </a:r>
            <a:r>
              <a:rPr kumimoji="1" lang="en-US" altLang="zh-CN" baseline="-25000" dirty="0">
                <a:latin typeface="Tahoma"/>
                <a:ea typeface="宋体"/>
              </a:rPr>
              <a:t> </a:t>
            </a:r>
            <a:r>
              <a:rPr kumimoji="1" lang="en-US" altLang="zh-CN" dirty="0">
                <a:latin typeface="Tahoma"/>
                <a:ea typeface="宋体"/>
              </a:rPr>
              <a:t> = E</a:t>
            </a:r>
            <a:r>
              <a:rPr kumimoji="1" lang="en-US" altLang="zh-CN" baseline="-25000" dirty="0">
                <a:latin typeface="Tahoma"/>
                <a:ea typeface="宋体"/>
              </a:rPr>
              <a:t> </a:t>
            </a:r>
            <a:r>
              <a:rPr kumimoji="1" lang="en-US" altLang="zh-CN" dirty="0">
                <a:latin typeface="Tahoma"/>
                <a:ea typeface="宋体"/>
              </a:rPr>
              <a:t>[</a:t>
            </a:r>
            <a:r>
              <a:rPr kumimoji="1" lang="en-US" altLang="zh-CN" dirty="0" err="1">
                <a:latin typeface="Tahoma"/>
                <a:ea typeface="宋体"/>
              </a:rPr>
              <a:t>K</a:t>
            </a:r>
            <a:r>
              <a:rPr kumimoji="1" lang="en-US" altLang="zh-CN" baseline="-25000" dirty="0" err="1">
                <a:latin typeface="Tahoma"/>
                <a:ea typeface="宋体"/>
              </a:rPr>
              <a:t>v</a:t>
            </a:r>
            <a:r>
              <a:rPr kumimoji="1" lang="en-US" altLang="zh-CN" dirty="0">
                <a:latin typeface="Tahoma"/>
                <a:ea typeface="宋体"/>
              </a:rPr>
              <a:t> </a:t>
            </a:r>
            <a:r>
              <a:rPr kumimoji="1" lang="zh-CN" altLang="en-US" dirty="0">
                <a:latin typeface="Tahoma"/>
                <a:ea typeface="宋体"/>
              </a:rPr>
              <a:t>，</a:t>
            </a:r>
            <a:r>
              <a:rPr kumimoji="1" lang="en-US" altLang="zh-CN" dirty="0">
                <a:latin typeface="Tahoma"/>
                <a:ea typeface="宋体"/>
              </a:rPr>
              <a:t> K</a:t>
            </a:r>
            <a:r>
              <a:rPr kumimoji="1" lang="en-US" altLang="zh-CN" baseline="-25000" dirty="0">
                <a:latin typeface="Tahoma"/>
                <a:ea typeface="宋体"/>
              </a:rPr>
              <a:t>C,v</a:t>
            </a:r>
            <a:r>
              <a:rPr kumimoji="1" lang="en-US" altLang="zh-CN" dirty="0">
                <a:latin typeface="Tahoma"/>
                <a:ea typeface="宋体"/>
              </a:rPr>
              <a:t>‖ID</a:t>
            </a:r>
            <a:r>
              <a:rPr kumimoji="1" lang="en-US" altLang="zh-CN" baseline="-25000" dirty="0">
                <a:latin typeface="Tahoma"/>
                <a:ea typeface="宋体"/>
              </a:rPr>
              <a:t>C</a:t>
            </a:r>
            <a:r>
              <a:rPr kumimoji="1" lang="en-US" altLang="zh-CN" dirty="0">
                <a:latin typeface="Tahoma"/>
                <a:ea typeface="宋体"/>
              </a:rPr>
              <a:t>‖AD</a:t>
            </a:r>
            <a:r>
              <a:rPr kumimoji="1" lang="en-US" altLang="zh-CN" baseline="-25000" dirty="0">
                <a:latin typeface="Tahoma"/>
                <a:ea typeface="宋体"/>
              </a:rPr>
              <a:t>C</a:t>
            </a:r>
            <a:r>
              <a:rPr kumimoji="1" lang="en-US" altLang="zh-CN" dirty="0">
                <a:latin typeface="Tahoma"/>
                <a:ea typeface="宋体"/>
              </a:rPr>
              <a:t>‖ID</a:t>
            </a:r>
            <a:r>
              <a:rPr kumimoji="1" lang="en-US" altLang="zh-CN" baseline="-25000" dirty="0">
                <a:latin typeface="Tahoma"/>
                <a:ea typeface="宋体"/>
              </a:rPr>
              <a:t>v</a:t>
            </a:r>
            <a:r>
              <a:rPr kumimoji="1" lang="en-US" altLang="zh-CN" dirty="0">
                <a:latin typeface="Tahoma"/>
                <a:ea typeface="宋体"/>
              </a:rPr>
              <a:t>‖TS</a:t>
            </a:r>
            <a:r>
              <a:rPr kumimoji="1" lang="en-US" altLang="zh-CN" baseline="-25000" dirty="0">
                <a:latin typeface="Tahoma"/>
                <a:ea typeface="宋体"/>
              </a:rPr>
              <a:t>4</a:t>
            </a:r>
            <a:r>
              <a:rPr kumimoji="1" lang="en-US" altLang="zh-CN" dirty="0">
                <a:latin typeface="Tahoma"/>
                <a:ea typeface="宋体"/>
              </a:rPr>
              <a:t>‖LT</a:t>
            </a:r>
            <a:r>
              <a:rPr kumimoji="1" lang="en-US" altLang="zh-CN" baseline="-25000" dirty="0">
                <a:latin typeface="Tahoma"/>
                <a:ea typeface="宋体"/>
              </a:rPr>
              <a:t>4</a:t>
            </a:r>
            <a:r>
              <a:rPr kumimoji="1" lang="en-US" altLang="zh-CN" dirty="0">
                <a:latin typeface="Tahoma"/>
                <a:ea typeface="宋体"/>
              </a:rPr>
              <a:t>]</a:t>
            </a:r>
          </a:p>
          <a:p>
            <a:pPr marL="0" lvl="0" indent="0">
              <a:buClr>
                <a:srgbClr val="3333CC"/>
              </a:buClr>
              <a:buSzPct val="60000"/>
              <a:buNone/>
            </a:pPr>
            <a:r>
              <a:rPr kumimoji="1" lang="en-US" altLang="zh-CN" dirty="0">
                <a:latin typeface="Tahoma"/>
                <a:ea typeface="宋体"/>
              </a:rPr>
              <a:t>	</a:t>
            </a:r>
            <a:r>
              <a:rPr kumimoji="1" lang="en-US" altLang="zh-CN" dirty="0" err="1">
                <a:latin typeface="Tahoma"/>
                <a:ea typeface="宋体"/>
              </a:rPr>
              <a:t>Authenticator</a:t>
            </a:r>
            <a:r>
              <a:rPr kumimoji="1" lang="en-US" altLang="zh-CN" baseline="-25000" dirty="0" err="1">
                <a:latin typeface="Tahoma"/>
                <a:ea typeface="宋体"/>
              </a:rPr>
              <a:t>C</a:t>
            </a:r>
            <a:r>
              <a:rPr kumimoji="1" lang="en-US" altLang="zh-CN" dirty="0">
                <a:latin typeface="Tahoma"/>
                <a:ea typeface="宋体"/>
              </a:rPr>
              <a:t> = E [</a:t>
            </a:r>
            <a:r>
              <a:rPr kumimoji="1" lang="en-US" altLang="zh-CN" dirty="0" err="1">
                <a:latin typeface="Tahoma"/>
                <a:ea typeface="宋体"/>
              </a:rPr>
              <a:t>K</a:t>
            </a:r>
            <a:r>
              <a:rPr kumimoji="1" lang="en-US" altLang="zh-CN" baseline="-25000" dirty="0" err="1">
                <a:latin typeface="Tahoma"/>
                <a:ea typeface="宋体"/>
              </a:rPr>
              <a:t>c,tgs</a:t>
            </a:r>
            <a:r>
              <a:rPr kumimoji="1" lang="zh-CN" altLang="en-US" dirty="0">
                <a:latin typeface="Tahoma"/>
                <a:ea typeface="宋体"/>
              </a:rPr>
              <a:t>，</a:t>
            </a:r>
            <a:r>
              <a:rPr kumimoji="1" lang="en-US" altLang="zh-CN" dirty="0">
                <a:latin typeface="Tahoma"/>
                <a:ea typeface="宋体"/>
              </a:rPr>
              <a:t> ID</a:t>
            </a:r>
            <a:r>
              <a:rPr kumimoji="1" lang="en-US" altLang="zh-CN" baseline="-25000" dirty="0">
                <a:latin typeface="Tahoma"/>
                <a:ea typeface="宋体"/>
              </a:rPr>
              <a:t>C</a:t>
            </a:r>
            <a:r>
              <a:rPr kumimoji="1" lang="en-US" altLang="zh-CN" dirty="0">
                <a:latin typeface="Tahoma"/>
                <a:ea typeface="宋体"/>
              </a:rPr>
              <a:t>‖AD</a:t>
            </a:r>
            <a:r>
              <a:rPr kumimoji="1" lang="en-US" altLang="zh-CN" baseline="-25000" dirty="0">
                <a:latin typeface="Tahoma"/>
                <a:ea typeface="宋体"/>
              </a:rPr>
              <a:t>C</a:t>
            </a:r>
            <a:r>
              <a:rPr kumimoji="1" lang="en-US" altLang="zh-CN" dirty="0">
                <a:latin typeface="Tahoma"/>
                <a:ea typeface="宋体"/>
              </a:rPr>
              <a:t>‖TS</a:t>
            </a:r>
            <a:r>
              <a:rPr kumimoji="1" lang="en-US" altLang="zh-CN" baseline="-25000" dirty="0">
                <a:latin typeface="Tahoma"/>
                <a:ea typeface="宋体"/>
              </a:rPr>
              <a:t>3</a:t>
            </a:r>
            <a:r>
              <a:rPr kumimoji="1" lang="en-US" altLang="zh-CN" dirty="0">
                <a:latin typeface="Tahoma"/>
                <a:ea typeface="宋体"/>
              </a:rPr>
              <a:t>]</a:t>
            </a:r>
            <a:endParaRPr kumimoji="1" lang="zh-CN" altLang="en-US" dirty="0">
              <a:latin typeface="Tahoma"/>
              <a:ea typeface="宋体"/>
            </a:endParaRPr>
          </a:p>
          <a:p>
            <a:pPr marL="0" lvl="1" indent="0">
              <a:lnSpc>
                <a:spcPct val="150000"/>
              </a:lnSpc>
              <a:spcBef>
                <a:spcPts val="600"/>
              </a:spcBef>
              <a:spcAft>
                <a:spcPts val="600"/>
              </a:spcAft>
              <a:buNone/>
            </a:pPr>
            <a:endParaRPr lang="en-US" altLang="zh-CN" sz="2200"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51</a:t>
            </a:fld>
            <a:endParaRPr lang="en-US" altLang="zh-CN"/>
          </a:p>
        </p:txBody>
      </p:sp>
      <p:sp>
        <p:nvSpPr>
          <p:cNvPr id="4" name="矩形 3"/>
          <p:cNvSpPr/>
          <p:nvPr/>
        </p:nvSpPr>
        <p:spPr>
          <a:xfrm>
            <a:off x="1595163" y="4938273"/>
            <a:ext cx="6156873" cy="461665"/>
          </a:xfrm>
          <a:prstGeom prst="rect">
            <a:avLst/>
          </a:prstGeom>
        </p:spPr>
        <p:txBody>
          <a:bodyPr wrap="square">
            <a:spAutoFit/>
          </a:bodyPr>
          <a:lstStyle/>
          <a:p>
            <a:pPr marL="342900" lvl="0" indent="-342900">
              <a:spcBef>
                <a:spcPct val="20000"/>
              </a:spcBef>
              <a:buClr>
                <a:srgbClr val="3333CC"/>
              </a:buClr>
              <a:buSzPct val="60000"/>
            </a:pPr>
            <a:r>
              <a:rPr kumimoji="1" lang="en-US" altLang="zh-CN" sz="2400" dirty="0">
                <a:solidFill>
                  <a:srgbClr val="FF0000"/>
                </a:solidFill>
                <a:latin typeface="Times New Roman" panose="02020603050405020304" pitchFamily="18" charset="0"/>
                <a:ea typeface="微软雅黑" panose="020B0503020204020204" pitchFamily="34" charset="-122"/>
              </a:rPr>
              <a:t>TGS</a:t>
            </a:r>
            <a:r>
              <a:rPr kumimoji="1" lang="zh-CN" altLang="en-US" sz="2400" dirty="0">
                <a:solidFill>
                  <a:srgbClr val="FF0000"/>
                </a:solidFill>
                <a:latin typeface="Times New Roman" panose="02020603050405020304" pitchFamily="18" charset="0"/>
                <a:ea typeface="微软雅黑" panose="020B0503020204020204" pitchFamily="34" charset="-122"/>
              </a:rPr>
              <a:t>为什么相信</a:t>
            </a:r>
            <a:r>
              <a:rPr kumimoji="1" lang="en-US" altLang="zh-CN" sz="2400" dirty="0">
                <a:solidFill>
                  <a:srgbClr val="FF0000"/>
                </a:solidFill>
                <a:latin typeface="Times New Roman" panose="02020603050405020304" pitchFamily="18" charset="0"/>
                <a:ea typeface="微软雅黑" panose="020B0503020204020204" pitchFamily="34" charset="-122"/>
              </a:rPr>
              <a:t>C</a:t>
            </a:r>
            <a:r>
              <a:rPr kumimoji="1" lang="zh-CN" altLang="en-US" sz="2400" dirty="0">
                <a:solidFill>
                  <a:srgbClr val="FF0000"/>
                </a:solidFill>
                <a:latin typeface="Times New Roman" panose="02020603050405020304" pitchFamily="18" charset="0"/>
                <a:ea typeface="微软雅黑" panose="020B0503020204020204" pitchFamily="34" charset="-122"/>
              </a:rPr>
              <a:t>是一个合法用户？</a:t>
            </a:r>
          </a:p>
        </p:txBody>
      </p:sp>
    </p:spTree>
    <p:extLst>
      <p:ext uri="{BB962C8B-B14F-4D97-AF65-F5344CB8AC3E}">
        <p14:creationId xmlns:p14="http://schemas.microsoft.com/office/powerpoint/2010/main" val="2519042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8098" y="215900"/>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3557" name="Rectangle 3"/>
          <p:cNvSpPr>
            <a:spLocks noGrp="1" noChangeArrowheads="1"/>
          </p:cNvSpPr>
          <p:nvPr>
            <p:ph idx="1"/>
          </p:nvPr>
        </p:nvSpPr>
        <p:spPr>
          <a:xfrm>
            <a:off x="595313" y="1154113"/>
            <a:ext cx="8153400" cy="4114800"/>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客户</a:t>
            </a:r>
            <a:r>
              <a:rPr lang="en-US" altLang="zh-CN" sz="2200" kern="1200" dirty="0">
                <a:latin typeface="微软雅黑" pitchFamily="34" charset="-122"/>
                <a:ea typeface="微软雅黑" pitchFamily="34" charset="-122"/>
                <a:cs typeface="+mn-cs"/>
              </a:rPr>
              <a:t>/</a:t>
            </a:r>
            <a:r>
              <a:rPr lang="zh-CN" altLang="en-US" sz="2200" kern="1200" dirty="0">
                <a:latin typeface="微软雅黑" pitchFamily="34" charset="-122"/>
                <a:ea typeface="微软雅黑" pitchFamily="34" charset="-122"/>
                <a:cs typeface="+mn-cs"/>
              </a:rPr>
              <a:t>服务器认证交换：获取服务</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消息</a:t>
            </a:r>
            <a:r>
              <a:rPr lang="en-US" altLang="zh-CN" kern="1200" dirty="0">
                <a:latin typeface="微软雅黑" pitchFamily="34" charset="-122"/>
                <a:ea typeface="微软雅黑" pitchFamily="34" charset="-122"/>
                <a:cs typeface="+mn-cs"/>
              </a:rPr>
              <a:t>(5)</a:t>
            </a:r>
            <a:r>
              <a:rPr lang="zh-CN" altLang="en-US" kern="1200" dirty="0">
                <a:latin typeface="微软雅黑" pitchFamily="34" charset="-122"/>
                <a:ea typeface="微软雅黑" pitchFamily="34" charset="-122"/>
                <a:cs typeface="+mn-cs"/>
              </a:rPr>
              <a:t>中</a:t>
            </a:r>
            <a:r>
              <a:rPr lang="en-US" altLang="zh-CN" kern="1200" dirty="0">
                <a:latin typeface="微软雅黑" pitchFamily="34" charset="-122"/>
                <a:ea typeface="微软雅黑" pitchFamily="34" charset="-122"/>
                <a:cs typeface="+mn-cs"/>
              </a:rPr>
              <a:t>C</a:t>
            </a:r>
            <a:r>
              <a:rPr lang="zh-CN" altLang="en-US" kern="1200" dirty="0">
                <a:latin typeface="微软雅黑" pitchFamily="34" charset="-122"/>
                <a:ea typeface="微软雅黑" pitchFamily="34" charset="-122"/>
                <a:cs typeface="+mn-cs"/>
              </a:rPr>
              <a:t>也提供了一个认证消息</a:t>
            </a:r>
            <a:r>
              <a:rPr lang="en-US" altLang="zh-CN" kern="1200" dirty="0">
                <a:latin typeface="微软雅黑" pitchFamily="34" charset="-122"/>
                <a:ea typeface="微软雅黑" pitchFamily="34" charset="-122"/>
                <a:cs typeface="+mn-cs"/>
              </a:rPr>
              <a:t>(</a:t>
            </a:r>
            <a:r>
              <a:rPr lang="en-US" altLang="zh-CN" kern="1200" dirty="0" err="1">
                <a:latin typeface="微软雅黑" pitchFamily="34" charset="-122"/>
                <a:ea typeface="微软雅黑" pitchFamily="34" charset="-122"/>
                <a:cs typeface="+mn-cs"/>
              </a:rPr>
              <a:t>Authenticator</a:t>
            </a:r>
            <a:r>
              <a:rPr lang="en-US" altLang="zh-CN" kern="1200" baseline="-25000" dirty="0" err="1">
                <a:latin typeface="微软雅黑" pitchFamily="34" charset="-122"/>
                <a:ea typeface="微软雅黑" pitchFamily="34" charset="-122"/>
                <a:cs typeface="+mn-cs"/>
              </a:rPr>
              <a:t>c</a:t>
            </a:r>
            <a:r>
              <a:rPr lang="en-US" altLang="zh-CN" kern="1200" dirty="0">
                <a:latin typeface="微软雅黑" pitchFamily="34" charset="-122"/>
                <a:ea typeface="微软雅黑" pitchFamily="34" charset="-122"/>
                <a:cs typeface="+mn-cs"/>
              </a:rPr>
              <a:t>) </a:t>
            </a:r>
            <a:r>
              <a:rPr lang="zh-CN" altLang="en-US" kern="1200" dirty="0">
                <a:latin typeface="微软雅黑" pitchFamily="34" charset="-122"/>
                <a:ea typeface="微软雅黑" pitchFamily="34" charset="-122"/>
                <a:cs typeface="+mn-cs"/>
              </a:rPr>
              <a:t>。消息</a:t>
            </a:r>
            <a:r>
              <a:rPr lang="en-US" altLang="zh-CN" kern="1200" dirty="0">
                <a:latin typeface="微软雅黑" pitchFamily="34" charset="-122"/>
                <a:ea typeface="微软雅黑" pitchFamily="34" charset="-122"/>
                <a:cs typeface="+mn-cs"/>
              </a:rPr>
              <a:t>(6)</a:t>
            </a:r>
            <a:r>
              <a:rPr lang="zh-CN" altLang="en-US" kern="1200" dirty="0">
                <a:latin typeface="微软雅黑" pitchFamily="34" charset="-122"/>
                <a:ea typeface="微软雅黑" pitchFamily="34" charset="-122"/>
                <a:cs typeface="+mn-cs"/>
              </a:rPr>
              <a:t>表示客户端对服务器的认证。返回的时间戳为认证消息时间戳加</a:t>
            </a:r>
            <a:r>
              <a:rPr lang="en-US" altLang="zh-CN" kern="1200" dirty="0">
                <a:latin typeface="微软雅黑" pitchFamily="34" charset="-122"/>
                <a:ea typeface="微软雅黑" pitchFamily="34" charset="-122"/>
                <a:cs typeface="+mn-cs"/>
              </a:rPr>
              <a:t>1</a:t>
            </a:r>
            <a:r>
              <a:rPr lang="zh-CN" altLang="en-US" kern="1200" dirty="0">
                <a:latin typeface="微软雅黑" pitchFamily="34" charset="-122"/>
                <a:ea typeface="微软雅黑" pitchFamily="34" charset="-122"/>
                <a:cs typeface="+mn-cs"/>
              </a:rPr>
              <a:t>，并用会话密钥加密。</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52</a:t>
            </a:fld>
            <a:endParaRPr lang="en-US" altLang="zh-CN"/>
          </a:p>
        </p:txBody>
      </p:sp>
      <p:sp>
        <p:nvSpPr>
          <p:cNvPr id="4" name="矩形 3"/>
          <p:cNvSpPr/>
          <p:nvPr/>
        </p:nvSpPr>
        <p:spPr>
          <a:xfrm>
            <a:off x="1148098" y="3307267"/>
            <a:ext cx="7538702" cy="2234458"/>
          </a:xfrm>
          <a:prstGeom prst="rect">
            <a:avLst/>
          </a:prstGeom>
        </p:spPr>
        <p:txBody>
          <a:bodyPr wrap="square">
            <a:spAutoFit/>
          </a:bodyPr>
          <a:lstStyle/>
          <a:p>
            <a:pPr marL="342900" lvl="0" indent="-342900">
              <a:spcBef>
                <a:spcPct val="20000"/>
              </a:spcBef>
              <a:buClr>
                <a:srgbClr val="3333CC"/>
              </a:buClr>
              <a:buSzPct val="60000"/>
            </a:pPr>
            <a:r>
              <a:rPr kumimoji="1" lang="en-US" altLang="zh-CN" sz="2400" dirty="0">
                <a:solidFill>
                  <a:srgbClr val="000000"/>
                </a:solidFill>
                <a:latin typeface="Tahoma"/>
                <a:ea typeface="宋体"/>
              </a:rPr>
              <a:t>(5) C → V </a:t>
            </a:r>
            <a:r>
              <a:rPr kumimoji="1" lang="zh-CN" altLang="en-US" sz="2400" dirty="0">
                <a:solidFill>
                  <a:srgbClr val="000000"/>
                </a:solidFill>
                <a:latin typeface="Tahoma"/>
                <a:ea typeface="宋体"/>
              </a:rPr>
              <a:t>：</a:t>
            </a:r>
            <a:r>
              <a:rPr kumimoji="1" lang="en-US" altLang="zh-CN" sz="2400" dirty="0" err="1">
                <a:solidFill>
                  <a:srgbClr val="000000"/>
                </a:solidFill>
                <a:latin typeface="Tahoma"/>
                <a:ea typeface="宋体"/>
              </a:rPr>
              <a:t>Ticket</a:t>
            </a:r>
            <a:r>
              <a:rPr kumimoji="1" lang="en-US" altLang="zh-CN" sz="2400" baseline="-25000" dirty="0" err="1">
                <a:solidFill>
                  <a:srgbClr val="000000"/>
                </a:solidFill>
                <a:latin typeface="Tahoma"/>
                <a:ea typeface="宋体"/>
              </a:rPr>
              <a:t>v</a:t>
            </a:r>
            <a:r>
              <a:rPr kumimoji="1" lang="en-US" altLang="zh-CN" sz="2400" dirty="0" err="1">
                <a:solidFill>
                  <a:srgbClr val="000000"/>
                </a:solidFill>
                <a:latin typeface="Tahoma"/>
                <a:ea typeface="宋体"/>
              </a:rPr>
              <a:t>‖Authenticator</a:t>
            </a:r>
            <a:r>
              <a:rPr kumimoji="1" lang="en-US" altLang="zh-CN" sz="2400" baseline="-25000" dirty="0" err="1">
                <a:solidFill>
                  <a:srgbClr val="000000"/>
                </a:solidFill>
                <a:latin typeface="Tahoma"/>
                <a:ea typeface="宋体"/>
              </a:rPr>
              <a:t>C</a:t>
            </a:r>
            <a:endParaRPr kumimoji="1" lang="en-US" altLang="zh-CN" sz="2400" baseline="-25000" dirty="0">
              <a:solidFill>
                <a:srgbClr val="000000"/>
              </a:solidFill>
              <a:latin typeface="Tahoma"/>
              <a:ea typeface="宋体"/>
            </a:endParaRPr>
          </a:p>
          <a:p>
            <a:pPr marL="342900" lvl="0" indent="-342900">
              <a:spcBef>
                <a:spcPct val="20000"/>
              </a:spcBef>
              <a:buClr>
                <a:srgbClr val="3333CC"/>
              </a:buClr>
              <a:buSzPct val="60000"/>
            </a:pPr>
            <a:r>
              <a:rPr kumimoji="1" lang="en-US" altLang="zh-CN" sz="2400" dirty="0">
                <a:solidFill>
                  <a:srgbClr val="000000"/>
                </a:solidFill>
                <a:latin typeface="Tahoma"/>
                <a:ea typeface="宋体"/>
              </a:rPr>
              <a:t>(6) V → C </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E</a:t>
            </a:r>
            <a:r>
              <a:rPr kumimoji="1" lang="en-US" altLang="zh-CN" sz="2400" baseline="-25000" dirty="0">
                <a:solidFill>
                  <a:srgbClr val="000000"/>
                </a:solidFill>
                <a:latin typeface="Tahoma"/>
                <a:ea typeface="宋体"/>
              </a:rPr>
              <a:t> </a:t>
            </a:r>
            <a:r>
              <a:rPr kumimoji="1" lang="en-US" altLang="zh-CN" sz="2400" dirty="0">
                <a:solidFill>
                  <a:srgbClr val="000000"/>
                </a:solidFill>
                <a:latin typeface="Tahoma"/>
                <a:ea typeface="宋体"/>
              </a:rPr>
              <a:t>[</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C,v</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5</a:t>
            </a:r>
            <a:r>
              <a:rPr kumimoji="1" lang="en-US" altLang="zh-CN" sz="2400" dirty="0">
                <a:solidFill>
                  <a:srgbClr val="000000"/>
                </a:solidFill>
                <a:latin typeface="Tahoma"/>
                <a:ea typeface="宋体"/>
              </a:rPr>
              <a:t> + 1]</a:t>
            </a:r>
          </a:p>
          <a:p>
            <a:pPr marL="342900" lvl="0" indent="-342900">
              <a:spcBef>
                <a:spcPct val="20000"/>
              </a:spcBef>
              <a:buClr>
                <a:srgbClr val="3333CC"/>
              </a:buClr>
              <a:buSzPct val="60000"/>
            </a:pPr>
            <a:r>
              <a:rPr kumimoji="1" lang="en-US" altLang="zh-CN" sz="2400" dirty="0">
                <a:solidFill>
                  <a:srgbClr val="000000"/>
                </a:solidFill>
                <a:latin typeface="Tahoma"/>
                <a:ea typeface="宋体"/>
              </a:rPr>
              <a:t>	</a:t>
            </a:r>
            <a:r>
              <a:rPr kumimoji="1" lang="zh-CN" altLang="en-US" sz="2400" dirty="0">
                <a:solidFill>
                  <a:srgbClr val="000000"/>
                </a:solidFill>
                <a:latin typeface="Tahoma"/>
                <a:ea typeface="宋体"/>
              </a:rPr>
              <a:t>其中：	</a:t>
            </a:r>
          </a:p>
          <a:p>
            <a:pPr marL="342900" lvl="0" indent="-342900">
              <a:spcBef>
                <a:spcPct val="20000"/>
              </a:spcBef>
              <a:buClr>
                <a:srgbClr val="3333CC"/>
              </a:buClr>
              <a:buSzPct val="60000"/>
            </a:pPr>
            <a:r>
              <a:rPr kumimoji="1" lang="en-US" altLang="zh-CN" dirty="0">
                <a:solidFill>
                  <a:srgbClr val="000000"/>
                </a:solidFill>
                <a:latin typeface="Tahoma"/>
                <a:ea typeface="宋体"/>
              </a:rPr>
              <a:t>    </a:t>
            </a:r>
            <a:r>
              <a:rPr kumimoji="1" lang="en-US" altLang="zh-CN" sz="2400" dirty="0" err="1">
                <a:solidFill>
                  <a:srgbClr val="000000"/>
                </a:solidFill>
                <a:latin typeface="Tahoma"/>
                <a:ea typeface="宋体"/>
              </a:rPr>
              <a:t>Ticket</a:t>
            </a:r>
            <a:r>
              <a:rPr kumimoji="1" lang="en-US" altLang="zh-CN" sz="2400" baseline="-25000" dirty="0" err="1">
                <a:solidFill>
                  <a:srgbClr val="000000"/>
                </a:solidFill>
                <a:latin typeface="Tahoma"/>
                <a:ea typeface="宋体"/>
              </a:rPr>
              <a:t>v</a:t>
            </a:r>
            <a:r>
              <a:rPr kumimoji="1" lang="en-US" altLang="zh-CN" sz="2400" baseline="-25000" dirty="0">
                <a:solidFill>
                  <a:srgbClr val="000000"/>
                </a:solidFill>
                <a:latin typeface="Tahoma"/>
                <a:ea typeface="宋体"/>
              </a:rPr>
              <a:t> </a:t>
            </a:r>
            <a:r>
              <a:rPr kumimoji="1" lang="en-US" altLang="zh-CN" sz="2400" dirty="0">
                <a:solidFill>
                  <a:srgbClr val="000000"/>
                </a:solidFill>
                <a:latin typeface="Tahoma"/>
                <a:ea typeface="宋体"/>
              </a:rPr>
              <a:t> = E[</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v</a:t>
            </a:r>
            <a:r>
              <a:rPr kumimoji="1" lang="en-US" altLang="zh-CN" sz="2400" dirty="0">
                <a:solidFill>
                  <a:srgbClr val="000000"/>
                </a:solidFill>
                <a:latin typeface="Tahoma"/>
                <a:ea typeface="宋体"/>
              </a:rPr>
              <a:t> </a:t>
            </a:r>
            <a:r>
              <a:rPr kumimoji="1" lang="zh-CN" altLang="en-US" sz="2400" dirty="0">
                <a:solidFill>
                  <a:srgbClr val="000000"/>
                </a:solidFill>
                <a:latin typeface="Tahoma"/>
                <a:ea typeface="宋体"/>
              </a:rPr>
              <a:t>，</a:t>
            </a:r>
            <a:r>
              <a:rPr kumimoji="1" lang="en-US" altLang="zh-CN" sz="2400" dirty="0">
                <a:solidFill>
                  <a:srgbClr val="000000"/>
                </a:solidFill>
                <a:latin typeface="Tahoma"/>
                <a:ea typeface="宋体"/>
              </a:rPr>
              <a:t> K</a:t>
            </a:r>
            <a:r>
              <a:rPr kumimoji="1" lang="en-US" altLang="zh-CN" sz="2400" baseline="-25000" dirty="0">
                <a:solidFill>
                  <a:srgbClr val="000000"/>
                </a:solidFill>
                <a:latin typeface="Tahoma"/>
                <a:ea typeface="宋体"/>
              </a:rPr>
              <a:t>C,v</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‖AD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v</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4</a:t>
            </a:r>
            <a:r>
              <a:rPr kumimoji="1" lang="en-US" altLang="zh-CN" sz="2400" dirty="0">
                <a:solidFill>
                  <a:srgbClr val="000000"/>
                </a:solidFill>
                <a:latin typeface="Tahoma"/>
                <a:ea typeface="宋体"/>
              </a:rPr>
              <a:t>‖LT</a:t>
            </a:r>
            <a:r>
              <a:rPr kumimoji="1" lang="en-US" altLang="zh-CN" sz="2400" baseline="-25000" dirty="0">
                <a:solidFill>
                  <a:srgbClr val="000000"/>
                </a:solidFill>
                <a:latin typeface="Tahoma"/>
                <a:ea typeface="宋体"/>
              </a:rPr>
              <a:t>4</a:t>
            </a:r>
            <a:r>
              <a:rPr kumimoji="1" lang="en-US" altLang="zh-CN" sz="2400" dirty="0">
                <a:solidFill>
                  <a:srgbClr val="000000"/>
                </a:solidFill>
                <a:latin typeface="Tahoma"/>
                <a:ea typeface="宋体"/>
              </a:rPr>
              <a:t>]</a:t>
            </a:r>
          </a:p>
          <a:p>
            <a:pPr marL="342900" lvl="0" indent="-342900">
              <a:spcBef>
                <a:spcPct val="20000"/>
              </a:spcBef>
              <a:buClr>
                <a:srgbClr val="3333CC"/>
              </a:buClr>
              <a:buSzPct val="60000"/>
            </a:pPr>
            <a:r>
              <a:rPr kumimoji="1" lang="en-US" altLang="zh-CN" dirty="0">
                <a:solidFill>
                  <a:srgbClr val="000000"/>
                </a:solidFill>
                <a:latin typeface="Tahoma"/>
                <a:ea typeface="宋体"/>
              </a:rPr>
              <a:t>    </a:t>
            </a:r>
            <a:r>
              <a:rPr kumimoji="1" lang="en-US" altLang="zh-CN" sz="2400" dirty="0" err="1">
                <a:solidFill>
                  <a:srgbClr val="000000"/>
                </a:solidFill>
                <a:latin typeface="Tahoma"/>
                <a:ea typeface="宋体"/>
              </a:rPr>
              <a:t>Authenticator</a:t>
            </a:r>
            <a:r>
              <a:rPr kumimoji="1" lang="en-US" altLang="zh-CN" sz="2400" baseline="-25000" dirty="0" err="1">
                <a:solidFill>
                  <a:srgbClr val="000000"/>
                </a:solidFill>
                <a:latin typeface="Tahoma"/>
                <a:ea typeface="宋体"/>
              </a:rPr>
              <a:t>C</a:t>
            </a:r>
            <a:r>
              <a:rPr kumimoji="1" lang="en-US" altLang="zh-CN" sz="2400" dirty="0">
                <a:solidFill>
                  <a:srgbClr val="000000"/>
                </a:solidFill>
                <a:latin typeface="Tahoma"/>
                <a:ea typeface="宋体"/>
              </a:rPr>
              <a:t>  = E [</a:t>
            </a:r>
            <a:r>
              <a:rPr kumimoji="1" lang="en-US" altLang="zh-CN" sz="2400" dirty="0" err="1">
                <a:solidFill>
                  <a:srgbClr val="000000"/>
                </a:solidFill>
                <a:latin typeface="Tahoma"/>
                <a:ea typeface="宋体"/>
              </a:rPr>
              <a:t>K</a:t>
            </a:r>
            <a:r>
              <a:rPr kumimoji="1" lang="en-US" altLang="zh-CN" sz="2400" baseline="-25000" dirty="0" err="1">
                <a:solidFill>
                  <a:srgbClr val="000000"/>
                </a:solidFill>
                <a:latin typeface="Tahoma"/>
                <a:ea typeface="宋体"/>
              </a:rPr>
              <a:t>C,v</a:t>
            </a:r>
            <a:r>
              <a:rPr kumimoji="1" lang="zh-CN" altLang="en-US" sz="2400" dirty="0">
                <a:solidFill>
                  <a:srgbClr val="000000"/>
                </a:solidFill>
                <a:latin typeface="Tahoma"/>
                <a:ea typeface="宋体"/>
              </a:rPr>
              <a:t>， </a:t>
            </a:r>
            <a:r>
              <a:rPr kumimoji="1" lang="en-US" altLang="zh-CN" sz="2400" dirty="0">
                <a:solidFill>
                  <a:srgbClr val="000000"/>
                </a:solidFill>
                <a:latin typeface="Tahoma"/>
                <a:ea typeface="宋体"/>
              </a:rPr>
              <a:t>ID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‖AD</a:t>
            </a:r>
            <a:r>
              <a:rPr kumimoji="1" lang="en-US" altLang="zh-CN" sz="2400" baseline="-25000" dirty="0">
                <a:solidFill>
                  <a:srgbClr val="000000"/>
                </a:solidFill>
                <a:latin typeface="Tahoma"/>
                <a:ea typeface="宋体"/>
              </a:rPr>
              <a:t>C</a:t>
            </a:r>
            <a:r>
              <a:rPr kumimoji="1" lang="en-US" altLang="zh-CN" sz="2400" dirty="0">
                <a:solidFill>
                  <a:srgbClr val="000000"/>
                </a:solidFill>
                <a:latin typeface="Tahoma"/>
                <a:ea typeface="宋体"/>
              </a:rPr>
              <a:t>‖TS</a:t>
            </a:r>
            <a:r>
              <a:rPr kumimoji="1" lang="en-US" altLang="zh-CN" sz="2400" baseline="-25000" dirty="0">
                <a:solidFill>
                  <a:srgbClr val="000000"/>
                </a:solidFill>
                <a:latin typeface="Tahoma"/>
                <a:ea typeface="宋体"/>
              </a:rPr>
              <a:t>5</a:t>
            </a:r>
            <a:r>
              <a:rPr kumimoji="1" lang="en-US" altLang="zh-CN" sz="2400" dirty="0">
                <a:solidFill>
                  <a:srgbClr val="000000"/>
                </a:solidFill>
                <a:latin typeface="Tahoma"/>
                <a:ea typeface="宋体"/>
              </a:rPr>
              <a:t>]</a:t>
            </a:r>
            <a:endParaRPr kumimoji="1" lang="zh-CN" altLang="en-US" sz="2400" dirty="0">
              <a:solidFill>
                <a:srgbClr val="000000"/>
              </a:solidFill>
              <a:latin typeface="Tahoma"/>
              <a:ea typeface="宋体"/>
            </a:endParaRPr>
          </a:p>
        </p:txBody>
      </p:sp>
    </p:spTree>
    <p:extLst>
      <p:ext uri="{BB962C8B-B14F-4D97-AF65-F5344CB8AC3E}">
        <p14:creationId xmlns:p14="http://schemas.microsoft.com/office/powerpoint/2010/main" val="1914734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8098" y="215900"/>
            <a:ext cx="7696200" cy="530225"/>
          </a:xfrm>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a:t>
            </a:r>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消息交换</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3557" name="Rectangle 3"/>
          <p:cNvSpPr>
            <a:spLocks noGrp="1" noChangeArrowheads="1"/>
          </p:cNvSpPr>
          <p:nvPr>
            <p:ph idx="1"/>
          </p:nvPr>
        </p:nvSpPr>
        <p:spPr>
          <a:xfrm>
            <a:off x="595313" y="1154113"/>
            <a:ext cx="8153400" cy="4114800"/>
          </a:xfrm>
        </p:spPr>
        <p:txBody>
          <a:bodyPr/>
          <a:lstStyle/>
          <a:p>
            <a:pPr marL="342900" lvl="1" indent="-342900">
              <a:lnSpc>
                <a:spcPct val="150000"/>
              </a:lnSpc>
              <a:spcBef>
                <a:spcPts val="600"/>
              </a:spcBef>
              <a:spcAft>
                <a:spcPts val="600"/>
              </a:spcAft>
              <a:buBlip>
                <a:blip r:embed="rId2"/>
              </a:buBlip>
            </a:pPr>
            <a:r>
              <a:rPr lang="zh-CN" altLang="en-US" sz="2200" kern="1200" dirty="0">
                <a:latin typeface="微软雅黑" pitchFamily="34" charset="-122"/>
                <a:ea typeface="微软雅黑" pitchFamily="34" charset="-122"/>
                <a:cs typeface="+mn-cs"/>
              </a:rPr>
              <a:t>客户</a:t>
            </a:r>
            <a:r>
              <a:rPr lang="en-US" altLang="zh-CN" sz="2200" kern="1200" dirty="0">
                <a:latin typeface="微软雅黑" pitchFamily="34" charset="-122"/>
                <a:ea typeface="微软雅黑" pitchFamily="34" charset="-122"/>
                <a:cs typeface="+mn-cs"/>
              </a:rPr>
              <a:t>/</a:t>
            </a:r>
            <a:r>
              <a:rPr lang="zh-CN" altLang="en-US" sz="2200" kern="1200" dirty="0">
                <a:latin typeface="微软雅黑" pitchFamily="34" charset="-122"/>
                <a:ea typeface="微软雅黑" pitchFamily="34" charset="-122"/>
                <a:cs typeface="+mn-cs"/>
              </a:rPr>
              <a:t>服务器认证交换：获取服务</a:t>
            </a:r>
            <a:endParaRPr lang="en-US" altLang="zh-CN" sz="2200" kern="1200" dirty="0">
              <a:latin typeface="微软雅黑" pitchFamily="34" charset="-122"/>
              <a:ea typeface="微软雅黑" pitchFamily="34" charset="-122"/>
              <a:cs typeface="+mn-cs"/>
            </a:endParaRPr>
          </a:p>
          <a:p>
            <a:pPr marL="0" lvl="0" indent="0">
              <a:buClr>
                <a:srgbClr val="3333CC"/>
              </a:buClr>
              <a:buSzPct val="60000"/>
              <a:buNone/>
            </a:pPr>
            <a:r>
              <a:rPr kumimoji="1" lang="en-US" altLang="zh-CN" dirty="0">
                <a:latin typeface="Tahoma"/>
                <a:ea typeface="宋体"/>
              </a:rPr>
              <a:t>(5) C → V </a:t>
            </a:r>
            <a:r>
              <a:rPr kumimoji="1" lang="zh-CN" altLang="en-US" dirty="0">
                <a:latin typeface="Tahoma"/>
                <a:ea typeface="宋体"/>
              </a:rPr>
              <a:t>：</a:t>
            </a:r>
            <a:r>
              <a:rPr kumimoji="1" lang="en-US" altLang="zh-CN" dirty="0" err="1">
                <a:latin typeface="Tahoma"/>
                <a:ea typeface="宋体"/>
              </a:rPr>
              <a:t>Ticket</a:t>
            </a:r>
            <a:r>
              <a:rPr kumimoji="1" lang="en-US" altLang="zh-CN" baseline="-25000" dirty="0" err="1">
                <a:latin typeface="Tahoma"/>
                <a:ea typeface="宋体"/>
              </a:rPr>
              <a:t>v</a:t>
            </a:r>
            <a:r>
              <a:rPr kumimoji="1" lang="en-US" altLang="zh-CN" dirty="0" err="1">
                <a:latin typeface="Tahoma"/>
                <a:ea typeface="宋体"/>
              </a:rPr>
              <a:t>‖Authenticator</a:t>
            </a:r>
            <a:r>
              <a:rPr kumimoji="1" lang="en-US" altLang="zh-CN" baseline="-25000" dirty="0" err="1">
                <a:latin typeface="Tahoma"/>
                <a:ea typeface="宋体"/>
              </a:rPr>
              <a:t>C</a:t>
            </a:r>
            <a:endParaRPr kumimoji="1" lang="en-US" altLang="zh-CN" baseline="-25000" dirty="0">
              <a:latin typeface="Tahoma"/>
              <a:ea typeface="宋体"/>
            </a:endParaRPr>
          </a:p>
          <a:p>
            <a:pPr marL="0" lvl="0" indent="0">
              <a:buClr>
                <a:srgbClr val="3333CC"/>
              </a:buClr>
              <a:buSzPct val="60000"/>
              <a:buNone/>
            </a:pPr>
            <a:r>
              <a:rPr kumimoji="1" lang="en-US" altLang="zh-CN" dirty="0">
                <a:latin typeface="Tahoma"/>
                <a:ea typeface="宋体"/>
              </a:rPr>
              <a:t>(6) V → C </a:t>
            </a:r>
            <a:r>
              <a:rPr kumimoji="1" lang="zh-CN" altLang="en-US" dirty="0">
                <a:latin typeface="Tahoma"/>
                <a:ea typeface="宋体"/>
              </a:rPr>
              <a:t>：</a:t>
            </a:r>
            <a:r>
              <a:rPr kumimoji="1" lang="en-US" altLang="zh-CN" dirty="0">
                <a:latin typeface="Tahoma"/>
                <a:ea typeface="宋体"/>
              </a:rPr>
              <a:t>E</a:t>
            </a:r>
            <a:r>
              <a:rPr kumimoji="1" lang="en-US" altLang="zh-CN" baseline="-25000" dirty="0">
                <a:latin typeface="Tahoma"/>
                <a:ea typeface="宋体"/>
              </a:rPr>
              <a:t> </a:t>
            </a:r>
            <a:r>
              <a:rPr kumimoji="1" lang="en-US" altLang="zh-CN" dirty="0">
                <a:latin typeface="Tahoma"/>
                <a:ea typeface="宋体"/>
              </a:rPr>
              <a:t>[</a:t>
            </a:r>
            <a:r>
              <a:rPr kumimoji="1" lang="en-US" altLang="zh-CN" dirty="0" err="1">
                <a:latin typeface="Tahoma"/>
                <a:ea typeface="宋体"/>
              </a:rPr>
              <a:t>K</a:t>
            </a:r>
            <a:r>
              <a:rPr kumimoji="1" lang="en-US" altLang="zh-CN" baseline="-25000" dirty="0" err="1">
                <a:latin typeface="Tahoma"/>
                <a:ea typeface="宋体"/>
              </a:rPr>
              <a:t>C,v</a:t>
            </a:r>
            <a:r>
              <a:rPr kumimoji="1" lang="zh-CN" altLang="en-US" dirty="0">
                <a:latin typeface="Tahoma"/>
                <a:ea typeface="宋体"/>
              </a:rPr>
              <a:t>，</a:t>
            </a:r>
            <a:r>
              <a:rPr kumimoji="1" lang="en-US" altLang="zh-CN" dirty="0">
                <a:latin typeface="Tahoma"/>
                <a:ea typeface="宋体"/>
              </a:rPr>
              <a:t>TS</a:t>
            </a:r>
            <a:r>
              <a:rPr kumimoji="1" lang="en-US" altLang="zh-CN" baseline="-25000" dirty="0">
                <a:latin typeface="Tahoma"/>
                <a:ea typeface="宋体"/>
              </a:rPr>
              <a:t>5</a:t>
            </a:r>
            <a:r>
              <a:rPr kumimoji="1" lang="en-US" altLang="zh-CN" dirty="0">
                <a:latin typeface="Tahoma"/>
                <a:ea typeface="宋体"/>
              </a:rPr>
              <a:t> + 1]</a:t>
            </a:r>
          </a:p>
          <a:p>
            <a:pPr marL="0" lvl="0" indent="0">
              <a:buClr>
                <a:srgbClr val="3333CC"/>
              </a:buClr>
              <a:buSzPct val="60000"/>
              <a:buNone/>
            </a:pPr>
            <a:r>
              <a:rPr kumimoji="1" lang="en-US" altLang="zh-CN" dirty="0">
                <a:latin typeface="Tahoma"/>
                <a:ea typeface="宋体"/>
              </a:rPr>
              <a:t>	</a:t>
            </a:r>
            <a:r>
              <a:rPr kumimoji="1" lang="zh-CN" altLang="en-US" dirty="0">
                <a:latin typeface="Tahoma"/>
                <a:ea typeface="宋体"/>
              </a:rPr>
              <a:t>其中：	</a:t>
            </a:r>
          </a:p>
          <a:p>
            <a:pPr marL="0" lvl="0" indent="0">
              <a:buClr>
                <a:srgbClr val="3333CC"/>
              </a:buClr>
              <a:buSzPct val="60000"/>
              <a:buNone/>
            </a:pPr>
            <a:r>
              <a:rPr kumimoji="1" lang="en-US" altLang="zh-CN" dirty="0">
                <a:latin typeface="Tahoma"/>
                <a:ea typeface="宋体"/>
              </a:rPr>
              <a:t>    </a:t>
            </a:r>
            <a:r>
              <a:rPr kumimoji="1" lang="en-US" altLang="zh-CN" dirty="0" err="1">
                <a:latin typeface="Tahoma"/>
                <a:ea typeface="宋体"/>
              </a:rPr>
              <a:t>Ticket</a:t>
            </a:r>
            <a:r>
              <a:rPr kumimoji="1" lang="en-US" altLang="zh-CN" baseline="-25000" dirty="0" err="1">
                <a:latin typeface="Tahoma"/>
                <a:ea typeface="宋体"/>
              </a:rPr>
              <a:t>v</a:t>
            </a:r>
            <a:r>
              <a:rPr kumimoji="1" lang="en-US" altLang="zh-CN" baseline="-25000" dirty="0">
                <a:latin typeface="Tahoma"/>
                <a:ea typeface="宋体"/>
              </a:rPr>
              <a:t> </a:t>
            </a:r>
            <a:r>
              <a:rPr kumimoji="1" lang="en-US" altLang="zh-CN" dirty="0">
                <a:latin typeface="Tahoma"/>
                <a:ea typeface="宋体"/>
              </a:rPr>
              <a:t> = E[</a:t>
            </a:r>
            <a:r>
              <a:rPr kumimoji="1" lang="en-US" altLang="zh-CN" dirty="0" err="1">
                <a:latin typeface="Tahoma"/>
                <a:ea typeface="宋体"/>
              </a:rPr>
              <a:t>K</a:t>
            </a:r>
            <a:r>
              <a:rPr kumimoji="1" lang="en-US" altLang="zh-CN" baseline="-25000" dirty="0" err="1">
                <a:latin typeface="Tahoma"/>
                <a:ea typeface="宋体"/>
              </a:rPr>
              <a:t>v</a:t>
            </a:r>
            <a:r>
              <a:rPr kumimoji="1" lang="en-US" altLang="zh-CN" dirty="0">
                <a:latin typeface="Tahoma"/>
                <a:ea typeface="宋体"/>
              </a:rPr>
              <a:t> </a:t>
            </a:r>
            <a:r>
              <a:rPr kumimoji="1" lang="zh-CN" altLang="en-US" dirty="0">
                <a:latin typeface="Tahoma"/>
                <a:ea typeface="宋体"/>
              </a:rPr>
              <a:t>，</a:t>
            </a:r>
            <a:r>
              <a:rPr kumimoji="1" lang="en-US" altLang="zh-CN" dirty="0">
                <a:latin typeface="Tahoma"/>
                <a:ea typeface="宋体"/>
              </a:rPr>
              <a:t> K</a:t>
            </a:r>
            <a:r>
              <a:rPr kumimoji="1" lang="en-US" altLang="zh-CN" baseline="-25000" dirty="0">
                <a:latin typeface="Tahoma"/>
                <a:ea typeface="宋体"/>
              </a:rPr>
              <a:t>C,v</a:t>
            </a:r>
            <a:r>
              <a:rPr kumimoji="1" lang="en-US" altLang="zh-CN" dirty="0">
                <a:latin typeface="Tahoma"/>
                <a:ea typeface="宋体"/>
              </a:rPr>
              <a:t>‖ID</a:t>
            </a:r>
            <a:r>
              <a:rPr kumimoji="1" lang="en-US" altLang="zh-CN" baseline="-25000" dirty="0">
                <a:latin typeface="Tahoma"/>
                <a:ea typeface="宋体"/>
              </a:rPr>
              <a:t>C</a:t>
            </a:r>
            <a:r>
              <a:rPr kumimoji="1" lang="en-US" altLang="zh-CN" dirty="0">
                <a:latin typeface="Tahoma"/>
                <a:ea typeface="宋体"/>
              </a:rPr>
              <a:t>‖AD</a:t>
            </a:r>
            <a:r>
              <a:rPr kumimoji="1" lang="en-US" altLang="zh-CN" baseline="-25000" dirty="0">
                <a:latin typeface="Tahoma"/>
                <a:ea typeface="宋体"/>
              </a:rPr>
              <a:t>C</a:t>
            </a:r>
            <a:r>
              <a:rPr kumimoji="1" lang="en-US" altLang="zh-CN" dirty="0">
                <a:latin typeface="Tahoma"/>
                <a:ea typeface="宋体"/>
              </a:rPr>
              <a:t>‖ID</a:t>
            </a:r>
            <a:r>
              <a:rPr kumimoji="1" lang="en-US" altLang="zh-CN" baseline="-25000" dirty="0">
                <a:latin typeface="Tahoma"/>
                <a:ea typeface="宋体"/>
              </a:rPr>
              <a:t>v</a:t>
            </a:r>
            <a:r>
              <a:rPr kumimoji="1" lang="en-US" altLang="zh-CN" dirty="0">
                <a:latin typeface="Tahoma"/>
                <a:ea typeface="宋体"/>
              </a:rPr>
              <a:t>‖TS</a:t>
            </a:r>
            <a:r>
              <a:rPr kumimoji="1" lang="en-US" altLang="zh-CN" baseline="-25000" dirty="0">
                <a:latin typeface="Tahoma"/>
                <a:ea typeface="宋体"/>
              </a:rPr>
              <a:t>4</a:t>
            </a:r>
            <a:r>
              <a:rPr kumimoji="1" lang="en-US" altLang="zh-CN" dirty="0">
                <a:latin typeface="Tahoma"/>
                <a:ea typeface="宋体"/>
              </a:rPr>
              <a:t>‖LT</a:t>
            </a:r>
            <a:r>
              <a:rPr kumimoji="1" lang="en-US" altLang="zh-CN" baseline="-25000" dirty="0">
                <a:latin typeface="Tahoma"/>
                <a:ea typeface="宋体"/>
              </a:rPr>
              <a:t>4</a:t>
            </a:r>
            <a:r>
              <a:rPr kumimoji="1" lang="en-US" altLang="zh-CN" dirty="0">
                <a:latin typeface="Tahoma"/>
                <a:ea typeface="宋体"/>
              </a:rPr>
              <a:t>]</a:t>
            </a:r>
          </a:p>
          <a:p>
            <a:pPr marL="0" lvl="0" indent="0">
              <a:buClr>
                <a:srgbClr val="3333CC"/>
              </a:buClr>
              <a:buSzPct val="60000"/>
              <a:buNone/>
            </a:pPr>
            <a:r>
              <a:rPr kumimoji="1" lang="en-US" altLang="zh-CN" dirty="0">
                <a:latin typeface="Tahoma"/>
                <a:ea typeface="宋体"/>
              </a:rPr>
              <a:t>    </a:t>
            </a:r>
            <a:r>
              <a:rPr kumimoji="1" lang="en-US" altLang="zh-CN" dirty="0" err="1">
                <a:latin typeface="Tahoma"/>
                <a:ea typeface="宋体"/>
              </a:rPr>
              <a:t>Authenticator</a:t>
            </a:r>
            <a:r>
              <a:rPr kumimoji="1" lang="en-US" altLang="zh-CN" baseline="-25000" dirty="0" err="1">
                <a:latin typeface="Tahoma"/>
                <a:ea typeface="宋体"/>
              </a:rPr>
              <a:t>C</a:t>
            </a:r>
            <a:r>
              <a:rPr kumimoji="1" lang="en-US" altLang="zh-CN" dirty="0">
                <a:latin typeface="Tahoma"/>
                <a:ea typeface="宋体"/>
              </a:rPr>
              <a:t>  = E [</a:t>
            </a:r>
            <a:r>
              <a:rPr kumimoji="1" lang="en-US" altLang="zh-CN" dirty="0" err="1">
                <a:latin typeface="Tahoma"/>
                <a:ea typeface="宋体"/>
              </a:rPr>
              <a:t>K</a:t>
            </a:r>
            <a:r>
              <a:rPr kumimoji="1" lang="en-US" altLang="zh-CN" baseline="-25000" dirty="0" err="1">
                <a:latin typeface="Tahoma"/>
                <a:ea typeface="宋体"/>
              </a:rPr>
              <a:t>C,v</a:t>
            </a:r>
            <a:r>
              <a:rPr kumimoji="1" lang="zh-CN" altLang="en-US" dirty="0">
                <a:latin typeface="Tahoma"/>
                <a:ea typeface="宋体"/>
              </a:rPr>
              <a:t>， </a:t>
            </a:r>
            <a:r>
              <a:rPr kumimoji="1" lang="en-US" altLang="zh-CN" dirty="0">
                <a:latin typeface="Tahoma"/>
                <a:ea typeface="宋体"/>
              </a:rPr>
              <a:t>ID</a:t>
            </a:r>
            <a:r>
              <a:rPr kumimoji="1" lang="en-US" altLang="zh-CN" baseline="-25000" dirty="0">
                <a:latin typeface="Tahoma"/>
                <a:ea typeface="宋体"/>
              </a:rPr>
              <a:t>C</a:t>
            </a:r>
            <a:r>
              <a:rPr kumimoji="1" lang="en-US" altLang="zh-CN" dirty="0">
                <a:latin typeface="Tahoma"/>
                <a:ea typeface="宋体"/>
              </a:rPr>
              <a:t>‖AD</a:t>
            </a:r>
            <a:r>
              <a:rPr kumimoji="1" lang="en-US" altLang="zh-CN" baseline="-25000" dirty="0">
                <a:latin typeface="Tahoma"/>
                <a:ea typeface="宋体"/>
              </a:rPr>
              <a:t>C</a:t>
            </a:r>
            <a:r>
              <a:rPr kumimoji="1" lang="en-US" altLang="zh-CN" dirty="0">
                <a:latin typeface="Tahoma"/>
                <a:ea typeface="宋体"/>
              </a:rPr>
              <a:t>‖TS</a:t>
            </a:r>
            <a:r>
              <a:rPr kumimoji="1" lang="en-US" altLang="zh-CN" baseline="-25000" dirty="0">
                <a:latin typeface="Tahoma"/>
                <a:ea typeface="宋体"/>
              </a:rPr>
              <a:t>5</a:t>
            </a:r>
            <a:r>
              <a:rPr kumimoji="1" lang="en-US" altLang="zh-CN" dirty="0">
                <a:latin typeface="Tahoma"/>
                <a:ea typeface="宋体"/>
              </a:rPr>
              <a:t>]</a:t>
            </a:r>
            <a:endParaRPr kumimoji="1" lang="zh-CN" altLang="en-US" dirty="0">
              <a:latin typeface="Tahoma"/>
              <a:ea typeface="宋体"/>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53</a:t>
            </a:fld>
            <a:endParaRPr lang="en-US" altLang="zh-CN"/>
          </a:p>
        </p:txBody>
      </p:sp>
      <p:sp>
        <p:nvSpPr>
          <p:cNvPr id="4" name="矩形 3"/>
          <p:cNvSpPr/>
          <p:nvPr/>
        </p:nvSpPr>
        <p:spPr>
          <a:xfrm>
            <a:off x="802649" y="4877549"/>
            <a:ext cx="7538702" cy="461665"/>
          </a:xfrm>
          <a:prstGeom prst="rect">
            <a:avLst/>
          </a:prstGeom>
        </p:spPr>
        <p:txBody>
          <a:bodyPr wrap="square">
            <a:spAutoFit/>
          </a:bodyPr>
          <a:lstStyle/>
          <a:p>
            <a:pPr marL="342900" lvl="0" indent="-342900">
              <a:spcBef>
                <a:spcPct val="20000"/>
              </a:spcBef>
              <a:buClr>
                <a:srgbClr val="3333CC"/>
              </a:buClr>
              <a:buSzPct val="60000"/>
            </a:pPr>
            <a:r>
              <a:rPr kumimoji="1" lang="zh-CN" altLang="en-US" sz="2400" dirty="0">
                <a:solidFill>
                  <a:srgbClr val="FF0000"/>
                </a:solidFill>
                <a:latin typeface="Tahoma"/>
                <a:ea typeface="微软雅黑" panose="020B0503020204020204" pitchFamily="34" charset="-122"/>
              </a:rPr>
              <a:t>第（</a:t>
            </a:r>
            <a:r>
              <a:rPr kumimoji="1" lang="en-US" altLang="zh-CN" sz="2400" dirty="0">
                <a:solidFill>
                  <a:srgbClr val="FF0000"/>
                </a:solidFill>
                <a:latin typeface="Tahoma"/>
                <a:ea typeface="微软雅黑" panose="020B0503020204020204" pitchFamily="34" charset="-122"/>
              </a:rPr>
              <a:t>6</a:t>
            </a:r>
            <a:r>
              <a:rPr kumimoji="1" lang="zh-CN" altLang="en-US" sz="2400" dirty="0">
                <a:solidFill>
                  <a:srgbClr val="FF0000"/>
                </a:solidFill>
                <a:latin typeface="Tahoma"/>
                <a:ea typeface="微软雅黑" panose="020B0503020204020204" pitchFamily="34" charset="-122"/>
              </a:rPr>
              <a:t>）步完成后，</a:t>
            </a:r>
            <a:r>
              <a:rPr kumimoji="1" lang="en-US" altLang="zh-CN" sz="2400" dirty="0">
                <a:solidFill>
                  <a:srgbClr val="FF0000"/>
                </a:solidFill>
                <a:latin typeface="Tahoma"/>
                <a:ea typeface="微软雅黑" panose="020B0503020204020204" pitchFamily="34" charset="-122"/>
              </a:rPr>
              <a:t>C</a:t>
            </a:r>
            <a:r>
              <a:rPr kumimoji="1" lang="zh-CN" altLang="en-US" sz="2400" dirty="0">
                <a:solidFill>
                  <a:srgbClr val="FF0000"/>
                </a:solidFill>
                <a:latin typeface="Tahoma"/>
                <a:ea typeface="微软雅黑" panose="020B0503020204020204" pitchFamily="34" charset="-122"/>
              </a:rPr>
              <a:t>为什么相信</a:t>
            </a:r>
            <a:r>
              <a:rPr kumimoji="1" lang="en-US" altLang="zh-CN" sz="2400" dirty="0">
                <a:solidFill>
                  <a:srgbClr val="FF0000"/>
                </a:solidFill>
                <a:latin typeface="Tahoma"/>
                <a:ea typeface="微软雅黑" panose="020B0503020204020204" pitchFamily="34" charset="-122"/>
              </a:rPr>
              <a:t>V</a:t>
            </a:r>
            <a:r>
              <a:rPr kumimoji="1" lang="zh-CN" altLang="en-US" sz="2400" dirty="0">
                <a:solidFill>
                  <a:srgbClr val="FF0000"/>
                </a:solidFill>
                <a:latin typeface="Tahoma"/>
                <a:ea typeface="微软雅黑" panose="020B0503020204020204" pitchFamily="34" charset="-122"/>
              </a:rPr>
              <a:t>是合法的资源服务器？</a:t>
            </a:r>
          </a:p>
        </p:txBody>
      </p:sp>
    </p:spTree>
    <p:extLst>
      <p:ext uri="{BB962C8B-B14F-4D97-AF65-F5344CB8AC3E}">
        <p14:creationId xmlns:p14="http://schemas.microsoft.com/office/powerpoint/2010/main" val="3818547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Kerberos4</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认证流程</a:t>
            </a:r>
          </a:p>
        </p:txBody>
      </p:sp>
      <p:sp>
        <p:nvSpPr>
          <p:cNvPr id="24579" name="内容占位符 2"/>
          <p:cNvSpPr>
            <a:spLocks noGrp="1"/>
          </p:cNvSpPr>
          <p:nvPr>
            <p:ph idx="1"/>
          </p:nvPr>
        </p:nvSpPr>
        <p:spPr>
          <a:xfrm>
            <a:off x="546100" y="1295400"/>
            <a:ext cx="8229600" cy="5054600"/>
          </a:xfrm>
        </p:spPr>
        <p:txBody>
          <a:bodyPr/>
          <a:lstStyle/>
          <a:p>
            <a:pPr marL="342900" lvl="1" indent="-342900">
              <a:lnSpc>
                <a:spcPct val="150000"/>
              </a:lnSpc>
              <a:spcBef>
                <a:spcPts val="600"/>
              </a:spcBef>
              <a:spcAft>
                <a:spcPts val="600"/>
              </a:spcAft>
              <a:buBlip>
                <a:blip r:embed="rId2"/>
              </a:buBlip>
            </a:pPr>
            <a:r>
              <a:rPr lang="en-US" altLang="zh-CN" sz="2200" kern="1200" dirty="0">
                <a:latin typeface="微软雅黑" pitchFamily="34" charset="-122"/>
                <a:ea typeface="微软雅黑" pitchFamily="34" charset="-122"/>
                <a:cs typeface="+mn-cs"/>
              </a:rPr>
              <a:t>(1)  </a:t>
            </a:r>
            <a:r>
              <a:rPr lang="zh-CN" altLang="en-US" sz="2200" kern="1200" dirty="0">
                <a:latin typeface="微软雅黑" pitchFamily="34" charset="-122"/>
                <a:ea typeface="微软雅黑" pitchFamily="34" charset="-122"/>
                <a:cs typeface="+mn-cs"/>
              </a:rPr>
              <a:t>用户登录工作站并请求主机服务。</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cs typeface="+mn-cs"/>
              </a:rPr>
              <a:t>C—&gt;AS  </a:t>
            </a:r>
            <a:r>
              <a:rPr lang="zh-CN" altLang="en-US" kern="1200" dirty="0">
                <a:latin typeface="微软雅黑" pitchFamily="34" charset="-122"/>
                <a:ea typeface="微软雅黑" pitchFamily="34" charset="-122"/>
                <a:cs typeface="+mn-cs"/>
              </a:rPr>
              <a:t>请求票据授权票据</a:t>
            </a:r>
            <a:endParaRPr lang="en-US" altLang="zh-CN" kern="1200" dirty="0">
              <a:latin typeface="微软雅黑" pitchFamily="34" charset="-122"/>
              <a:ea typeface="微软雅黑" pitchFamily="34" charset="-122"/>
              <a:cs typeface="+mn-cs"/>
            </a:endParaRPr>
          </a:p>
          <a:p>
            <a:pPr marL="342900" lvl="1" indent="-342900">
              <a:lnSpc>
                <a:spcPct val="150000"/>
              </a:lnSpc>
              <a:spcBef>
                <a:spcPts val="600"/>
              </a:spcBef>
              <a:spcAft>
                <a:spcPts val="600"/>
              </a:spcAft>
              <a:buBlip>
                <a:blip r:embed="rId2"/>
              </a:buBlip>
            </a:pPr>
            <a:r>
              <a:rPr lang="en-US" altLang="zh-CN" sz="2200" kern="1200" dirty="0">
                <a:latin typeface="微软雅黑" pitchFamily="34" charset="-122"/>
                <a:ea typeface="微软雅黑" pitchFamily="34" charset="-122"/>
                <a:cs typeface="+mn-cs"/>
              </a:rPr>
              <a:t>(2)  </a:t>
            </a:r>
            <a:r>
              <a:rPr lang="zh-CN" altLang="en-US" sz="2200" kern="1200" dirty="0">
                <a:latin typeface="微软雅黑" pitchFamily="34" charset="-122"/>
                <a:ea typeface="微软雅黑" pitchFamily="34" charset="-122"/>
                <a:cs typeface="+mn-cs"/>
              </a:rPr>
              <a:t>认证服务器</a:t>
            </a:r>
            <a:r>
              <a:rPr lang="en-US" altLang="zh-CN" sz="2200" kern="1200" dirty="0">
                <a:latin typeface="微软雅黑" pitchFamily="34" charset="-122"/>
                <a:ea typeface="微软雅黑" pitchFamily="34" charset="-122"/>
                <a:cs typeface="+mn-cs"/>
              </a:rPr>
              <a:t>AS</a:t>
            </a:r>
            <a:r>
              <a:rPr lang="zh-CN" altLang="en-US" sz="2200" kern="1200" dirty="0">
                <a:latin typeface="微软雅黑" pitchFamily="34" charset="-122"/>
                <a:ea typeface="微软雅黑" pitchFamily="34" charset="-122"/>
                <a:cs typeface="+mn-cs"/>
              </a:rPr>
              <a:t>验证用户的访问权限，创建授权票据和会话密钥，使用从用户口令中的得到密钥加密信息。</a:t>
            </a: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rPr>
              <a:t>AS –&gt; C	 </a:t>
            </a:r>
            <a:r>
              <a:rPr lang="zh-CN" altLang="en-US" sz="1800" kern="1200" dirty="0">
                <a:latin typeface="微软雅黑" pitchFamily="34" charset="-122"/>
                <a:ea typeface="微软雅黑" pitchFamily="34" charset="-122"/>
              </a:rPr>
              <a:t>票据授权</a:t>
            </a:r>
            <a:r>
              <a:rPr lang="zh-CN" altLang="en-US" kern="1200" dirty="0">
                <a:latin typeface="微软雅黑" pitchFamily="34" charset="-122"/>
                <a:ea typeface="微软雅黑" pitchFamily="34" charset="-122"/>
              </a:rPr>
              <a:t>票据 </a:t>
            </a:r>
            <a:r>
              <a:rPr lang="en-US" altLang="zh-CN" kern="1200" dirty="0">
                <a:latin typeface="微软雅黑" pitchFamily="34" charset="-122"/>
                <a:ea typeface="微软雅黑" pitchFamily="34" charset="-122"/>
              </a:rPr>
              <a:t>+ </a:t>
            </a:r>
            <a:r>
              <a:rPr lang="zh-CN" altLang="en-US" kern="1200" dirty="0">
                <a:latin typeface="微软雅黑" pitchFamily="34" charset="-122"/>
                <a:ea typeface="微软雅黑" pitchFamily="34" charset="-122"/>
              </a:rPr>
              <a:t>会话密钥</a:t>
            </a:r>
            <a:r>
              <a:rPr lang="en-US" altLang="zh-CN" kern="1200" dirty="0">
                <a:latin typeface="微软雅黑" pitchFamily="34" charset="-122"/>
                <a:ea typeface="微软雅黑" pitchFamily="34" charset="-122"/>
              </a:rPr>
              <a:t> </a:t>
            </a:r>
          </a:p>
          <a:p>
            <a:pPr marL="342900" lvl="1" indent="-342900">
              <a:lnSpc>
                <a:spcPct val="150000"/>
              </a:lnSpc>
              <a:spcBef>
                <a:spcPts val="600"/>
              </a:spcBef>
              <a:spcAft>
                <a:spcPts val="600"/>
              </a:spcAft>
              <a:buBlip>
                <a:blip r:embed="rId2"/>
              </a:buBlip>
            </a:pPr>
            <a:r>
              <a:rPr lang="en-US" altLang="zh-CN" sz="2200" kern="1200" dirty="0">
                <a:latin typeface="微软雅黑" pitchFamily="34" charset="-122"/>
                <a:ea typeface="微软雅黑" pitchFamily="34" charset="-122"/>
                <a:cs typeface="+mn-cs"/>
              </a:rPr>
              <a:t>(3)  </a:t>
            </a:r>
            <a:r>
              <a:rPr lang="zh-CN" altLang="en-US" sz="2200" kern="1200" dirty="0">
                <a:latin typeface="微软雅黑" pitchFamily="34" charset="-122"/>
                <a:ea typeface="微软雅黑" pitchFamily="34" charset="-122"/>
                <a:cs typeface="+mn-cs"/>
              </a:rPr>
              <a:t>工作站提示用户输入口令并使用口令解密输入消息，然后发送票据以及包含用户名、网络地址和</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时间戳的认证消息</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rPr>
              <a:t>C–&gt;TGS  </a:t>
            </a:r>
            <a:r>
              <a:rPr lang="zh-CN" altLang="en-US" kern="1200" dirty="0">
                <a:latin typeface="微软雅黑" pitchFamily="34" charset="-122"/>
                <a:ea typeface="微软雅黑" pitchFamily="34" charset="-122"/>
              </a:rPr>
              <a:t>请求服务授权票据</a:t>
            </a:r>
            <a:endParaRPr lang="en-US" altLang="zh-CN" kern="1200" dirty="0">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54</a:t>
            </a:fld>
            <a:endParaRPr lang="en-US" altLang="zh-CN"/>
          </a:p>
        </p:txBody>
      </p:sp>
    </p:spTree>
    <p:extLst>
      <p:ext uri="{BB962C8B-B14F-4D97-AF65-F5344CB8AC3E}">
        <p14:creationId xmlns:p14="http://schemas.microsoft.com/office/powerpoint/2010/main" val="3584740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Kerberos4</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认证流程</a:t>
            </a:r>
          </a:p>
        </p:txBody>
      </p:sp>
      <p:sp>
        <p:nvSpPr>
          <p:cNvPr id="25603" name="内容占位符 2"/>
          <p:cNvSpPr>
            <a:spLocks noGrp="1"/>
          </p:cNvSpPr>
          <p:nvPr>
            <p:ph idx="1"/>
          </p:nvPr>
        </p:nvSpPr>
        <p:spPr>
          <a:xfrm>
            <a:off x="671513" y="1323975"/>
            <a:ext cx="7772400" cy="4679950"/>
          </a:xfrm>
        </p:spPr>
        <p:txBody>
          <a:bodyPr/>
          <a:lstStyle/>
          <a:p>
            <a:pPr marL="342900" lvl="1" indent="-342900">
              <a:lnSpc>
                <a:spcPct val="150000"/>
              </a:lnSpc>
              <a:spcBef>
                <a:spcPts val="600"/>
              </a:spcBef>
              <a:spcAft>
                <a:spcPts val="1200"/>
              </a:spcAft>
              <a:buBlip>
                <a:blip r:embed="rId2"/>
              </a:buBlip>
            </a:pPr>
            <a:r>
              <a:rPr lang="en-US" altLang="zh-CN" sz="2200" kern="1200" dirty="0">
                <a:latin typeface="微软雅黑" pitchFamily="34" charset="-122"/>
                <a:ea typeface="微软雅黑" pitchFamily="34" charset="-122"/>
                <a:cs typeface="+mn-cs"/>
              </a:rPr>
              <a:t>(4)  TGS</a:t>
            </a:r>
            <a:r>
              <a:rPr lang="zh-CN" altLang="en-US" sz="2200" kern="1200" dirty="0">
                <a:latin typeface="微软雅黑" pitchFamily="34" charset="-122"/>
                <a:ea typeface="微软雅黑" pitchFamily="34" charset="-122"/>
                <a:cs typeface="+mn-cs"/>
              </a:rPr>
              <a:t>解密票据和认证消息，验证请求，然后为被请求的服务器生成服务授权票据</a:t>
            </a:r>
            <a:endParaRPr lang="en-US" altLang="zh-CN" sz="2400" kern="1200" dirty="0">
              <a:latin typeface="微软雅黑" pitchFamily="34" charset="-122"/>
              <a:ea typeface="微软雅黑" pitchFamily="34" charset="-122"/>
            </a:endParaRPr>
          </a:p>
          <a:p>
            <a:pPr marL="342900" lvl="1" indent="-342900">
              <a:lnSpc>
                <a:spcPct val="150000"/>
              </a:lnSpc>
              <a:spcBef>
                <a:spcPts val="600"/>
              </a:spcBef>
              <a:spcAft>
                <a:spcPts val="1200"/>
              </a:spcAft>
              <a:buBlip>
                <a:blip r:embed="rId2"/>
              </a:buBlip>
            </a:pPr>
            <a:r>
              <a:rPr lang="en-US" altLang="zh-CN" sz="2200" kern="1200" dirty="0">
                <a:latin typeface="微软雅黑" pitchFamily="34" charset="-122"/>
                <a:ea typeface="微软雅黑" pitchFamily="34" charset="-122"/>
                <a:cs typeface="+mn-cs"/>
              </a:rPr>
              <a:t>(5)  </a:t>
            </a:r>
            <a:r>
              <a:rPr lang="zh-CN" altLang="en-US" sz="2200" kern="1200" dirty="0">
                <a:latin typeface="微软雅黑" pitchFamily="34" charset="-122"/>
                <a:ea typeface="微软雅黑" pitchFamily="34" charset="-122"/>
                <a:cs typeface="+mn-cs"/>
              </a:rPr>
              <a:t>工作站发送服务授权票据和认证消息给服务器</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rPr>
              <a:t>TGS –&gt; C </a:t>
            </a:r>
            <a:r>
              <a:rPr lang="zh-CN" altLang="en-US" kern="1200" dirty="0">
                <a:latin typeface="微软雅黑" pitchFamily="34" charset="-122"/>
                <a:ea typeface="微软雅黑" pitchFamily="34" charset="-122"/>
              </a:rPr>
              <a:t>服务授权票据 </a:t>
            </a:r>
            <a:r>
              <a:rPr lang="en-US" altLang="zh-CN" kern="1200" dirty="0">
                <a:latin typeface="微软雅黑" pitchFamily="34" charset="-122"/>
                <a:ea typeface="微软雅黑" pitchFamily="34" charset="-122"/>
              </a:rPr>
              <a:t>+ </a:t>
            </a:r>
            <a:r>
              <a:rPr lang="zh-CN" altLang="en-US" kern="1200" dirty="0">
                <a:latin typeface="微软雅黑" pitchFamily="34" charset="-122"/>
                <a:ea typeface="微软雅黑" pitchFamily="34" charset="-122"/>
              </a:rPr>
              <a:t>会话密钥</a:t>
            </a:r>
            <a:r>
              <a:rPr lang="en-US" altLang="zh-CN" kern="1200" dirty="0">
                <a:latin typeface="微软雅黑" pitchFamily="34" charset="-122"/>
                <a:ea typeface="微软雅黑" pitchFamily="34" charset="-122"/>
              </a:rPr>
              <a:t> </a:t>
            </a:r>
            <a:endParaRPr lang="en-US" altLang="zh-CN" sz="2200" kern="1200" dirty="0">
              <a:latin typeface="微软雅黑" pitchFamily="34" charset="-122"/>
              <a:ea typeface="微软雅黑" pitchFamily="34" charset="-122"/>
              <a:cs typeface="+mn-cs"/>
            </a:endParaRPr>
          </a:p>
          <a:p>
            <a:pPr marL="342900" lvl="1" indent="-342900">
              <a:lnSpc>
                <a:spcPct val="150000"/>
              </a:lnSpc>
              <a:spcBef>
                <a:spcPts val="600"/>
              </a:spcBef>
              <a:spcAft>
                <a:spcPts val="1200"/>
              </a:spcAft>
              <a:buBlip>
                <a:blip r:embed="rId2"/>
              </a:buBlip>
            </a:pPr>
            <a:r>
              <a:rPr lang="en-US" altLang="zh-CN" sz="2200" kern="1200" dirty="0">
                <a:latin typeface="微软雅黑" pitchFamily="34" charset="-122"/>
                <a:ea typeface="微软雅黑" pitchFamily="34" charset="-122"/>
                <a:cs typeface="+mn-cs"/>
              </a:rPr>
              <a:t>(6) </a:t>
            </a:r>
            <a:r>
              <a:rPr lang="zh-CN" altLang="en-US" sz="2200" kern="1200" dirty="0">
                <a:latin typeface="微软雅黑" pitchFamily="34" charset="-122"/>
                <a:ea typeface="微软雅黑" pitchFamily="34" charset="-122"/>
                <a:cs typeface="+mn-cs"/>
              </a:rPr>
              <a:t>服务器验证票据，认证用户身份后，授权服务访问。同时，服务器返回一个认证消息，实现双向认证</a:t>
            </a:r>
            <a:endParaRPr lang="zh-CN" altLang="en-US" dirty="0">
              <a:ea typeface="宋体" pitchFamily="2"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55</a:t>
            </a:fld>
            <a:endParaRPr lang="en-US" altLang="zh-CN"/>
          </a:p>
        </p:txBody>
      </p:sp>
    </p:spTree>
    <p:extLst>
      <p:ext uri="{BB962C8B-B14F-4D97-AF65-F5344CB8AC3E}">
        <p14:creationId xmlns:p14="http://schemas.microsoft.com/office/powerpoint/2010/main" val="38186116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Kerberos4</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协议总结</a:t>
            </a:r>
          </a:p>
        </p:txBody>
      </p:sp>
      <p:sp>
        <p:nvSpPr>
          <p:cNvPr id="25603" name="内容占位符 2"/>
          <p:cNvSpPr>
            <a:spLocks noGrp="1"/>
          </p:cNvSpPr>
          <p:nvPr>
            <p:ph idx="1"/>
          </p:nvPr>
        </p:nvSpPr>
        <p:spPr>
          <a:xfrm>
            <a:off x="671513" y="1323975"/>
            <a:ext cx="7772400" cy="4679950"/>
          </a:xfrm>
        </p:spPr>
        <p:txBody>
          <a:bodyPr/>
          <a:lstStyle/>
          <a:p>
            <a:pPr marL="342900" lvl="1" indent="-342900">
              <a:lnSpc>
                <a:spcPct val="150000"/>
              </a:lnSpc>
              <a:spcBef>
                <a:spcPts val="600"/>
              </a:spcBef>
              <a:spcAft>
                <a:spcPts val="1200"/>
              </a:spcAft>
              <a:buBlip>
                <a:blip r:embed="rId2"/>
              </a:buBlip>
            </a:pPr>
            <a:r>
              <a:rPr lang="en-US" altLang="zh-CN" sz="2200" kern="1200" dirty="0">
                <a:latin typeface="微软雅黑" pitchFamily="34" charset="-122"/>
                <a:ea typeface="微软雅黑" pitchFamily="34" charset="-122"/>
                <a:cs typeface="+mn-cs"/>
              </a:rPr>
              <a:t>(1)  </a:t>
            </a:r>
            <a:r>
              <a:rPr lang="zh-CN" altLang="en-US" sz="2200" kern="1200" dirty="0">
                <a:latin typeface="微软雅黑" pitchFamily="34" charset="-122"/>
                <a:ea typeface="微软雅黑" pitchFamily="34" charset="-122"/>
                <a:cs typeface="+mn-cs"/>
              </a:rPr>
              <a:t>密钥分配：会话密钥作为消息字段，直观明了！</a:t>
            </a:r>
            <a:endParaRPr lang="en-US" altLang="zh-CN" sz="2200" kern="1200" dirty="0">
              <a:latin typeface="微软雅黑" pitchFamily="34" charset="-122"/>
              <a:ea typeface="微软雅黑" pitchFamily="34" charset="-122"/>
              <a:cs typeface="+mn-cs"/>
            </a:endParaRPr>
          </a:p>
          <a:p>
            <a:pPr marL="342900" lvl="1" indent="-342900">
              <a:lnSpc>
                <a:spcPct val="150000"/>
              </a:lnSpc>
              <a:spcBef>
                <a:spcPts val="600"/>
              </a:spcBef>
              <a:spcAft>
                <a:spcPts val="1200"/>
              </a:spcAft>
              <a:buBlip>
                <a:blip r:embed="rId2"/>
              </a:buBlip>
            </a:pPr>
            <a:endParaRPr lang="en-US" altLang="zh-CN" sz="2400" kern="1200" dirty="0">
              <a:latin typeface="微软雅黑" pitchFamily="34" charset="-122"/>
              <a:ea typeface="微软雅黑" pitchFamily="34" charset="-122"/>
            </a:endParaRPr>
          </a:p>
          <a:p>
            <a:pPr marL="342900" lvl="1" indent="-342900">
              <a:lnSpc>
                <a:spcPct val="150000"/>
              </a:lnSpc>
              <a:spcBef>
                <a:spcPts val="600"/>
              </a:spcBef>
              <a:spcAft>
                <a:spcPts val="1200"/>
              </a:spcAft>
              <a:buBlip>
                <a:blip r:embed="rId2"/>
              </a:buBlip>
            </a:pPr>
            <a:r>
              <a:rPr lang="en-US" altLang="zh-CN" sz="2200" kern="1200" dirty="0">
                <a:latin typeface="微软雅黑" pitchFamily="34" charset="-122"/>
                <a:ea typeface="微软雅黑" pitchFamily="34" charset="-122"/>
                <a:cs typeface="+mn-cs"/>
              </a:rPr>
              <a:t>(2)  </a:t>
            </a:r>
            <a:r>
              <a:rPr lang="zh-CN" altLang="en-US" sz="2200" kern="1200" dirty="0">
                <a:latin typeface="微软雅黑" pitchFamily="34" charset="-122"/>
                <a:ea typeface="微软雅黑" pitchFamily="34" charset="-122"/>
                <a:cs typeface="+mn-cs"/>
              </a:rPr>
              <a:t>身份认证：</a:t>
            </a:r>
            <a:r>
              <a:rPr lang="en-US" altLang="zh-CN" sz="2200" kern="1200" dirty="0">
                <a:latin typeface="微软雅黑" pitchFamily="34" charset="-122"/>
                <a:ea typeface="微软雅黑" pitchFamily="34" charset="-122"/>
                <a:cs typeface="+mn-cs"/>
              </a:rPr>
              <a:t>AS</a:t>
            </a:r>
            <a:r>
              <a:rPr lang="zh-CN" altLang="en-US" sz="2200" kern="1200" dirty="0">
                <a:latin typeface="微软雅黑" pitchFamily="34" charset="-122"/>
                <a:ea typeface="微软雅黑" pitchFamily="34" charset="-122"/>
                <a:cs typeface="+mn-cs"/>
              </a:rPr>
              <a:t>服务器、</a:t>
            </a:r>
            <a:r>
              <a:rPr lang="en-US" altLang="zh-CN" sz="2200" kern="1200" dirty="0">
                <a:latin typeface="微软雅黑" pitchFamily="34" charset="-122"/>
                <a:ea typeface="微软雅黑" pitchFamily="34" charset="-122"/>
                <a:cs typeface="+mn-cs"/>
              </a:rPr>
              <a:t>TGS</a:t>
            </a:r>
            <a:r>
              <a:rPr lang="zh-CN" altLang="en-US" sz="2200" kern="1200" dirty="0">
                <a:latin typeface="微软雅黑" pitchFamily="34" charset="-122"/>
                <a:ea typeface="微软雅黑" pitchFamily="34" charset="-122"/>
                <a:cs typeface="+mn-cs"/>
              </a:rPr>
              <a:t>服务器以及资源服务器</a:t>
            </a:r>
            <a:r>
              <a:rPr lang="en-US" altLang="zh-CN" sz="2200" kern="1200" dirty="0">
                <a:latin typeface="微软雅黑" pitchFamily="34" charset="-122"/>
                <a:ea typeface="微软雅黑" pitchFamily="34" charset="-122"/>
                <a:cs typeface="+mn-cs"/>
              </a:rPr>
              <a:t>V</a:t>
            </a:r>
            <a:r>
              <a:rPr lang="zh-CN" altLang="en-US" sz="2200" kern="1200" dirty="0">
                <a:latin typeface="微软雅黑" pitchFamily="34" charset="-122"/>
                <a:ea typeface="微软雅黑" pitchFamily="34" charset="-122"/>
                <a:cs typeface="+mn-cs"/>
              </a:rPr>
              <a:t>如何验证用户</a:t>
            </a:r>
            <a:r>
              <a:rPr lang="en-US" altLang="zh-CN" sz="2200" kern="1200" dirty="0">
                <a:latin typeface="微软雅黑" pitchFamily="34" charset="-122"/>
                <a:ea typeface="微软雅黑" pitchFamily="34" charset="-122"/>
                <a:cs typeface="+mn-cs"/>
              </a:rPr>
              <a:t>C</a:t>
            </a:r>
            <a:r>
              <a:rPr lang="zh-CN" altLang="en-US" sz="2200" kern="1200" dirty="0">
                <a:latin typeface="微软雅黑" pitchFamily="34" charset="-122"/>
                <a:ea typeface="微软雅黑" pitchFamily="34" charset="-122"/>
                <a:cs typeface="+mn-cs"/>
              </a:rPr>
              <a:t>的身份？</a:t>
            </a:r>
            <a:endParaRPr lang="en-US" altLang="zh-CN" sz="2200"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56</a:t>
            </a:fld>
            <a:endParaRPr lang="en-US" altLang="zh-CN"/>
          </a:p>
        </p:txBody>
      </p:sp>
      <p:sp>
        <p:nvSpPr>
          <p:cNvPr id="4" name="爆炸形: 8 pt  3">
            <a:extLst>
              <a:ext uri="{FF2B5EF4-FFF2-40B4-BE49-F238E27FC236}">
                <a16:creationId xmlns:a16="http://schemas.microsoft.com/office/drawing/2014/main" id="{A829FBFF-3C20-4150-8BA0-464C0556661A}"/>
              </a:ext>
            </a:extLst>
          </p:cNvPr>
          <p:cNvSpPr/>
          <p:nvPr/>
        </p:nvSpPr>
        <p:spPr>
          <a:xfrm>
            <a:off x="3797269" y="3663950"/>
            <a:ext cx="1520887" cy="1143000"/>
          </a:xfrm>
          <a:prstGeom prst="irregularSeal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zh-CN" altLang="en-US" sz="2400" b="1" dirty="0">
                <a:solidFill>
                  <a:srgbClr val="FF0000"/>
                </a:solidFill>
              </a:rPr>
              <a:t>难点！</a:t>
            </a:r>
          </a:p>
        </p:txBody>
      </p:sp>
      <p:sp>
        <p:nvSpPr>
          <p:cNvPr id="5" name="文本框 4">
            <a:extLst>
              <a:ext uri="{FF2B5EF4-FFF2-40B4-BE49-F238E27FC236}">
                <a16:creationId xmlns:a16="http://schemas.microsoft.com/office/drawing/2014/main" id="{452EA7D9-B0B1-49B7-A9C2-E9A34FAB800D}"/>
              </a:ext>
            </a:extLst>
          </p:cNvPr>
          <p:cNvSpPr txBox="1"/>
          <p:nvPr/>
        </p:nvSpPr>
        <p:spPr>
          <a:xfrm>
            <a:off x="1519199" y="5181550"/>
            <a:ext cx="6456713" cy="584775"/>
          </a:xfrm>
          <a:prstGeom prst="rect">
            <a:avLst/>
          </a:prstGeom>
          <a:noFill/>
        </p:spPr>
        <p:txBody>
          <a:bodyPr wrap="square" rtlCol="0">
            <a:spAutoFit/>
          </a:bodyPr>
          <a:lstStyle/>
          <a:p>
            <a:r>
              <a:rPr lang="zh-CN" altLang="en-US" sz="3200" b="1" dirty="0">
                <a:solidFill>
                  <a:srgbClr val="FF0000"/>
                </a:solidFill>
              </a:rPr>
              <a:t>所有的身份认证都依赖于密钥！</a:t>
            </a:r>
          </a:p>
        </p:txBody>
      </p:sp>
    </p:spTree>
    <p:extLst>
      <p:ext uri="{BB962C8B-B14F-4D97-AF65-F5344CB8AC3E}">
        <p14:creationId xmlns:p14="http://schemas.microsoft.com/office/powerpoint/2010/main" val="10626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5585"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91D21E6B-AB16-44BC-8FB8-ED6A59E22EC8}" type="slidenum">
              <a:rPr lang="en-US" altLang="zh-CN" sz="1400">
                <a:latin typeface="Times New Roman" pitchFamily="18" charset="0"/>
              </a:rPr>
              <a:pPr algn="r"/>
              <a:t>57</a:t>
            </a:fld>
            <a:endParaRPr lang="en-US" altLang="zh-CN" sz="1400">
              <a:latin typeface="Times New Roman" pitchFamily="18" charset="0"/>
            </a:endParaRPr>
          </a:p>
        </p:txBody>
      </p:sp>
      <p:pic>
        <p:nvPicPr>
          <p:cNvPr id="195586"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7"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948E375-A973-4CF4-AF7A-352077541D6D}" type="slidenum">
              <a:rPr lang="en-US" altLang="zh-CN" sz="1400">
                <a:latin typeface="Times New Roman" pitchFamily="18" charset="0"/>
              </a:rPr>
              <a:pPr algn="r"/>
              <a:t>57</a:t>
            </a:fld>
            <a:endParaRPr lang="en-US" altLang="zh-CN" sz="1400">
              <a:latin typeface="Times New Roman" pitchFamily="18" charset="0"/>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95590" name="TextBox 11"/>
          <p:cNvSpPr txBox="1">
            <a:spLocks noChangeArrowheads="1"/>
          </p:cNvSpPr>
          <p:nvPr/>
        </p:nvSpPr>
        <p:spPr bwMode="auto">
          <a:xfrm>
            <a:off x="420765" y="1183747"/>
            <a:ext cx="8434387" cy="406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30000"/>
              </a:lnSpc>
            </a:pPr>
            <a:r>
              <a:rPr lang="zh-CN" altLang="en-US" sz="6600" b="1" dirty="0">
                <a:solidFill>
                  <a:srgbClr val="FF0000"/>
                </a:solidFill>
                <a:latin typeface="华文隶书" pitchFamily="2" charset="-122"/>
                <a:ea typeface="华文隶书" pitchFamily="2" charset="-122"/>
              </a:rPr>
              <a:t>课后作业：</a:t>
            </a:r>
            <a:endParaRPr lang="en-US" altLang="zh-CN" sz="6600" b="1" dirty="0">
              <a:solidFill>
                <a:srgbClr val="FF0000"/>
              </a:solidFill>
              <a:latin typeface="华文隶书" pitchFamily="2" charset="-122"/>
              <a:ea typeface="华文隶书" pitchFamily="2" charset="-122"/>
            </a:endParaRPr>
          </a:p>
          <a:p>
            <a:pPr>
              <a:lnSpc>
                <a:spcPct val="130000"/>
              </a:lnSpc>
            </a:pPr>
            <a:endParaRPr lang="en-US" altLang="zh-CN" sz="3200" dirty="0">
              <a:latin typeface="微软雅黑" panose="020B0503020204020204" pitchFamily="34" charset="-122"/>
              <a:ea typeface="微软雅黑" panose="020B0503020204020204" pitchFamily="34" charset="-122"/>
            </a:endParaRPr>
          </a:p>
          <a:p>
            <a:pPr>
              <a:lnSpc>
                <a:spcPct val="130000"/>
              </a:lnSpc>
            </a:pPr>
            <a:endParaRPr lang="en-US" altLang="zh-CN" sz="3200" dirty="0">
              <a:latin typeface="微软雅黑" panose="020B0503020204020204" pitchFamily="34" charset="-122"/>
              <a:ea typeface="微软雅黑" panose="020B0503020204020204" pitchFamily="34" charset="-122"/>
            </a:endParaRPr>
          </a:p>
          <a:p>
            <a:pPr>
              <a:lnSpc>
                <a:spcPct val="130000"/>
              </a:lnSpc>
            </a:pPr>
            <a:r>
              <a:rPr lang="zh-CN" altLang="en-US" sz="3600" b="1" dirty="0">
                <a:solidFill>
                  <a:srgbClr val="FF0000"/>
                </a:solidFill>
                <a:latin typeface="微软雅黑" panose="020B0503020204020204" pitchFamily="34" charset="-122"/>
                <a:ea typeface="微软雅黑" panose="020B0503020204020204" pitchFamily="34" charset="-122"/>
              </a:rPr>
              <a:t>针对协议的每一个步骤，解释参与方的具体“动作”。</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57</a:t>
            </a:fld>
            <a:endParaRPr lang="en-US" altLang="zh-CN"/>
          </a:p>
        </p:txBody>
      </p:sp>
    </p:spTree>
    <p:extLst>
      <p:ext uri="{BB962C8B-B14F-4D97-AF65-F5344CB8AC3E}">
        <p14:creationId xmlns:p14="http://schemas.microsoft.com/office/powerpoint/2010/main" val="3004219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14400" y="0"/>
            <a:ext cx="7315200" cy="530225"/>
          </a:xfrm>
        </p:spPr>
        <p:txBody>
          <a:bodyPr/>
          <a:lstStyle/>
          <a:p>
            <a:pPr eaLnBrk="1" hangingPunct="1"/>
            <a:r>
              <a:rPr kumimoji="1" lang="sv-SE"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Overview of Kerberos</a:t>
            </a:r>
            <a:endPar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6628" name="AutoShape 3"/>
          <p:cNvSpPr>
            <a:spLocks noChangeAspect="1" noChangeArrowheads="1"/>
          </p:cNvSpPr>
          <p:nvPr/>
        </p:nvSpPr>
        <p:spPr bwMode="auto">
          <a:xfrm>
            <a:off x="-1524000" y="-1447800"/>
            <a:ext cx="12192000" cy="975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58</a:t>
            </a:fld>
            <a:endParaRPr lang="en-US" altLang="zh-CN"/>
          </a:p>
        </p:txBody>
      </p:sp>
      <p:pic>
        <p:nvPicPr>
          <p:cNvPr id="3" name="图片 2"/>
          <p:cNvPicPr>
            <a:picLocks noChangeAspect="1"/>
          </p:cNvPicPr>
          <p:nvPr/>
        </p:nvPicPr>
        <p:blipFill>
          <a:blip r:embed="rId2"/>
          <a:stretch>
            <a:fillRect/>
          </a:stretch>
        </p:blipFill>
        <p:spPr>
          <a:xfrm>
            <a:off x="-1" y="669470"/>
            <a:ext cx="9144001" cy="5883729"/>
          </a:xfrm>
          <a:prstGeom prst="rect">
            <a:avLst/>
          </a:prstGeom>
        </p:spPr>
      </p:pic>
    </p:spTree>
    <p:extLst>
      <p:ext uri="{BB962C8B-B14F-4D97-AF65-F5344CB8AC3E}">
        <p14:creationId xmlns:p14="http://schemas.microsoft.com/office/powerpoint/2010/main" val="1853900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5603" name="内容占位符 2"/>
          <p:cNvSpPr>
            <a:spLocks noGrp="1"/>
          </p:cNvSpPr>
          <p:nvPr>
            <p:ph idx="1"/>
          </p:nvPr>
        </p:nvSpPr>
        <p:spPr>
          <a:xfrm>
            <a:off x="671513" y="1323975"/>
            <a:ext cx="7772400" cy="4679950"/>
          </a:xfrm>
        </p:spPr>
        <p:txBody>
          <a:bodyPr/>
          <a:lstStyle/>
          <a:p>
            <a:pPr marL="342900" lvl="1" indent="-342900">
              <a:lnSpc>
                <a:spcPct val="150000"/>
              </a:lnSpc>
              <a:spcBef>
                <a:spcPts val="600"/>
              </a:spcBef>
              <a:spcAft>
                <a:spcPts val="1200"/>
              </a:spcAft>
              <a:buBlip>
                <a:blip r:embed="rId3"/>
              </a:buBlip>
            </a:pPr>
            <a:r>
              <a:rPr lang="zh-CN" altLang="en-US" sz="2200" kern="1200" dirty="0">
                <a:latin typeface="微软雅黑" pitchFamily="34" charset="-122"/>
                <a:ea typeface="微软雅黑" pitchFamily="34" charset="-122"/>
                <a:cs typeface="+mn-cs"/>
              </a:rPr>
              <a:t>一个提供全套服务的</a:t>
            </a:r>
            <a:r>
              <a:rPr lang="en-US" altLang="zh-CN" sz="2200" kern="1200" dirty="0">
                <a:latin typeface="微软雅黑" pitchFamily="34" charset="-122"/>
                <a:ea typeface="微软雅黑" pitchFamily="34" charset="-122"/>
                <a:cs typeface="+mn-cs"/>
              </a:rPr>
              <a:t>Kerberos </a:t>
            </a:r>
            <a:r>
              <a:rPr lang="zh-CN" altLang="en-US" sz="2200" kern="1200" dirty="0">
                <a:latin typeface="微软雅黑" pitchFamily="34" charset="-122"/>
                <a:ea typeface="微软雅黑" pitchFamily="34" charset="-122"/>
                <a:cs typeface="+mn-cs"/>
              </a:rPr>
              <a:t>环境包括一台</a:t>
            </a:r>
            <a:r>
              <a:rPr lang="en-US" altLang="zh-CN" sz="2200" kern="1200" dirty="0">
                <a:latin typeface="微软雅黑" pitchFamily="34" charset="-122"/>
                <a:ea typeface="微软雅黑" pitchFamily="34" charset="-122"/>
                <a:cs typeface="+mn-cs"/>
              </a:rPr>
              <a:t>Kerberos </a:t>
            </a:r>
            <a:r>
              <a:rPr lang="zh-CN" altLang="en-US" sz="2200" kern="1200" dirty="0">
                <a:latin typeface="微软雅黑" pitchFamily="34" charset="-122"/>
                <a:ea typeface="微软雅黑" pitchFamily="34" charset="-122"/>
                <a:cs typeface="+mn-cs"/>
              </a:rPr>
              <a:t>服务器、若干客户端和若干应用服务器</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4"/>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服务器的数据库中必须存有所有参与用户的</a:t>
            </a:r>
            <a:r>
              <a:rPr lang="en-US" altLang="zh-CN" kern="1200" dirty="0">
                <a:latin typeface="微软雅黑" pitchFamily="34" charset="-122"/>
                <a:ea typeface="微软雅黑" pitchFamily="34" charset="-122"/>
                <a:cs typeface="+mn-cs"/>
              </a:rPr>
              <a:t>ID </a:t>
            </a:r>
            <a:r>
              <a:rPr lang="zh-CN" altLang="en-US" kern="1200" dirty="0">
                <a:latin typeface="微软雅黑" pitchFamily="34" charset="-122"/>
                <a:ea typeface="微软雅黑" pitchFamily="34" charset="-122"/>
                <a:cs typeface="+mn-cs"/>
              </a:rPr>
              <a:t>和经过散列函数处理过的口令。</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所有用户都要在</a:t>
            </a:r>
            <a:r>
              <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Kerberos </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服务器上注册</a:t>
            </a:r>
          </a:p>
          <a:p>
            <a:pPr lvl="1">
              <a:lnSpc>
                <a:spcPct val="150000"/>
              </a:lnSpc>
              <a:spcBef>
                <a:spcPts val="600"/>
              </a:spcBef>
              <a:spcAft>
                <a:spcPts val="600"/>
              </a:spcAft>
              <a:buBlip>
                <a:blip r:embed="rId4"/>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服务器必须和每个服务器共享一个秘密密钥。</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所有的服务器都要在</a:t>
            </a:r>
            <a:r>
              <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Kerberos </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服务器上注册</a:t>
            </a:r>
            <a:endPar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endParaRPr>
          </a:p>
          <a:p>
            <a:pPr marL="342900" lvl="1" indent="-342900">
              <a:lnSpc>
                <a:spcPct val="150000"/>
              </a:lnSpc>
              <a:spcBef>
                <a:spcPts val="600"/>
              </a:spcBef>
              <a:spcAft>
                <a:spcPts val="1200"/>
              </a:spcAft>
              <a:buBlip>
                <a:blip r:embed="rId3"/>
              </a:buBlip>
            </a:pPr>
            <a:r>
              <a:rPr lang="zh-CN" altLang="en-US" sz="2200" kern="1200" dirty="0">
                <a:latin typeface="微软雅黑" pitchFamily="34" charset="-122"/>
                <a:ea typeface="微软雅黑" pitchFamily="34" charset="-122"/>
                <a:cs typeface="+mn-cs"/>
              </a:rPr>
              <a:t>这种环境被称为</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Kerberos </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域</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 Kerberos realm )</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59</a:t>
            </a:fld>
            <a:endParaRPr lang="en-US" altLang="zh-CN"/>
          </a:p>
        </p:txBody>
      </p:sp>
    </p:spTree>
    <p:extLst>
      <p:ext uri="{BB962C8B-B14F-4D97-AF65-F5344CB8AC3E}">
        <p14:creationId xmlns:p14="http://schemas.microsoft.com/office/powerpoint/2010/main" val="892021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4.1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基于对称加密的密钥分配</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6</a:t>
            </a:fld>
            <a:endParaRPr lang="en-US" altLang="zh-CN"/>
          </a:p>
        </p:txBody>
      </p:sp>
      <p:sp>
        <p:nvSpPr>
          <p:cNvPr id="5" name="Rectangle 3"/>
          <p:cNvSpPr txBox="1">
            <a:spLocks noChangeArrowheads="1"/>
          </p:cNvSpPr>
          <p:nvPr/>
        </p:nvSpPr>
        <p:spPr>
          <a:xfrm>
            <a:off x="2755900" y="1288017"/>
            <a:ext cx="4914900" cy="48804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1. </a:t>
            </a:r>
            <a:r>
              <a:rPr lang="zh-CN" altLang="en-US" dirty="0">
                <a:latin typeface="微软雅黑" pitchFamily="34" charset="-122"/>
                <a:ea typeface="微软雅黑" pitchFamily="34" charset="-122"/>
              </a:rPr>
              <a:t>密钥分配的基本方法</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2. </a:t>
            </a:r>
            <a:r>
              <a:rPr lang="zh-CN" altLang="en-US" dirty="0">
                <a:latin typeface="微软雅黑" pitchFamily="34" charset="-122"/>
                <a:ea typeface="微软雅黑" pitchFamily="34" charset="-122"/>
              </a:rPr>
              <a:t>密钥分配的一个实例</a:t>
            </a: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3. </a:t>
            </a:r>
            <a:r>
              <a:rPr lang="zh-CN" altLang="en-US" dirty="0">
                <a:latin typeface="微软雅黑" pitchFamily="34" charset="-122"/>
                <a:ea typeface="微软雅黑" pitchFamily="34" charset="-122"/>
              </a:rPr>
              <a:t>密钥的分层控制</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4. </a:t>
            </a:r>
            <a:r>
              <a:rPr lang="zh-CN" altLang="en-US" dirty="0">
                <a:latin typeface="微软雅黑" pitchFamily="34" charset="-122"/>
                <a:ea typeface="微软雅黑" pitchFamily="34" charset="-122"/>
              </a:rPr>
              <a:t>会话密钥的有效期</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5. </a:t>
            </a:r>
            <a:r>
              <a:rPr lang="zh-CN" altLang="en-US" dirty="0">
                <a:latin typeface="微软雅黑" pitchFamily="34" charset="-122"/>
                <a:ea typeface="微软雅黑" pitchFamily="34" charset="-122"/>
              </a:rPr>
              <a:t>无中心的密钥控制</a:t>
            </a:r>
            <a:endParaRPr lang="en-US" altLang="zh-CN" dirty="0">
              <a:latin typeface="微软雅黑" pitchFamily="34" charset="-122"/>
              <a:ea typeface="微软雅黑" pitchFamily="34" charset="-122"/>
            </a:endParaRPr>
          </a:p>
          <a:p>
            <a:pPr>
              <a:lnSpc>
                <a:spcPct val="150000"/>
              </a:lnSpc>
              <a:spcBef>
                <a:spcPts val="600"/>
              </a:spcBef>
              <a:spcAft>
                <a:spcPts val="1200"/>
              </a:spcAft>
              <a:buBlip>
                <a:blip r:embed="rId2"/>
              </a:buBlip>
            </a:pPr>
            <a:r>
              <a:rPr lang="en-US" altLang="zh-CN" dirty="0">
                <a:latin typeface="微软雅黑" pitchFamily="34" charset="-122"/>
                <a:ea typeface="微软雅黑" pitchFamily="34" charset="-122"/>
              </a:rPr>
              <a:t>6. </a:t>
            </a:r>
            <a:r>
              <a:rPr lang="zh-CN" altLang="en-US" dirty="0">
                <a:latin typeface="微软雅黑" pitchFamily="34" charset="-122"/>
                <a:ea typeface="微软雅黑" pitchFamily="34" charset="-122"/>
              </a:rPr>
              <a:t>密钥的控制使用</a:t>
            </a:r>
          </a:p>
        </p:txBody>
      </p:sp>
    </p:spTree>
    <p:extLst>
      <p:ext uri="{BB962C8B-B14F-4D97-AF65-F5344CB8AC3E}">
        <p14:creationId xmlns:p14="http://schemas.microsoft.com/office/powerpoint/2010/main" val="403620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5603" name="内容占位符 2"/>
          <p:cNvSpPr>
            <a:spLocks noGrp="1"/>
          </p:cNvSpPr>
          <p:nvPr>
            <p:ph idx="1"/>
          </p:nvPr>
        </p:nvSpPr>
        <p:spPr>
          <a:xfrm>
            <a:off x="671513" y="1323975"/>
            <a:ext cx="7772400" cy="4679950"/>
          </a:xfrm>
        </p:spPr>
        <p:txBody>
          <a:bodyPr/>
          <a:lstStyle/>
          <a:p>
            <a:pPr marL="342900" lvl="1" indent="-342900">
              <a:lnSpc>
                <a:spcPct val="150000"/>
              </a:lnSpc>
              <a:spcBef>
                <a:spcPts val="600"/>
              </a:spcBef>
              <a:spcAft>
                <a:spcPts val="1200"/>
              </a:spcAft>
              <a:buBlip>
                <a:blip r:embed="rId2"/>
              </a:buBlip>
            </a:pP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Kerberos </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域</a:t>
            </a:r>
            <a:r>
              <a:rPr lang="zh-CN" altLang="en-US" sz="2200" kern="1200" dirty="0">
                <a:latin typeface="微软雅黑" pitchFamily="34" charset="-122"/>
                <a:ea typeface="微软雅黑" pitchFamily="34" charset="-122"/>
                <a:cs typeface="+mn-cs"/>
              </a:rPr>
              <a:t>的概念</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一个</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域是共享同一个</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数据库的一组受控节点</a:t>
            </a:r>
            <a:r>
              <a:rPr lang="en-US" altLang="zh-CN" kern="1200" dirty="0">
                <a:latin typeface="微软雅黑" pitchFamily="34" charset="-122"/>
                <a:ea typeface="微软雅黑" pitchFamily="34" charset="-122"/>
                <a:cs typeface="+mn-cs"/>
              </a:rPr>
              <a:t>(managed nodes) </a:t>
            </a: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数据库驻存于</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主计算机系统中，它被放在一个物理上安全的空间中</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一个只读的</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数据库副本也可能驻存于其他的</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计算机系统中</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改变或访问</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数据库中的内容需要</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主口令</a:t>
            </a:r>
            <a:endParaRPr lang="en-US" altLang="zh-CN"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60</a:t>
            </a:fld>
            <a:endParaRPr lang="en-US" altLang="zh-CN"/>
          </a:p>
        </p:txBody>
      </p:sp>
    </p:spTree>
    <p:extLst>
      <p:ext uri="{BB962C8B-B14F-4D97-AF65-F5344CB8AC3E}">
        <p14:creationId xmlns:p14="http://schemas.microsoft.com/office/powerpoint/2010/main" val="11717092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5603" name="内容占位符 2"/>
          <p:cNvSpPr>
            <a:spLocks noGrp="1"/>
          </p:cNvSpPr>
          <p:nvPr>
            <p:ph idx="1"/>
          </p:nvPr>
        </p:nvSpPr>
        <p:spPr>
          <a:xfrm>
            <a:off x="798513" y="1412875"/>
            <a:ext cx="7772400" cy="4679950"/>
          </a:xfrm>
        </p:spPr>
        <p:txBody>
          <a:bodyPr/>
          <a:lstStyle/>
          <a:p>
            <a:pPr marL="342900" lvl="1" indent="-342900">
              <a:lnSpc>
                <a:spcPct val="150000"/>
              </a:lnSpc>
              <a:spcBef>
                <a:spcPts val="600"/>
              </a:spcBef>
              <a:spcAft>
                <a:spcPts val="1200"/>
              </a:spcAft>
              <a:buBlip>
                <a:blip r:embed="rId2"/>
              </a:buBlip>
            </a:pP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Kerberos </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主体</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(Kerberos principal)</a:t>
            </a:r>
            <a:r>
              <a:rPr lang="zh-CN" altLang="en-US" sz="2200" kern="1200" dirty="0">
                <a:latin typeface="微软雅黑" pitchFamily="34" charset="-122"/>
                <a:ea typeface="微软雅黑" pitchFamily="34" charset="-122"/>
              </a:rPr>
              <a:t>的概念</a:t>
            </a:r>
            <a:endParaRPr lang="en-US" altLang="zh-CN" sz="2200" kern="12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主体是对</a:t>
            </a:r>
            <a:r>
              <a:rPr lang="en-US" altLang="zh-CN" kern="1200" dirty="0">
                <a:latin typeface="微软雅黑" pitchFamily="34" charset="-122"/>
                <a:ea typeface="微软雅黑" pitchFamily="34" charset="-122"/>
                <a:cs typeface="+mn-cs"/>
              </a:rPr>
              <a:t>Kerberos</a:t>
            </a:r>
            <a:r>
              <a:rPr lang="zh-CN" altLang="en-US" kern="1200" dirty="0">
                <a:latin typeface="微软雅黑" pitchFamily="34" charset="-122"/>
                <a:ea typeface="微软雅黑" pitchFamily="34" charset="-122"/>
                <a:cs typeface="+mn-cs"/>
              </a:rPr>
              <a:t>系统已知的服务或用户</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每个</a:t>
            </a: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主体由其主体名标识</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主体名由三部分组成</a:t>
            </a:r>
            <a:r>
              <a:rPr lang="en-US" altLang="zh-CN" kern="1200" dirty="0">
                <a:latin typeface="微软雅黑" pitchFamily="34" charset="-122"/>
                <a:ea typeface="微软雅黑" pitchFamily="34" charset="-122"/>
                <a:cs typeface="+mn-cs"/>
              </a:rPr>
              <a:t>:</a:t>
            </a:r>
          </a:p>
          <a:p>
            <a:pPr marL="1371600" lvl="2" indent="-457200">
              <a:lnSpc>
                <a:spcPct val="150000"/>
              </a:lnSpc>
              <a:spcBef>
                <a:spcPts val="600"/>
              </a:spcBef>
              <a:spcAft>
                <a:spcPts val="600"/>
              </a:spcAft>
              <a:buFont typeface="+mj-ea"/>
              <a:buAutoNum type="circleNumDbPlain"/>
            </a:pPr>
            <a:r>
              <a:rPr lang="zh-CN" altLang="en-US" sz="2000" kern="1200" dirty="0">
                <a:latin typeface="微软雅黑" pitchFamily="34" charset="-122"/>
                <a:ea typeface="微软雅黑" pitchFamily="34" charset="-122"/>
                <a:cs typeface="+mn-cs"/>
              </a:rPr>
              <a:t>服务或用户名</a:t>
            </a:r>
            <a:r>
              <a:rPr lang="en-US" altLang="zh-CN" sz="2000" kern="1200" dirty="0">
                <a:latin typeface="微软雅黑" pitchFamily="34" charset="-122"/>
                <a:ea typeface="微软雅黑" pitchFamily="34" charset="-122"/>
                <a:cs typeface="+mn-cs"/>
              </a:rPr>
              <a:t>(service or user name) </a:t>
            </a:r>
          </a:p>
          <a:p>
            <a:pPr marL="1371600" lvl="2" indent="-457200">
              <a:lnSpc>
                <a:spcPct val="150000"/>
              </a:lnSpc>
              <a:spcBef>
                <a:spcPts val="600"/>
              </a:spcBef>
              <a:spcAft>
                <a:spcPts val="600"/>
              </a:spcAft>
              <a:buFont typeface="+mj-ea"/>
              <a:buAutoNum type="circleNumDbPlain"/>
            </a:pPr>
            <a:r>
              <a:rPr lang="zh-CN" altLang="en-US" sz="2000" kern="1200" dirty="0">
                <a:latin typeface="微软雅黑" pitchFamily="34" charset="-122"/>
                <a:ea typeface="微软雅黑" pitchFamily="34" charset="-122"/>
                <a:cs typeface="+mn-cs"/>
              </a:rPr>
              <a:t>实例名（</a:t>
            </a:r>
            <a:r>
              <a:rPr lang="en-US" altLang="zh-CN" sz="2000" kern="1200" dirty="0">
                <a:latin typeface="微软雅黑" pitchFamily="34" charset="-122"/>
                <a:ea typeface="微软雅黑" pitchFamily="34" charset="-122"/>
                <a:cs typeface="+mn-cs"/>
              </a:rPr>
              <a:t>instance name) </a:t>
            </a:r>
          </a:p>
          <a:p>
            <a:pPr marL="1371600" lvl="2" indent="-457200">
              <a:lnSpc>
                <a:spcPct val="150000"/>
              </a:lnSpc>
              <a:spcBef>
                <a:spcPts val="600"/>
              </a:spcBef>
              <a:spcAft>
                <a:spcPts val="600"/>
              </a:spcAft>
              <a:buFont typeface="+mj-ea"/>
              <a:buAutoNum type="circleNumDbPlain"/>
            </a:pPr>
            <a:r>
              <a:rPr lang="zh-CN" altLang="en-US" sz="2000" kern="1200" dirty="0">
                <a:latin typeface="微软雅黑" pitchFamily="34" charset="-122"/>
                <a:ea typeface="微软雅黑" pitchFamily="34" charset="-122"/>
                <a:cs typeface="+mn-cs"/>
              </a:rPr>
              <a:t>域名</a:t>
            </a:r>
            <a:r>
              <a:rPr lang="en-US" altLang="zh-CN" sz="2000" kern="1200" dirty="0">
                <a:latin typeface="微软雅黑" pitchFamily="34" charset="-122"/>
                <a:ea typeface="微软雅黑" pitchFamily="34" charset="-122"/>
                <a:cs typeface="+mn-cs"/>
              </a:rPr>
              <a:t>( realm name )</a:t>
            </a:r>
            <a:r>
              <a:rPr lang="zh-CN" altLang="en-US" dirty="0"/>
              <a:t>。</a:t>
            </a:r>
            <a:endParaRPr lang="en-US" altLang="zh-CN" sz="76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61</a:t>
            </a:fld>
            <a:endParaRPr lang="en-US" altLang="zh-CN"/>
          </a:p>
        </p:txBody>
      </p:sp>
      <p:sp>
        <p:nvSpPr>
          <p:cNvPr id="4" name="文本框 3"/>
          <p:cNvSpPr txBox="1"/>
          <p:nvPr/>
        </p:nvSpPr>
        <p:spPr>
          <a:xfrm>
            <a:off x="5591331" y="4781862"/>
            <a:ext cx="3447738" cy="830997"/>
          </a:xfrm>
          <a:prstGeom prst="rect">
            <a:avLst/>
          </a:prstGeom>
          <a:noFill/>
        </p:spPr>
        <p:txBody>
          <a:bodyPr wrap="square" rtlCol="0">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changepw</a:t>
            </a:r>
            <a:r>
              <a:rPr lang="en-US" altLang="zh-CN" sz="2400" b="1" dirty="0">
                <a:latin typeface="Times New Roman" panose="02020603050405020304" pitchFamily="18" charset="0"/>
                <a:cs typeface="Times New Roman" panose="02020603050405020304" pitchFamily="18" charset="0"/>
              </a:rPr>
              <a:t>/</a:t>
            </a:r>
            <a:r>
              <a:rPr lang="en-US" altLang="zh-CN" sz="2400" b="1" dirty="0">
                <a:solidFill>
                  <a:srgbClr val="00B050"/>
                </a:solidFill>
                <a:latin typeface="Times New Roman" panose="02020603050405020304" pitchFamily="18" charset="0"/>
                <a:cs typeface="Times New Roman" panose="02020603050405020304" pitchFamily="18" charset="0"/>
              </a:rPr>
              <a:t>kdc1.example.com</a:t>
            </a:r>
            <a:r>
              <a:rPr lang="en-US" altLang="zh-CN" sz="2400" b="1" dirty="0">
                <a:latin typeface="Times New Roman" panose="02020603050405020304" pitchFamily="18" charset="0"/>
                <a:cs typeface="Times New Roman" panose="02020603050405020304" pitchFamily="18" charset="0"/>
              </a:rPr>
              <a:t>@EXAMPLE.COM</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0250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5603" name="内容占位符 2"/>
          <p:cNvSpPr>
            <a:spLocks noGrp="1"/>
          </p:cNvSpPr>
          <p:nvPr>
            <p:ph idx="1"/>
          </p:nvPr>
        </p:nvSpPr>
        <p:spPr>
          <a:xfrm>
            <a:off x="1346200" y="2113257"/>
            <a:ext cx="7772400" cy="2204744"/>
          </a:xfrm>
          <a:ln>
            <a:solidFill>
              <a:srgbClr val="CC3300"/>
            </a:solidFill>
          </a:ln>
        </p:spPr>
        <p:txBody>
          <a:bodyPr/>
          <a:lstStyle/>
          <a:p>
            <a:pPr marL="0" lvl="1" indent="457200">
              <a:lnSpc>
                <a:spcPct val="150000"/>
              </a:lnSpc>
              <a:spcBef>
                <a:spcPts val="600"/>
              </a:spcBef>
              <a:spcAft>
                <a:spcPts val="600"/>
              </a:spcAft>
              <a:buBlip>
                <a:blip r:embed="rId2"/>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服务器的数据库中必须存有所有参与用户的</a:t>
            </a:r>
            <a:r>
              <a:rPr lang="en-US" altLang="zh-CN" kern="1200" dirty="0">
                <a:latin typeface="微软雅黑" pitchFamily="34" charset="-122"/>
                <a:ea typeface="微软雅黑" pitchFamily="34" charset="-122"/>
                <a:cs typeface="+mn-cs"/>
              </a:rPr>
              <a:t>ID </a:t>
            </a:r>
            <a:r>
              <a:rPr lang="zh-CN" altLang="en-US" kern="1200" dirty="0">
                <a:latin typeface="微软雅黑" pitchFamily="34" charset="-122"/>
                <a:ea typeface="微软雅黑" pitchFamily="34" charset="-122"/>
                <a:cs typeface="+mn-cs"/>
              </a:rPr>
              <a:t>和经过散列函数处理过的口令。</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所有用户都要在</a:t>
            </a:r>
            <a:r>
              <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Kerberos </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服务器上注册</a:t>
            </a:r>
          </a:p>
          <a:p>
            <a:pPr marL="0" lvl="1" indent="457200">
              <a:lnSpc>
                <a:spcPct val="150000"/>
              </a:lnSpc>
              <a:spcBef>
                <a:spcPts val="600"/>
              </a:spcBef>
              <a:spcAft>
                <a:spcPts val="600"/>
              </a:spcAft>
              <a:buBlip>
                <a:blip r:embed="rId2"/>
              </a:buBlip>
            </a:pPr>
            <a:r>
              <a:rPr lang="en-US" altLang="zh-CN" kern="1200" dirty="0">
                <a:latin typeface="微软雅黑" pitchFamily="34" charset="-122"/>
                <a:ea typeface="微软雅黑" pitchFamily="34" charset="-122"/>
                <a:cs typeface="+mn-cs"/>
              </a:rPr>
              <a:t>Kerberos </a:t>
            </a:r>
            <a:r>
              <a:rPr lang="zh-CN" altLang="en-US" kern="1200" dirty="0">
                <a:latin typeface="微软雅黑" pitchFamily="34" charset="-122"/>
                <a:ea typeface="微软雅黑" pitchFamily="34" charset="-122"/>
                <a:cs typeface="+mn-cs"/>
              </a:rPr>
              <a:t>服务器必须和每个服务器共享一个秘密密钥。</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所有的服务器都要在</a:t>
            </a:r>
            <a:r>
              <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Kerberos </a:t>
            </a: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服务器上注册</a:t>
            </a:r>
            <a:endPar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endParaRPr>
          </a:p>
          <a:p>
            <a:pPr marL="0" lvl="1" indent="0">
              <a:lnSpc>
                <a:spcPct val="150000"/>
              </a:lnSpc>
              <a:spcBef>
                <a:spcPts val="600"/>
              </a:spcBef>
              <a:spcAft>
                <a:spcPts val="600"/>
              </a:spcAft>
              <a:buNone/>
            </a:pPr>
            <a:endParaRPr lang="en-US" altLang="zh-CN"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62</a:t>
            </a:fld>
            <a:endParaRPr lang="en-US" altLang="zh-CN"/>
          </a:p>
        </p:txBody>
      </p:sp>
      <p:sp>
        <p:nvSpPr>
          <p:cNvPr id="4" name="矩形 3"/>
          <p:cNvSpPr/>
          <p:nvPr/>
        </p:nvSpPr>
        <p:spPr>
          <a:xfrm>
            <a:off x="1371600" y="4861545"/>
            <a:ext cx="7772400" cy="961289"/>
          </a:xfrm>
          <a:prstGeom prst="rect">
            <a:avLst/>
          </a:prstGeom>
          <a:noFill/>
          <a:ln w="15875">
            <a:solidFill>
              <a:srgbClr val="CC3300"/>
            </a:solidFill>
          </a:ln>
        </p:spPr>
        <p:txBody>
          <a:bodyPr wrap="square">
            <a:spAutoFit/>
          </a:bodyPr>
          <a:lstStyle/>
          <a:p>
            <a:pPr marL="0" lvl="1" indent="457200" eaLnBrk="0" hangingPunct="0">
              <a:lnSpc>
                <a:spcPct val="150000"/>
              </a:lnSpc>
              <a:spcBef>
                <a:spcPts val="600"/>
              </a:spcBef>
              <a:spcAft>
                <a:spcPts val="600"/>
              </a:spcAft>
              <a:buBlip>
                <a:blip r:embed="rId2"/>
              </a:buBlip>
            </a:pPr>
            <a:r>
              <a:rPr lang="zh-CN" altLang="en-US" sz="2000" dirty="0">
                <a:latin typeface="微软雅黑" pitchFamily="34" charset="-122"/>
                <a:ea typeface="微软雅黑" pitchFamily="34" charset="-122"/>
              </a:rPr>
              <a:t>可以进行域间操作的</a:t>
            </a:r>
            <a:r>
              <a:rPr lang="en-US" altLang="zh-CN" sz="2000" dirty="0">
                <a:latin typeface="微软雅黑" pitchFamily="34" charset="-122"/>
                <a:ea typeface="微软雅黑" pitchFamily="34" charset="-122"/>
              </a:rPr>
              <a:t>Kerberos </a:t>
            </a:r>
            <a:r>
              <a:rPr lang="zh-CN" altLang="en-US" sz="2000" dirty="0">
                <a:latin typeface="微软雅黑" pitchFamily="34" charset="-122"/>
                <a:ea typeface="微软雅黑" pitchFamily="34" charset="-122"/>
              </a:rPr>
              <a:t>服务器需要和另一个域中的服务器共享一个秘密密钥。</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这两个</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Kerberos </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服务器是互相注册过的</a:t>
            </a:r>
          </a:p>
        </p:txBody>
      </p:sp>
      <p:graphicFrame>
        <p:nvGraphicFramePr>
          <p:cNvPr id="7" name="图示 6"/>
          <p:cNvGraphicFramePr/>
          <p:nvPr>
            <p:extLst>
              <p:ext uri="{D42A27DB-BD31-4B8C-83A1-F6EECF244321}">
                <p14:modId xmlns:p14="http://schemas.microsoft.com/office/powerpoint/2010/main" val="917104604"/>
              </p:ext>
            </p:extLst>
          </p:nvPr>
        </p:nvGraphicFramePr>
        <p:xfrm>
          <a:off x="0" y="2095670"/>
          <a:ext cx="1371600" cy="2222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p:cNvSpPr/>
          <p:nvPr/>
        </p:nvSpPr>
        <p:spPr>
          <a:xfrm>
            <a:off x="908050" y="1005260"/>
            <a:ext cx="8045450" cy="1107996"/>
          </a:xfrm>
          <a:prstGeom prst="rect">
            <a:avLst/>
          </a:prstGeom>
        </p:spPr>
        <p:txBody>
          <a:bodyPr wrap="square">
            <a:spAutoFit/>
          </a:bodyPr>
          <a:lstStyle/>
          <a:p>
            <a:pPr marL="342900" lvl="1" indent="-342900">
              <a:lnSpc>
                <a:spcPct val="150000"/>
              </a:lnSpc>
              <a:spcBef>
                <a:spcPts val="600"/>
              </a:spcBef>
              <a:spcAft>
                <a:spcPts val="1200"/>
              </a:spcAft>
              <a:buBlip>
                <a:blip r:embed="rId8"/>
              </a:buBlip>
            </a:pPr>
            <a:r>
              <a:rPr lang="zh-CN" altLang="en-US" sz="2200" dirty="0">
                <a:latin typeface="微软雅黑" pitchFamily="34" charset="-122"/>
                <a:ea typeface="微软雅黑" pitchFamily="34" charset="-122"/>
              </a:rPr>
              <a:t>一个提供全套服务的</a:t>
            </a: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环境包括一台</a:t>
            </a: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服务器、若干客户端和若干应用服务器</a:t>
            </a:r>
            <a:endParaRPr lang="en-US" altLang="zh-CN" sz="2200" dirty="0">
              <a:latin typeface="微软雅黑" pitchFamily="34" charset="-122"/>
              <a:ea typeface="微软雅黑" pitchFamily="34" charset="-122"/>
            </a:endParaRPr>
          </a:p>
        </p:txBody>
      </p:sp>
      <p:sp>
        <p:nvSpPr>
          <p:cNvPr id="11" name="右箭头 10"/>
          <p:cNvSpPr/>
          <p:nvPr/>
        </p:nvSpPr>
        <p:spPr>
          <a:xfrm>
            <a:off x="100568" y="4258211"/>
            <a:ext cx="1165860" cy="2222329"/>
          </a:xfrm>
          <a:prstGeom prst="rightArrow">
            <a:avLst/>
          </a:prstGeom>
          <a:solidFill>
            <a:srgbClr val="CC6600">
              <a:alpha val="64000"/>
            </a:srgb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12" name="组合 11"/>
          <p:cNvGrpSpPr/>
          <p:nvPr/>
        </p:nvGrpSpPr>
        <p:grpSpPr>
          <a:xfrm>
            <a:off x="0" y="4924909"/>
            <a:ext cx="1341596" cy="888932"/>
            <a:chOff x="15001" y="666698"/>
            <a:chExt cx="1341596" cy="888932"/>
          </a:xfrm>
          <a:solidFill>
            <a:schemeClr val="lt1">
              <a:hueOff val="0"/>
              <a:satOff val="0"/>
              <a:lumOff val="0"/>
            </a:schemeClr>
          </a:solidFill>
        </p:grpSpPr>
        <p:sp>
          <p:nvSpPr>
            <p:cNvPr id="13" name="圆角矩形 12"/>
            <p:cNvSpPr/>
            <p:nvPr/>
          </p:nvSpPr>
          <p:spPr>
            <a:xfrm>
              <a:off x="15001" y="666698"/>
              <a:ext cx="1341596" cy="888932"/>
            </a:xfrm>
            <a:prstGeom prst="roundRect">
              <a:avLst/>
            </a:prstGeom>
            <a:grpFill/>
            <a:ln>
              <a:solidFill>
                <a:srgbClr val="CC6600"/>
              </a:solidFill>
            </a:ln>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圆角矩形 5"/>
            <p:cNvSpPr/>
            <p:nvPr/>
          </p:nvSpPr>
          <p:spPr>
            <a:xfrm>
              <a:off x="58395" y="710092"/>
              <a:ext cx="1254808" cy="802144"/>
            </a:xfrm>
            <a:prstGeom prst="rect">
              <a:avLst/>
            </a:prstGeom>
            <a:grpFill/>
            <a:ln>
              <a:solidFill>
                <a:srgbClr val="CC6600"/>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algn="ctr"/>
              <a:r>
                <a:rPr lang="zh-CN" altLang="en-US" sz="1500" b="1" dirty="0">
                  <a:solidFill>
                    <a:srgbClr val="CC3300"/>
                  </a:solidFill>
                  <a:latin typeface="微软雅黑" pitchFamily="34" charset="-122"/>
                  <a:ea typeface="微软雅黑" pitchFamily="34" charset="-122"/>
                </a:rPr>
                <a:t>对于两个支持域间认证的域需添加</a:t>
              </a:r>
              <a:endParaRPr lang="zh-CN" sz="1500" b="1" dirty="0">
                <a:solidFill>
                  <a:srgbClr val="CC33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54111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63</a:t>
            </a:fld>
            <a:endParaRPr lang="en-US" altLang="zh-CN"/>
          </a:p>
        </p:txBody>
      </p:sp>
      <p:sp>
        <p:nvSpPr>
          <p:cNvPr id="6" name="矩形 5"/>
          <p:cNvSpPr/>
          <p:nvPr/>
        </p:nvSpPr>
        <p:spPr>
          <a:xfrm>
            <a:off x="781050" y="1157660"/>
            <a:ext cx="8045450" cy="5247590"/>
          </a:xfrm>
          <a:prstGeom prst="rect">
            <a:avLst/>
          </a:prstGeom>
        </p:spPr>
        <p:txBody>
          <a:bodyPr wrap="square">
            <a:spAutoFit/>
          </a:bodyPr>
          <a:lstStyle/>
          <a:p>
            <a:pPr marL="342900" lvl="1" indent="-342900">
              <a:lnSpc>
                <a:spcPct val="150000"/>
              </a:lnSpc>
              <a:spcBef>
                <a:spcPts val="600"/>
              </a:spcBef>
              <a:spcAft>
                <a:spcPts val="600"/>
              </a:spcAft>
              <a:buBlip>
                <a:blip r:embed="rId2"/>
              </a:buBlip>
            </a:pPr>
            <a:r>
              <a:rPr lang="zh-CN" altLang="en-US" sz="2200" dirty="0">
                <a:latin typeface="微软雅黑" pitchFamily="34" charset="-122"/>
                <a:ea typeface="微软雅黑" pitchFamily="34" charset="-122"/>
              </a:rPr>
              <a:t>这个方案需要一个域中的</a:t>
            </a: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服务器信任另一个域中的</a:t>
            </a: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服务器来对其用户进行认证</a:t>
            </a:r>
            <a:endParaRPr lang="en-US" altLang="zh-CN" sz="2200" dirty="0">
              <a:latin typeface="微软雅黑" pitchFamily="34" charset="-122"/>
              <a:ea typeface="微软雅黑" pitchFamily="34" charset="-122"/>
            </a:endParaRPr>
          </a:p>
          <a:p>
            <a:pPr marL="342900" lvl="1" indent="-342900">
              <a:lnSpc>
                <a:spcPct val="150000"/>
              </a:lnSpc>
              <a:spcBef>
                <a:spcPts val="600"/>
              </a:spcBef>
              <a:spcAft>
                <a:spcPts val="600"/>
              </a:spcAft>
              <a:buBlip>
                <a:blip r:embed="rId2"/>
              </a:buBlip>
            </a:pPr>
            <a:r>
              <a:rPr lang="zh-CN" altLang="en-US" sz="2200" dirty="0">
                <a:latin typeface="微软雅黑" pitchFamily="34" charset="-122"/>
                <a:ea typeface="微软雅黑" pitchFamily="34" charset="-122"/>
              </a:rPr>
              <a:t>第二个域中参与的服务器必须也愿意信任第一个域中的</a:t>
            </a:r>
            <a:r>
              <a:rPr lang="en-US" altLang="zh-CN" sz="2200" dirty="0">
                <a:latin typeface="微软雅黑" pitchFamily="34" charset="-122"/>
                <a:ea typeface="微软雅黑" pitchFamily="34" charset="-122"/>
              </a:rPr>
              <a:t>Kerberos </a:t>
            </a:r>
            <a:r>
              <a:rPr lang="zh-CN" altLang="en-US" sz="2200" dirty="0">
                <a:latin typeface="微软雅黑" pitchFamily="34" charset="-122"/>
                <a:ea typeface="微软雅黑" pitchFamily="34" charset="-122"/>
              </a:rPr>
              <a:t>服务器</a:t>
            </a:r>
            <a:endParaRPr lang="en-US" altLang="zh-CN" sz="2200" dirty="0">
              <a:latin typeface="微软雅黑" pitchFamily="34" charset="-122"/>
              <a:ea typeface="微软雅黑" pitchFamily="34" charset="-122"/>
            </a:endParaRPr>
          </a:p>
          <a:p>
            <a:pPr marL="342900" lvl="1" indent="-342900">
              <a:lnSpc>
                <a:spcPct val="150000"/>
              </a:lnSpc>
              <a:spcBef>
                <a:spcPts val="600"/>
              </a:spcBef>
              <a:spcAft>
                <a:spcPts val="600"/>
              </a:spcAft>
              <a:buBlip>
                <a:blip r:embed="rId2"/>
              </a:buBlip>
            </a:pPr>
            <a:r>
              <a:rPr lang="zh-CN" altLang="en-US" sz="2200" dirty="0">
                <a:latin typeface="微软雅黑" pitchFamily="34" charset="-122"/>
                <a:ea typeface="微软雅黑" pitchFamily="34" charset="-122"/>
              </a:rPr>
              <a:t>有以上基本规则，可描述这种机制如下：</a:t>
            </a:r>
            <a:endParaRPr lang="en-US" altLang="zh-CN" sz="2200" dirty="0">
              <a:latin typeface="微软雅黑" pitchFamily="34" charset="-122"/>
              <a:ea typeface="微软雅黑" pitchFamily="34" charset="-122"/>
            </a:endParaRPr>
          </a:p>
          <a:p>
            <a:pPr marL="742950" lvl="1" indent="-285750" eaLnBrk="0" hangingPunct="0">
              <a:spcBef>
                <a:spcPts val="600"/>
              </a:spcBef>
              <a:spcAft>
                <a:spcPts val="600"/>
              </a:spcAft>
              <a:buBlip>
                <a:blip r:embed="rId3"/>
              </a:buBlip>
            </a:pPr>
            <a:r>
              <a:rPr lang="zh-CN" altLang="en-US" sz="2000" dirty="0">
                <a:latin typeface="微软雅黑" pitchFamily="34" charset="-122"/>
                <a:ea typeface="微软雅黑" pitchFamily="34" charset="-122"/>
              </a:rPr>
              <a:t>一个希望使用其他域中服务器上服务的用户，需要一张使用那台服务器的票据</a:t>
            </a:r>
            <a:endParaRPr lang="en-US" altLang="zh-CN" sz="2000" dirty="0">
              <a:latin typeface="微软雅黑" pitchFamily="34" charset="-122"/>
              <a:ea typeface="微软雅黑" pitchFamily="34" charset="-122"/>
            </a:endParaRPr>
          </a:p>
          <a:p>
            <a:pPr marL="742950" lvl="1" indent="-285750" eaLnBrk="0" hangingPunct="0">
              <a:spcBef>
                <a:spcPts val="600"/>
              </a:spcBef>
              <a:spcAft>
                <a:spcPts val="600"/>
              </a:spcAft>
              <a:buBlip>
                <a:blip r:embed="rId3"/>
              </a:buBlip>
            </a:pPr>
            <a:r>
              <a:rPr lang="zh-CN" altLang="en-US" sz="2000" dirty="0">
                <a:latin typeface="微软雅黑" pitchFamily="34" charset="-122"/>
                <a:ea typeface="微软雅黑" pitchFamily="34" charset="-122"/>
              </a:rPr>
              <a:t>用户客户端使用通常流程来访问本地</a:t>
            </a:r>
            <a:r>
              <a:rPr lang="en-US" altLang="zh-CN" sz="2000" dirty="0">
                <a:latin typeface="微软雅黑" pitchFamily="34" charset="-122"/>
                <a:ea typeface="微软雅黑" pitchFamily="34" charset="-122"/>
              </a:rPr>
              <a:t>TGS </a:t>
            </a:r>
            <a:r>
              <a:rPr lang="zh-CN" altLang="en-US" sz="2000" dirty="0">
                <a:latin typeface="微软雅黑" pitchFamily="34" charset="-122"/>
                <a:ea typeface="微软雅黑" pitchFamily="34" charset="-122"/>
              </a:rPr>
              <a:t>，然后请求对于远程</a:t>
            </a:r>
            <a:r>
              <a:rPr lang="en-US" altLang="zh-CN" sz="2000" dirty="0">
                <a:latin typeface="微软雅黑" pitchFamily="34" charset="-122"/>
                <a:ea typeface="微软雅黑" pitchFamily="34" charset="-122"/>
              </a:rPr>
              <a:t>TGS (</a:t>
            </a:r>
            <a:r>
              <a:rPr lang="zh-CN" altLang="en-US" sz="2000" dirty="0">
                <a:latin typeface="微软雅黑" pitchFamily="34" charset="-122"/>
                <a:ea typeface="微软雅黑" pitchFamily="34" charset="-122"/>
              </a:rPr>
              <a:t>在其他域中的</a:t>
            </a:r>
            <a:r>
              <a:rPr lang="en-US" altLang="zh-CN" sz="2000" dirty="0">
                <a:latin typeface="微软雅黑" pitchFamily="34" charset="-122"/>
                <a:ea typeface="微软雅黑" pitchFamily="34" charset="-122"/>
              </a:rPr>
              <a:t>TGS) </a:t>
            </a:r>
            <a:r>
              <a:rPr lang="zh-CN" altLang="en-US" sz="2000" dirty="0">
                <a:latin typeface="微软雅黑" pitchFamily="34" charset="-122"/>
                <a:ea typeface="微软雅黑" pitchFamily="34" charset="-122"/>
              </a:rPr>
              <a:t>的票据授权票据</a:t>
            </a:r>
            <a:endParaRPr lang="en-US" altLang="zh-CN" sz="2000" dirty="0">
              <a:latin typeface="微软雅黑" pitchFamily="34" charset="-122"/>
              <a:ea typeface="微软雅黑" pitchFamily="34" charset="-122"/>
            </a:endParaRPr>
          </a:p>
          <a:p>
            <a:pPr marL="742950" lvl="1" indent="-285750" eaLnBrk="0" hangingPunct="0">
              <a:spcBef>
                <a:spcPts val="600"/>
              </a:spcBef>
              <a:spcAft>
                <a:spcPts val="600"/>
              </a:spcAft>
              <a:buBlip>
                <a:blip r:embed="rId3"/>
              </a:buBlip>
            </a:pPr>
            <a:r>
              <a:rPr lang="zh-CN" altLang="en-US" sz="2000" dirty="0">
                <a:latin typeface="微软雅黑" pitchFamily="34" charset="-122"/>
                <a:ea typeface="微软雅黑" pitchFamily="34" charset="-122"/>
              </a:rPr>
              <a:t>接下来客户端就可以向远程</a:t>
            </a:r>
            <a:r>
              <a:rPr lang="en-US" altLang="zh-CN" sz="2000" dirty="0">
                <a:latin typeface="微软雅黑" pitchFamily="34" charset="-122"/>
                <a:ea typeface="微软雅黑" pitchFamily="34" charset="-122"/>
              </a:rPr>
              <a:t>TGS </a:t>
            </a:r>
            <a:r>
              <a:rPr lang="zh-CN" altLang="en-US" sz="2000" dirty="0">
                <a:latin typeface="微软雅黑" pitchFamily="34" charset="-122"/>
                <a:ea typeface="微软雅黑" pitchFamily="34" charset="-122"/>
              </a:rPr>
              <a:t>请求一张在此远程</a:t>
            </a:r>
            <a:r>
              <a:rPr lang="en-US" altLang="zh-CN" sz="2000" dirty="0">
                <a:latin typeface="微软雅黑" pitchFamily="34" charset="-122"/>
                <a:ea typeface="微软雅黑" pitchFamily="34" charset="-122"/>
              </a:rPr>
              <a:t>TGS </a:t>
            </a:r>
            <a:r>
              <a:rPr lang="zh-CN" altLang="en-US" sz="2000" dirty="0">
                <a:latin typeface="微软雅黑" pitchFamily="34" charset="-122"/>
                <a:ea typeface="微软雅黑" pitchFamily="34" charset="-122"/>
              </a:rPr>
              <a:t>所在域的、客户想要访问的服务器的服务授权票据</a:t>
            </a:r>
            <a:endParaRPr lang="en-US" altLang="zh-CN" sz="6000" dirty="0">
              <a:latin typeface="微软雅黑" pitchFamily="34" charset="-122"/>
              <a:ea typeface="微软雅黑" pitchFamily="34" charset="-122"/>
            </a:endParaRPr>
          </a:p>
        </p:txBody>
      </p:sp>
    </p:spTree>
    <p:extLst>
      <p:ext uri="{BB962C8B-B14F-4D97-AF65-F5344CB8AC3E}">
        <p14:creationId xmlns:p14="http://schemas.microsoft.com/office/powerpoint/2010/main" val="40465163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64</a:t>
            </a:fld>
            <a:endParaRPr lang="en-US" altLang="zh-CN"/>
          </a:p>
        </p:txBody>
      </p:sp>
      <p:pic>
        <p:nvPicPr>
          <p:cNvPr id="34817" name="Picture 1" descr="C:\Documents and Settings\H\Application Data\Tencent\Users\34767271\QQ\WinTemp\RichOle\C]EQB6[OW{VW5QX`T5{TOZD.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1" y="1714500"/>
            <a:ext cx="3794659" cy="4648200"/>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C:\Documents and Settings\H\Application Data\Tencent\Users\34767271\QQ\WinTemp\RichOle\_2W]2V)0ON9SLU798CIQ1{V.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0450" y="1381124"/>
            <a:ext cx="5543550" cy="18573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848100" y="3915876"/>
            <a:ext cx="5194300" cy="2446824"/>
          </a:xfrm>
          <a:prstGeom prst="rect">
            <a:avLst/>
          </a:prstGeom>
        </p:spPr>
        <p:txBody>
          <a:bodyPr wrap="square">
            <a:spAutoFit/>
          </a:bodyPr>
          <a:lstStyle/>
          <a:p>
            <a:pPr marL="342900" lvl="1" indent="-342900">
              <a:lnSpc>
                <a:spcPct val="150000"/>
              </a:lnSpc>
              <a:spcBef>
                <a:spcPts val="600"/>
              </a:spcBef>
              <a:spcAft>
                <a:spcPts val="600"/>
              </a:spcAft>
              <a:buBlip>
                <a:blip r:embed="rId4"/>
              </a:buBlip>
            </a:pP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问题：</a:t>
            </a: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742950" lvl="1" indent="-285750" eaLnBrk="0" hangingPunct="0">
              <a:spcBef>
                <a:spcPts val="600"/>
              </a:spcBef>
              <a:spcAft>
                <a:spcPts val="600"/>
              </a:spcAft>
              <a:buBlip>
                <a:blip r:embed="rId5"/>
              </a:buBlip>
            </a:pPr>
            <a:r>
              <a:rPr lang="zh-CN" altLang="en-US" sz="2000" dirty="0">
                <a:latin typeface="微软雅黑" pitchFamily="34" charset="-122"/>
                <a:ea typeface="微软雅黑" pitchFamily="34" charset="-122"/>
              </a:rPr>
              <a:t>对于有许多域的情况的</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可伸缩性不好</a:t>
            </a:r>
            <a:endPar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742950" lvl="1" indent="-285750" eaLnBrk="0" hangingPunct="0">
              <a:spcBef>
                <a:spcPts val="600"/>
              </a:spcBef>
              <a:spcAft>
                <a:spcPts val="600"/>
              </a:spcAft>
              <a:buBlip>
                <a:blip r:embed="rId5"/>
              </a:buBlip>
            </a:pPr>
            <a:r>
              <a:rPr lang="zh-CN" altLang="en-US" sz="2000" dirty="0">
                <a:latin typeface="微软雅黑" pitchFamily="34" charset="-122"/>
                <a:ea typeface="微软雅黑" pitchFamily="34" charset="-122"/>
              </a:rPr>
              <a:t>如果有</a:t>
            </a:r>
            <a:r>
              <a:rPr lang="en-US" altLang="zh-CN" sz="2000" dirty="0">
                <a:latin typeface="微软雅黑" pitchFamily="34" charset="-122"/>
                <a:ea typeface="微软雅黑" pitchFamily="34" charset="-122"/>
              </a:rPr>
              <a:t>N </a:t>
            </a:r>
            <a:r>
              <a:rPr lang="zh-CN" altLang="en-US" sz="2000" dirty="0">
                <a:latin typeface="微软雅黑" pitchFamily="34" charset="-122"/>
                <a:ea typeface="微软雅黑" pitchFamily="34" charset="-122"/>
              </a:rPr>
              <a:t>个域，那就必须有</a:t>
            </a:r>
            <a:r>
              <a:rPr lang="en-US" altLang="zh-CN" sz="2000" dirty="0">
                <a:latin typeface="微软雅黑" pitchFamily="34" charset="-122"/>
                <a:ea typeface="微软雅黑" pitchFamily="34" charset="-122"/>
              </a:rPr>
              <a:t>N(N -1)/2 </a:t>
            </a:r>
            <a:r>
              <a:rPr lang="zh-CN" altLang="en-US" sz="2000" dirty="0">
                <a:latin typeface="微软雅黑" pitchFamily="34" charset="-122"/>
                <a:ea typeface="微软雅黑" pitchFamily="34" charset="-122"/>
              </a:rPr>
              <a:t>次秘密密钥交换来使得每个</a:t>
            </a:r>
            <a:r>
              <a:rPr lang="en-US" altLang="zh-CN" sz="2000" dirty="0">
                <a:latin typeface="微软雅黑" pitchFamily="34" charset="-122"/>
                <a:ea typeface="微软雅黑" pitchFamily="34" charset="-122"/>
              </a:rPr>
              <a:t>Kerberos </a:t>
            </a:r>
            <a:r>
              <a:rPr lang="zh-CN" altLang="en-US" sz="2000" dirty="0">
                <a:latin typeface="微软雅黑" pitchFamily="34" charset="-122"/>
                <a:ea typeface="微软雅黑" pitchFamily="34" charset="-122"/>
              </a:rPr>
              <a:t>域都可以和其他的</a:t>
            </a:r>
            <a:r>
              <a:rPr lang="en-US" altLang="zh-CN" sz="2000" dirty="0" err="1">
                <a:latin typeface="微软雅黑" pitchFamily="34" charset="-122"/>
                <a:ea typeface="微软雅黑" pitchFamily="34" charset="-122"/>
              </a:rPr>
              <a:t>kerberos</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域进行互操作</a:t>
            </a:r>
          </a:p>
        </p:txBody>
      </p:sp>
    </p:spTree>
    <p:extLst>
      <p:ext uri="{BB962C8B-B14F-4D97-AF65-F5344CB8AC3E}">
        <p14:creationId xmlns:p14="http://schemas.microsoft.com/office/powerpoint/2010/main" val="35214254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域和多重</a:t>
            </a:r>
            <a:r>
              <a:rPr kumimoji="1" lang="en-US" altLang="zh-CN" sz="4000" dirty="0" err="1">
                <a:solidFill>
                  <a:srgbClr val="660066"/>
                </a:solidFill>
                <a:effectLst>
                  <a:outerShdw blurRad="38100" dist="38100" dir="2700000" algn="tl">
                    <a:srgbClr val="000000">
                      <a:alpha val="43137"/>
                    </a:srgbClr>
                  </a:outerShdw>
                </a:effectLst>
                <a:latin typeface="隶书" pitchFamily="49" charset="-122"/>
                <a:ea typeface="隶书" pitchFamily="49" charset="-122"/>
              </a:rPr>
              <a:t>Kerberi</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65</a:t>
            </a:fld>
            <a:endParaRPr lang="en-US" altLang="zh-CN"/>
          </a:p>
        </p:txBody>
      </p:sp>
      <p:pic>
        <p:nvPicPr>
          <p:cNvPr id="7" name="Picture 3" descr="9t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89950" y="1230312"/>
            <a:ext cx="7896849" cy="514654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418725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4.2.2 Kerberos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7651" name="内容占位符 2"/>
          <p:cNvSpPr>
            <a:spLocks noGrp="1"/>
          </p:cNvSpPr>
          <p:nvPr>
            <p:ph idx="1"/>
          </p:nvPr>
        </p:nvSpPr>
        <p:spPr>
          <a:xfrm>
            <a:off x="773113" y="1209674"/>
            <a:ext cx="7772400" cy="5381625"/>
          </a:xfrm>
        </p:spPr>
        <p:txBody>
          <a:bodyPr/>
          <a:lstStyle/>
          <a:p>
            <a:pPr marL="0" indent="0" eaLnBrk="1" hangingPunct="1">
              <a:lnSpc>
                <a:spcPct val="150000"/>
              </a:lnSpc>
              <a:spcBef>
                <a:spcPts val="600"/>
              </a:spcBef>
              <a:spcAft>
                <a:spcPts val="1200"/>
              </a:spcAft>
              <a:buNone/>
            </a:pPr>
            <a:r>
              <a:rPr lang="zh-CN" altLang="en-US" dirty="0">
                <a:latin typeface="微软雅黑" pitchFamily="34" charset="-122"/>
                <a:ea typeface="微软雅黑" pitchFamily="34" charset="-122"/>
              </a:rPr>
              <a:t>除了环境方面的局限， 版本</a:t>
            </a:r>
            <a:r>
              <a:rPr lang="en-US" altLang="zh-CN" dirty="0">
                <a:latin typeface="微软雅黑" pitchFamily="34" charset="-122"/>
                <a:ea typeface="微软雅黑" pitchFamily="34" charset="-122"/>
              </a:rPr>
              <a:t>4 </a:t>
            </a:r>
            <a:r>
              <a:rPr lang="zh-CN" altLang="en-US" dirty="0">
                <a:latin typeface="微软雅黑" pitchFamily="34" charset="-122"/>
                <a:ea typeface="微软雅黑" pitchFamily="34" charset="-122"/>
              </a:rPr>
              <a:t>本身还有一些技术缺陷：</a:t>
            </a:r>
            <a:endParaRPr lang="en-US" altLang="zh-CN" dirty="0">
              <a:latin typeface="微软雅黑" pitchFamily="34" charset="-122"/>
              <a:ea typeface="微软雅黑" pitchFamily="34" charset="-122"/>
            </a:endParaRPr>
          </a:p>
          <a:p>
            <a:pPr marL="342900" lvl="1" indent="-342900" eaLnBrk="1" hangingPunct="1">
              <a:lnSpc>
                <a:spcPct val="150000"/>
              </a:lnSpc>
              <a:spcBef>
                <a:spcPts val="600"/>
              </a:spcBef>
              <a:spcAft>
                <a:spcPts val="12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双重加密</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(double encryption)</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a:t>
            </a:r>
            <a:r>
              <a:rPr lang="zh-CN" altLang="en-US" sz="2200" kern="1200" dirty="0">
                <a:latin typeface="微软雅黑" pitchFamily="34" charset="-122"/>
                <a:ea typeface="微软雅黑" pitchFamily="34" charset="-122"/>
                <a:cs typeface="+mn-cs"/>
              </a:rPr>
              <a:t>向客户端提供的票据都经过双重加密</a:t>
            </a:r>
            <a:endParaRPr lang="en-US" altLang="zh-CN" sz="2200" kern="1200" dirty="0">
              <a:latin typeface="微软雅黑" pitchFamily="34" charset="-122"/>
              <a:ea typeface="微软雅黑" pitchFamily="34" charset="-122"/>
              <a:cs typeface="+mn-cs"/>
            </a:endParaRPr>
          </a:p>
          <a:p>
            <a:pPr lvl="1">
              <a:spcBef>
                <a:spcPts val="600"/>
              </a:spcBef>
              <a:spcAft>
                <a:spcPts val="600"/>
              </a:spcAft>
              <a:buBlip>
                <a:blip r:embed="rId3"/>
              </a:buBlip>
            </a:pPr>
            <a:r>
              <a:rPr lang="zh-CN" altLang="en-US" kern="1200" dirty="0">
                <a:latin typeface="微软雅黑" pitchFamily="34" charset="-122"/>
                <a:ea typeface="微软雅黑" pitchFamily="34" charset="-122"/>
                <a:cs typeface="+mn-cs"/>
              </a:rPr>
              <a:t>一次是被目标服务器的秘密密钥加密</a:t>
            </a:r>
            <a:endParaRPr lang="en-US" altLang="zh-CN" kern="1200" dirty="0">
              <a:latin typeface="微软雅黑" pitchFamily="34" charset="-122"/>
              <a:ea typeface="微软雅黑" pitchFamily="34" charset="-122"/>
              <a:cs typeface="+mn-cs"/>
            </a:endParaRPr>
          </a:p>
          <a:p>
            <a:pPr lvl="1">
              <a:spcBef>
                <a:spcPts val="600"/>
              </a:spcBef>
              <a:spcAft>
                <a:spcPts val="600"/>
              </a:spcAft>
              <a:buBlip>
                <a:blip r:embed="rId3"/>
              </a:buBlip>
            </a:pPr>
            <a:r>
              <a:rPr lang="zh-CN" altLang="en-US" kern="1200" dirty="0">
                <a:latin typeface="微软雅黑" pitchFamily="34" charset="-122"/>
                <a:ea typeface="微软雅黑" pitchFamily="34" charset="-122"/>
                <a:cs typeface="+mn-cs"/>
              </a:rPr>
              <a:t> 另一次是被客户端所知道的秘密密钥加密</a:t>
            </a:r>
            <a:endParaRPr lang="en-US" altLang="zh-CN" kern="1200" dirty="0">
              <a:latin typeface="微软雅黑" pitchFamily="34" charset="-122"/>
              <a:ea typeface="微软雅黑" pitchFamily="34" charset="-122"/>
              <a:cs typeface="+mn-cs"/>
            </a:endParaRPr>
          </a:p>
          <a:p>
            <a:pPr lvl="1">
              <a:spcBef>
                <a:spcPts val="600"/>
              </a:spcBef>
              <a:spcAft>
                <a:spcPts val="600"/>
              </a:spcAft>
              <a:buBlip>
                <a:blip r:embed="rId3"/>
              </a:buBlip>
            </a:pPr>
            <a:r>
              <a:rPr lang="zh-CN" altLang="en-US" kern="1200" dirty="0">
                <a:latin typeface="微软雅黑" pitchFamily="34" charset="-122"/>
                <a:ea typeface="微软雅黑" pitchFamily="34" charset="-122"/>
                <a:cs typeface="+mn-cs"/>
              </a:rPr>
              <a:t>第二次再加密是不必要的，这会造成计算上的浪费</a:t>
            </a:r>
            <a:endParaRPr lang="en-US" altLang="zh-CN" kern="1200" dirty="0">
              <a:latin typeface="微软雅黑" pitchFamily="34" charset="-122"/>
              <a:ea typeface="微软雅黑" pitchFamily="34" charset="-122"/>
              <a:cs typeface="+mn-cs"/>
            </a:endParaRPr>
          </a:p>
          <a:p>
            <a:pPr marL="342900" lvl="1" indent="-342900" eaLnBrk="1" hangingPunct="1">
              <a:lnSpc>
                <a:spcPct val="150000"/>
              </a:lnSpc>
              <a:spcBef>
                <a:spcPts val="600"/>
              </a:spcBef>
              <a:spcAft>
                <a:spcPts val="1200"/>
              </a:spcAft>
              <a:buBlip>
                <a:blip r:embed="rId2"/>
              </a:buBlip>
            </a:pP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PCBC </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加密</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(PCBC encryption ):</a:t>
            </a:r>
            <a:r>
              <a:rPr lang="zh-CN" altLang="en-US" sz="2200" kern="1200" dirty="0">
                <a:latin typeface="微软雅黑" pitchFamily="34" charset="-122"/>
                <a:ea typeface="微软雅黑" pitchFamily="34" charset="-122"/>
                <a:cs typeface="+mn-cs"/>
              </a:rPr>
              <a:t>版本</a:t>
            </a:r>
            <a:r>
              <a:rPr lang="en-US" altLang="zh-CN" sz="2200" kern="1200" dirty="0">
                <a:latin typeface="微软雅黑" pitchFamily="34" charset="-122"/>
                <a:ea typeface="微软雅黑" pitchFamily="34" charset="-122"/>
                <a:cs typeface="+mn-cs"/>
              </a:rPr>
              <a:t>4 </a:t>
            </a:r>
            <a:r>
              <a:rPr lang="zh-CN" altLang="en-US" sz="2200" kern="1200" dirty="0">
                <a:latin typeface="微软雅黑" pitchFamily="34" charset="-122"/>
                <a:ea typeface="微软雅黑" pitchFamily="34" charset="-122"/>
                <a:cs typeface="+mn-cs"/>
              </a:rPr>
              <a:t>中的加密使用了一种非标准的</a:t>
            </a:r>
            <a:r>
              <a:rPr lang="en-US" altLang="zh-CN" sz="2200" kern="1200" dirty="0">
                <a:latin typeface="微软雅黑" pitchFamily="34" charset="-122"/>
                <a:ea typeface="微软雅黑" pitchFamily="34" charset="-122"/>
                <a:cs typeface="+mn-cs"/>
              </a:rPr>
              <a:t>DES </a:t>
            </a:r>
            <a:r>
              <a:rPr lang="zh-CN" altLang="en-US" sz="2200" kern="1200" dirty="0">
                <a:latin typeface="微软雅黑" pitchFamily="34" charset="-122"/>
                <a:ea typeface="微软雅黑" pitchFamily="34" charset="-122"/>
                <a:cs typeface="+mn-cs"/>
              </a:rPr>
              <a:t>加密模式，这种模式被称为传播密码分组链接</a:t>
            </a:r>
            <a:r>
              <a:rPr lang="en-US" altLang="zh-CN" sz="2200" kern="1200" dirty="0">
                <a:latin typeface="微软雅黑" pitchFamily="34" charset="-122"/>
                <a:ea typeface="微软雅黑" pitchFamily="34" charset="-122"/>
                <a:cs typeface="+mn-cs"/>
              </a:rPr>
              <a:t>(propagating cipher block chaining</a:t>
            </a:r>
            <a:r>
              <a:rPr lang="zh-CN" altLang="en-US" sz="2200" kern="1200" dirty="0">
                <a:latin typeface="微软雅黑" pitchFamily="34" charset="-122"/>
                <a:ea typeface="微软雅黑" pitchFamily="34" charset="-122"/>
                <a:cs typeface="+mn-cs"/>
              </a:rPr>
              <a:t>， </a:t>
            </a:r>
            <a:r>
              <a:rPr lang="en-US" altLang="zh-CN" sz="2200" kern="1200" dirty="0">
                <a:latin typeface="微软雅黑" pitchFamily="34" charset="-122"/>
                <a:ea typeface="微软雅黑" pitchFamily="34" charset="-122"/>
                <a:cs typeface="+mn-cs"/>
              </a:rPr>
              <a:t>PCBC</a:t>
            </a:r>
            <a:r>
              <a:rPr lang="zh-CN" altLang="en-US" sz="2200" kern="1200" dirty="0">
                <a:latin typeface="微软雅黑" pitchFamily="34" charset="-122"/>
                <a:ea typeface="微软雅黑" pitchFamily="34" charset="-122"/>
                <a:cs typeface="+mn-cs"/>
              </a:rPr>
              <a:t>）</a:t>
            </a:r>
            <a:endParaRPr lang="en-US" altLang="zh-CN" sz="2200"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66</a:t>
            </a:fld>
            <a:endParaRPr lang="en-US" altLang="zh-CN"/>
          </a:p>
        </p:txBody>
      </p:sp>
    </p:spTree>
    <p:extLst>
      <p:ext uri="{BB962C8B-B14F-4D97-AF65-F5344CB8AC3E}">
        <p14:creationId xmlns:p14="http://schemas.microsoft.com/office/powerpoint/2010/main" val="9513345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4.2.2 Kerberos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a:t>
            </a:r>
            <a:endPar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endParaRPr>
          </a:p>
        </p:txBody>
      </p:sp>
      <p:sp>
        <p:nvSpPr>
          <p:cNvPr id="27651" name="内容占位符 2"/>
          <p:cNvSpPr>
            <a:spLocks noGrp="1"/>
          </p:cNvSpPr>
          <p:nvPr>
            <p:ph idx="1"/>
          </p:nvPr>
        </p:nvSpPr>
        <p:spPr>
          <a:xfrm>
            <a:off x="773113" y="1387474"/>
            <a:ext cx="7772400" cy="5381625"/>
          </a:xfrm>
        </p:spPr>
        <p:txBody>
          <a:bodyPr/>
          <a:lstStyle/>
          <a:p>
            <a:pPr marL="342900" lvl="1" indent="-342900" eaLnBrk="1" hangingPunct="1">
              <a:lnSpc>
                <a:spcPct val="150000"/>
              </a:lnSpc>
              <a:spcBef>
                <a:spcPts val="600"/>
              </a:spcBef>
              <a:spcAft>
                <a:spcPts val="12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会话密钥：</a:t>
            </a:r>
            <a:r>
              <a:rPr lang="zh-CN" altLang="en-US" sz="2200" kern="1200" dirty="0">
                <a:latin typeface="微软雅黑" pitchFamily="34" charset="-122"/>
                <a:ea typeface="微软雅黑" pitchFamily="34" charset="-122"/>
                <a:cs typeface="+mn-cs"/>
              </a:rPr>
              <a:t>每个票据都包括一个会话密钥，它被客户端用来加密送给与票据相关联的服务的认证符</a:t>
            </a:r>
            <a:endParaRPr lang="en-US" altLang="zh-CN" sz="2200"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同一个票据可能被重用来获得</a:t>
            </a:r>
            <a:r>
              <a:rPr lang="en-US" altLang="zh-CN" kern="1200" dirty="0">
                <a:latin typeface="微软雅黑" pitchFamily="34" charset="-122"/>
                <a:ea typeface="微软雅黑" pitchFamily="34" charset="-122"/>
                <a:cs typeface="+mn-cs"/>
              </a:rPr>
              <a:t>-</a:t>
            </a:r>
            <a:r>
              <a:rPr lang="zh-CN" altLang="en-US" kern="1200" dirty="0">
                <a:latin typeface="微软雅黑" pitchFamily="34" charset="-122"/>
                <a:ea typeface="微软雅黑" pitchFamily="34" charset="-122"/>
                <a:cs typeface="+mn-cs"/>
              </a:rPr>
              <a:t>个特定服务器上的服务，这就存在攻击者重放先前与客户端或与服务器的会话的风险</a:t>
            </a:r>
            <a:endParaRPr lang="en-US" altLang="zh-CN" kern="1200" dirty="0">
              <a:latin typeface="微软雅黑" pitchFamily="34" charset="-122"/>
              <a:ea typeface="微软雅黑" pitchFamily="34" charset="-122"/>
              <a:cs typeface="+mn-cs"/>
            </a:endParaRPr>
          </a:p>
          <a:p>
            <a:pPr marL="342900" lvl="1" indent="-342900" eaLnBrk="1" hangingPunct="1">
              <a:lnSpc>
                <a:spcPct val="150000"/>
              </a:lnSpc>
              <a:spcBef>
                <a:spcPts val="600"/>
              </a:spcBef>
              <a:spcAft>
                <a:spcPts val="12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口令攻击</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(password attack):</a:t>
            </a:r>
            <a:r>
              <a:rPr lang="zh-CN" altLang="en-US" sz="2200" dirty="0">
                <a:latin typeface="微软雅黑" pitchFamily="34" charset="-122"/>
                <a:ea typeface="微软雅黑" pitchFamily="34" charset="-122"/>
              </a:rPr>
              <a:t>两个版本都容易受口令攻击</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dirty="0">
                <a:latin typeface="微软雅黑" pitchFamily="34" charset="-122"/>
                <a:ea typeface="微软雅黑" pitchFamily="34" charset="-122"/>
              </a:rPr>
              <a:t>版本</a:t>
            </a:r>
            <a:r>
              <a:rPr lang="en-US" altLang="zh-CN" sz="2200" dirty="0">
                <a:latin typeface="微软雅黑" pitchFamily="34" charset="-122"/>
                <a:ea typeface="微软雅黑" pitchFamily="34" charset="-122"/>
              </a:rPr>
              <a:t>5 </a:t>
            </a:r>
            <a:r>
              <a:rPr lang="zh-CN" altLang="en-US" sz="2200" dirty="0">
                <a:latin typeface="微软雅黑" pitchFamily="34" charset="-122"/>
                <a:ea typeface="微软雅黑" pitchFamily="34" charset="-122"/>
              </a:rPr>
              <a:t>的确提供了一种叫做预认证的机制，这使得口令攻击更加困难，但它不能牡绝这种攻击</a:t>
            </a:r>
            <a:endPar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67</a:t>
            </a:fld>
            <a:endParaRPr lang="en-US" altLang="zh-CN"/>
          </a:p>
        </p:txBody>
      </p:sp>
    </p:spTree>
    <p:extLst>
      <p:ext uri="{BB962C8B-B14F-4D97-AF65-F5344CB8AC3E}">
        <p14:creationId xmlns:p14="http://schemas.microsoft.com/office/powerpoint/2010/main" val="682173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改进</a:t>
            </a:r>
          </a:p>
        </p:txBody>
      </p:sp>
      <p:sp>
        <p:nvSpPr>
          <p:cNvPr id="27651" name="内容占位符 2"/>
          <p:cNvSpPr>
            <a:spLocks noGrp="1"/>
          </p:cNvSpPr>
          <p:nvPr>
            <p:ph idx="1"/>
          </p:nvPr>
        </p:nvSpPr>
        <p:spPr>
          <a:xfrm>
            <a:off x="773113" y="1209674"/>
            <a:ext cx="7772400" cy="5381625"/>
          </a:xfrm>
        </p:spPr>
        <p:txBody>
          <a:bodyPr/>
          <a:lstStyle/>
          <a:p>
            <a:pPr marL="0" indent="0" eaLnBrk="1" hangingPunct="1">
              <a:lnSpc>
                <a:spcPct val="150000"/>
              </a:lnSpc>
              <a:spcBef>
                <a:spcPts val="600"/>
              </a:spcBef>
              <a:spcAft>
                <a:spcPts val="1200"/>
              </a:spcAft>
              <a:buNone/>
            </a:pPr>
            <a:r>
              <a:rPr lang="en-US" altLang="zh-CN" dirty="0">
                <a:latin typeface="微软雅黑" pitchFamily="34" charset="-122"/>
                <a:ea typeface="微软雅黑" pitchFamily="34" charset="-122"/>
              </a:rPr>
              <a:t>Kerberos </a:t>
            </a:r>
            <a:r>
              <a:rPr lang="zh-CN" altLang="en-US" dirty="0">
                <a:latin typeface="微软雅黑" pitchFamily="34" charset="-122"/>
                <a:ea typeface="微软雅黑" pitchFamily="34" charset="-122"/>
              </a:rPr>
              <a:t>版本</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相对于版本</a:t>
            </a:r>
            <a:r>
              <a:rPr lang="en-US" altLang="zh-CN" dirty="0">
                <a:latin typeface="微软雅黑" pitchFamily="34" charset="-122"/>
                <a:ea typeface="微软雅黑" pitchFamily="34" charset="-122"/>
              </a:rPr>
              <a:t>4 </a:t>
            </a:r>
            <a:r>
              <a:rPr lang="zh-CN" altLang="en-US" dirty="0">
                <a:latin typeface="微软雅黑" pitchFamily="34" charset="-122"/>
                <a:ea typeface="微软雅黑" pitchFamily="34" charset="-122"/>
              </a:rPr>
              <a:t>提供了很多改进</a:t>
            </a:r>
            <a:endParaRPr lang="en-US" altLang="zh-CN" dirty="0">
              <a:latin typeface="微软雅黑" pitchFamily="34" charset="-122"/>
              <a:ea typeface="微软雅黑" pitchFamily="34" charset="-122"/>
            </a:endParaRPr>
          </a:p>
          <a:p>
            <a:pPr marL="342900" lvl="1" indent="-342900" eaLnBrk="1" hangingPunct="1">
              <a:lnSpc>
                <a:spcPct val="150000"/>
              </a:lnSpc>
              <a:spcBef>
                <a:spcPts val="600"/>
              </a:spcBef>
              <a:spcAft>
                <a:spcPts val="12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加密系统依赖性：</a:t>
            </a:r>
            <a:r>
              <a:rPr lang="zh-CN" altLang="en-US" sz="2200" kern="1200" dirty="0">
                <a:latin typeface="微软雅黑" pitchFamily="34" charset="-122"/>
                <a:ea typeface="微软雅黑" pitchFamily="34" charset="-122"/>
                <a:cs typeface="+mn-cs"/>
              </a:rPr>
              <a:t>版本</a:t>
            </a:r>
            <a:r>
              <a:rPr lang="en-US" altLang="zh-CN" sz="2200" kern="1200" dirty="0">
                <a:latin typeface="微软雅黑" pitchFamily="34" charset="-122"/>
                <a:ea typeface="微软雅黑" pitchFamily="34" charset="-122"/>
                <a:cs typeface="+mn-cs"/>
              </a:rPr>
              <a:t>4</a:t>
            </a:r>
            <a:r>
              <a:rPr lang="zh-CN" altLang="en-US" sz="2200" kern="1200" dirty="0">
                <a:latin typeface="微软雅黑" pitchFamily="34" charset="-122"/>
                <a:ea typeface="微软雅黑" pitchFamily="34" charset="-122"/>
                <a:cs typeface="+mn-cs"/>
              </a:rPr>
              <a:t>固定使用</a:t>
            </a:r>
            <a:r>
              <a:rPr lang="en-US" altLang="zh-CN" sz="2200" kern="1200" dirty="0">
                <a:latin typeface="微软雅黑" pitchFamily="34" charset="-122"/>
                <a:ea typeface="微软雅黑" pitchFamily="34" charset="-122"/>
                <a:cs typeface="+mn-cs"/>
              </a:rPr>
              <a:t>DES</a:t>
            </a:r>
            <a:r>
              <a:rPr lang="zh-CN" altLang="en-US" sz="2200" kern="1200" dirty="0">
                <a:latin typeface="微软雅黑" pitchFamily="34" charset="-122"/>
                <a:ea typeface="微软雅黑" pitchFamily="34" charset="-122"/>
                <a:cs typeface="+mn-cs"/>
              </a:rPr>
              <a:t>，版本</a:t>
            </a:r>
            <a:r>
              <a:rPr lang="en-US" altLang="zh-CN" sz="2200" kern="1200" dirty="0">
                <a:latin typeface="微软雅黑" pitchFamily="34" charset="-122"/>
                <a:ea typeface="微软雅黑" pitchFamily="34" charset="-122"/>
                <a:cs typeface="+mn-cs"/>
              </a:rPr>
              <a:t>5</a:t>
            </a:r>
            <a:r>
              <a:rPr lang="zh-CN" altLang="en-US" sz="2200" kern="1200" dirty="0">
                <a:latin typeface="微软雅黑" pitchFamily="34" charset="-122"/>
                <a:ea typeface="微软雅黑" pitchFamily="34" charset="-122"/>
                <a:cs typeface="+mn-cs"/>
              </a:rPr>
              <a:t>加密类型来标记密码算法</a:t>
            </a:r>
            <a:endParaRPr lang="en-US" altLang="zh-CN" sz="2200" kern="1200" dirty="0">
              <a:latin typeface="微软雅黑" pitchFamily="34" charset="-122"/>
              <a:ea typeface="微软雅黑" pitchFamily="34" charset="-122"/>
              <a:cs typeface="+mn-cs"/>
            </a:endParaRPr>
          </a:p>
          <a:p>
            <a:pPr marL="342900" lvl="1" indent="-342900" eaLnBrk="1" hangingPunct="1">
              <a:lnSpc>
                <a:spcPct val="150000"/>
              </a:lnSpc>
              <a:spcBef>
                <a:spcPts val="600"/>
              </a:spcBef>
              <a:spcAft>
                <a:spcPts val="1200"/>
              </a:spcAft>
              <a:buBlip>
                <a:blip r:embed="rId2"/>
              </a:buBlip>
            </a:pP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Internet</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协议依赖性：</a:t>
            </a:r>
            <a:r>
              <a:rPr lang="zh-CN" altLang="en-US" sz="2200" kern="1200" dirty="0">
                <a:latin typeface="微软雅黑" pitchFamily="34" charset="-122"/>
                <a:ea typeface="微软雅黑" pitchFamily="34" charset="-122"/>
                <a:cs typeface="+mn-cs"/>
              </a:rPr>
              <a:t>版本</a:t>
            </a:r>
            <a:r>
              <a:rPr lang="en-US" altLang="zh-CN" sz="2200" kern="1200" dirty="0">
                <a:latin typeface="微软雅黑" pitchFamily="34" charset="-122"/>
                <a:ea typeface="微软雅黑" pitchFamily="34" charset="-122"/>
                <a:cs typeface="+mn-cs"/>
              </a:rPr>
              <a:t>4</a:t>
            </a:r>
            <a:r>
              <a:rPr lang="zh-CN" altLang="en-US" sz="2200" kern="1200" dirty="0">
                <a:latin typeface="微软雅黑" pitchFamily="34" charset="-122"/>
                <a:ea typeface="微软雅黑" pitchFamily="34" charset="-122"/>
                <a:cs typeface="+mn-cs"/>
              </a:rPr>
              <a:t>使用</a:t>
            </a:r>
            <a:r>
              <a:rPr lang="en-US" altLang="zh-CN" sz="2200" kern="1200" dirty="0">
                <a:latin typeface="微软雅黑" pitchFamily="34" charset="-122"/>
                <a:ea typeface="微软雅黑" pitchFamily="34" charset="-122"/>
                <a:cs typeface="+mn-cs"/>
              </a:rPr>
              <a:t>IP</a:t>
            </a:r>
            <a:r>
              <a:rPr lang="zh-CN" altLang="en-US" sz="2200" kern="1200" dirty="0">
                <a:latin typeface="微软雅黑" pitchFamily="34" charset="-122"/>
                <a:ea typeface="微软雅黑" pitchFamily="34" charset="-122"/>
                <a:cs typeface="+mn-cs"/>
              </a:rPr>
              <a:t>地址，限制</a:t>
            </a:r>
            <a:r>
              <a:rPr lang="en-US" altLang="zh-CN" sz="2200" kern="1200" dirty="0">
                <a:latin typeface="微软雅黑" pitchFamily="34" charset="-122"/>
                <a:ea typeface="微软雅黑" pitchFamily="34" charset="-122"/>
                <a:cs typeface="+mn-cs"/>
              </a:rPr>
              <a:t>IP V4</a:t>
            </a:r>
            <a:r>
              <a:rPr lang="zh-CN" altLang="en-US" sz="2200" kern="1200" dirty="0">
                <a:latin typeface="微软雅黑" pitchFamily="34" charset="-122"/>
                <a:ea typeface="微软雅黑" pitchFamily="34" charset="-122"/>
                <a:cs typeface="+mn-cs"/>
              </a:rPr>
              <a:t>，而版本</a:t>
            </a:r>
            <a:r>
              <a:rPr lang="en-US" altLang="zh-CN" sz="2200" kern="1200" dirty="0">
                <a:latin typeface="微软雅黑" pitchFamily="34" charset="-122"/>
                <a:ea typeface="微软雅黑" pitchFamily="34" charset="-122"/>
                <a:cs typeface="+mn-cs"/>
              </a:rPr>
              <a:t>5</a:t>
            </a:r>
            <a:r>
              <a:rPr lang="zh-CN" altLang="en-US" sz="2200" kern="1200" dirty="0">
                <a:latin typeface="微软雅黑" pitchFamily="34" charset="-122"/>
                <a:ea typeface="微软雅黑" pitchFamily="34" charset="-122"/>
                <a:cs typeface="+mn-cs"/>
              </a:rPr>
              <a:t>用地址类型和长度来标记，支持任何类型的网络地址</a:t>
            </a:r>
            <a:endParaRPr lang="en-US" altLang="zh-CN" sz="2200" kern="1200" dirty="0">
              <a:latin typeface="微软雅黑" pitchFamily="34" charset="-122"/>
              <a:ea typeface="微软雅黑" pitchFamily="34" charset="-122"/>
              <a:cs typeface="+mn-cs"/>
            </a:endParaRPr>
          </a:p>
          <a:p>
            <a:pPr marL="342900" lvl="1" indent="-342900" eaLnBrk="1" hangingPunct="1">
              <a:lnSpc>
                <a:spcPct val="150000"/>
              </a:lnSpc>
              <a:spcBef>
                <a:spcPts val="600"/>
              </a:spcBef>
              <a:spcAft>
                <a:spcPts val="12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cs typeface="+mn-cs"/>
              </a:rPr>
              <a:t>消息字节顺序：</a:t>
            </a:r>
            <a:r>
              <a:rPr lang="zh-CN" altLang="en-US" sz="2200" kern="1200" dirty="0">
                <a:latin typeface="微软雅黑" pitchFamily="34" charset="-122"/>
                <a:ea typeface="微软雅黑" pitchFamily="34" charset="-122"/>
                <a:cs typeface="+mn-cs"/>
              </a:rPr>
              <a:t>版本</a:t>
            </a:r>
            <a:r>
              <a:rPr lang="en-US" altLang="zh-CN" sz="2200" kern="1200" dirty="0">
                <a:latin typeface="微软雅黑" pitchFamily="34" charset="-122"/>
                <a:ea typeface="微软雅黑" pitchFamily="34" charset="-122"/>
                <a:cs typeface="+mn-cs"/>
              </a:rPr>
              <a:t>4</a:t>
            </a:r>
            <a:r>
              <a:rPr lang="zh-CN" altLang="en-US" sz="2200" kern="1200" dirty="0">
                <a:latin typeface="微软雅黑" pitchFamily="34" charset="-122"/>
                <a:ea typeface="微软雅黑" pitchFamily="34" charset="-122"/>
                <a:cs typeface="+mn-cs"/>
              </a:rPr>
              <a:t>用标记来规定消息的字节顺序；版本</a:t>
            </a:r>
            <a:r>
              <a:rPr lang="en-US" altLang="zh-CN" sz="2200" kern="1200" dirty="0">
                <a:latin typeface="微软雅黑" pitchFamily="34" charset="-122"/>
                <a:ea typeface="微软雅黑" pitchFamily="34" charset="-122"/>
                <a:cs typeface="+mn-cs"/>
              </a:rPr>
              <a:t>5</a:t>
            </a:r>
            <a:r>
              <a:rPr lang="zh-CN" altLang="en-US" sz="2200" kern="1200" dirty="0">
                <a:latin typeface="微软雅黑" pitchFamily="34" charset="-122"/>
                <a:ea typeface="微软雅黑" pitchFamily="34" charset="-122"/>
                <a:cs typeface="+mn-cs"/>
              </a:rPr>
              <a:t>安装抽象语法表示</a:t>
            </a:r>
            <a:r>
              <a:rPr lang="en-US" altLang="zh-CN" sz="2200" kern="1200" dirty="0">
                <a:latin typeface="微软雅黑" pitchFamily="34" charset="-122"/>
                <a:ea typeface="微软雅黑" pitchFamily="34" charset="-122"/>
                <a:cs typeface="+mn-cs"/>
              </a:rPr>
              <a:t>(ASN.1)</a:t>
            </a:r>
            <a:r>
              <a:rPr lang="zh-CN" altLang="en-US" sz="2200" kern="1200" dirty="0">
                <a:latin typeface="微软雅黑" pitchFamily="34" charset="-122"/>
                <a:ea typeface="微软雅黑" pitchFamily="34" charset="-122"/>
                <a:cs typeface="+mn-cs"/>
              </a:rPr>
              <a:t>和基本编码规则来确定消息字节顺序</a:t>
            </a:r>
            <a:endParaRPr lang="en-US" altLang="zh-CN" sz="2200" kern="1200" dirty="0">
              <a:latin typeface="微软雅黑" pitchFamily="34" charset="-122"/>
              <a:ea typeface="微软雅黑" pitchFamily="34" charset="-122"/>
              <a:cs typeface="+mn-cs"/>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68</a:t>
            </a:fld>
            <a:endParaRPr lang="en-US" altLang="zh-CN"/>
          </a:p>
        </p:txBody>
      </p:sp>
    </p:spTree>
    <p:extLst>
      <p:ext uri="{BB962C8B-B14F-4D97-AF65-F5344CB8AC3E}">
        <p14:creationId xmlns:p14="http://schemas.microsoft.com/office/powerpoint/2010/main" val="169156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 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改进</a:t>
            </a:r>
          </a:p>
        </p:txBody>
      </p:sp>
      <p:sp>
        <p:nvSpPr>
          <p:cNvPr id="28675" name="内容占位符 2"/>
          <p:cNvSpPr>
            <a:spLocks noGrp="1"/>
          </p:cNvSpPr>
          <p:nvPr>
            <p:ph idx="1"/>
          </p:nvPr>
        </p:nvSpPr>
        <p:spPr>
          <a:xfrm>
            <a:off x="798513" y="1285875"/>
            <a:ext cx="7772400" cy="4679950"/>
          </a:xfrm>
        </p:spPr>
        <p:txBody>
          <a:bodyPr/>
          <a:lstStyle/>
          <a:p>
            <a:pPr marL="342900" lvl="1" indent="-342900" eaLnBrk="1" hangingPunct="1">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票据生命期：</a:t>
            </a:r>
            <a:r>
              <a:rPr lang="zh-CN" altLang="en-US" sz="2200" kern="1200" dirty="0">
                <a:latin typeface="微软雅黑" pitchFamily="34" charset="-122"/>
                <a:ea typeface="微软雅黑" pitchFamily="34" charset="-122"/>
              </a:rPr>
              <a:t>版本</a:t>
            </a:r>
            <a:r>
              <a:rPr lang="en-US" altLang="zh-CN" sz="2200" kern="1200" dirty="0">
                <a:latin typeface="微软雅黑" pitchFamily="34" charset="-122"/>
                <a:ea typeface="微软雅黑" pitchFamily="34" charset="-122"/>
              </a:rPr>
              <a:t>4</a:t>
            </a:r>
            <a:r>
              <a:rPr lang="zh-CN" altLang="en-US" sz="2200" kern="1200" dirty="0">
                <a:latin typeface="微软雅黑" pitchFamily="34" charset="-122"/>
                <a:ea typeface="微软雅黑" pitchFamily="34" charset="-122"/>
              </a:rPr>
              <a:t>生命期用一个</a:t>
            </a:r>
            <a:r>
              <a:rPr lang="en-US" altLang="zh-CN" sz="2200" kern="1200" dirty="0">
                <a:latin typeface="微软雅黑" pitchFamily="34" charset="-122"/>
                <a:ea typeface="微软雅黑" pitchFamily="34" charset="-122"/>
              </a:rPr>
              <a:t>8</a:t>
            </a:r>
            <a:r>
              <a:rPr lang="zh-CN" altLang="en-US" sz="2200" kern="1200" dirty="0">
                <a:latin typeface="微软雅黑" pitchFamily="34" charset="-122"/>
                <a:ea typeface="微软雅黑" pitchFamily="34" charset="-122"/>
              </a:rPr>
              <a:t>位表示，</a:t>
            </a:r>
            <a:r>
              <a:rPr lang="zh-CN" altLang="en-US" sz="2400" dirty="0"/>
              <a:t>以</a:t>
            </a:r>
            <a:r>
              <a:rPr lang="en-US" altLang="zh-CN" sz="2400" dirty="0"/>
              <a:t>5 </a:t>
            </a:r>
            <a:r>
              <a:rPr lang="zh-CN" altLang="en-US" sz="2400" dirty="0"/>
              <a:t>分钟为一个基本单位，</a:t>
            </a:r>
            <a:r>
              <a:rPr lang="zh-CN" altLang="en-US" sz="2200" kern="1200" dirty="0">
                <a:latin typeface="微软雅黑" pitchFamily="34" charset="-122"/>
                <a:ea typeface="微软雅黑" pitchFamily="34" charset="-122"/>
              </a:rPr>
              <a:t>最大生命期</a:t>
            </a:r>
            <a:r>
              <a:rPr lang="en-US" altLang="zh-CN" sz="2200" kern="1200" dirty="0">
                <a:latin typeface="微软雅黑" pitchFamily="34" charset="-122"/>
                <a:ea typeface="微软雅黑" pitchFamily="34" charset="-122"/>
              </a:rPr>
              <a:t>=2</a:t>
            </a:r>
            <a:r>
              <a:rPr lang="en-US" altLang="zh-CN" sz="2200" kern="1200" baseline="30000" dirty="0">
                <a:latin typeface="微软雅黑" pitchFamily="34" charset="-122"/>
                <a:ea typeface="微软雅黑" pitchFamily="34" charset="-122"/>
              </a:rPr>
              <a:t>8x</a:t>
            </a:r>
            <a:r>
              <a:rPr lang="en-US" altLang="zh-CN" sz="2200" kern="1200" dirty="0">
                <a:latin typeface="微软雅黑" pitchFamily="34" charset="-122"/>
                <a:ea typeface="微软雅黑" pitchFamily="34" charset="-122"/>
              </a:rPr>
              <a:t>5=1280</a:t>
            </a:r>
            <a:r>
              <a:rPr lang="zh-CN" altLang="en-US" sz="2200" kern="1200" dirty="0">
                <a:latin typeface="微软雅黑" pitchFamily="34" charset="-122"/>
                <a:ea typeface="微软雅黑" pitchFamily="34" charset="-122"/>
              </a:rPr>
              <a:t>分钟，</a:t>
            </a:r>
            <a:r>
              <a:rPr lang="zh-CN" altLang="en-US" sz="2400" dirty="0"/>
              <a:t>对某些应用不够</a:t>
            </a:r>
            <a:r>
              <a:rPr lang="zh-CN" altLang="en-US" sz="2200" kern="1200" dirty="0">
                <a:latin typeface="微软雅黑" pitchFamily="34" charset="-122"/>
                <a:ea typeface="微软雅黑" pitchFamily="34" charset="-122"/>
              </a:rPr>
              <a:t>；版本</a:t>
            </a:r>
            <a:r>
              <a:rPr lang="en-US" altLang="zh-CN" sz="2200" kern="1200" dirty="0">
                <a:latin typeface="微软雅黑" pitchFamily="34" charset="-122"/>
                <a:ea typeface="微软雅黑" pitchFamily="34" charset="-122"/>
              </a:rPr>
              <a:t>5</a:t>
            </a:r>
            <a:r>
              <a:rPr lang="zh-CN" altLang="en-US" sz="2200" kern="1200" dirty="0">
                <a:latin typeface="微软雅黑" pitchFamily="34" charset="-122"/>
                <a:ea typeface="微软雅黑" pitchFamily="34" charset="-122"/>
              </a:rPr>
              <a:t>包含起始、终止时间，有任意的有效期</a:t>
            </a:r>
            <a:endParaRPr lang="en-US" altLang="zh-CN" dirty="0">
              <a:ea typeface="宋体" pitchFamily="2" charset="-122"/>
            </a:endParaRPr>
          </a:p>
          <a:p>
            <a:pPr marL="342900" lvl="1" indent="-342900" eaLnBrk="1" hangingPunct="1">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认证转发：</a:t>
            </a:r>
            <a:r>
              <a:rPr lang="zh-CN" altLang="en-US" sz="2200" kern="1200" dirty="0">
                <a:latin typeface="微软雅黑" pitchFamily="34" charset="-122"/>
                <a:ea typeface="微软雅黑" pitchFamily="34" charset="-122"/>
              </a:rPr>
              <a:t>版本</a:t>
            </a:r>
            <a:r>
              <a:rPr lang="en-US" altLang="zh-CN" sz="2200" kern="1200" dirty="0">
                <a:latin typeface="微软雅黑" pitchFamily="34" charset="-122"/>
                <a:ea typeface="微软雅黑" pitchFamily="34" charset="-122"/>
              </a:rPr>
              <a:t>4</a:t>
            </a:r>
            <a:r>
              <a:rPr lang="zh-CN" altLang="en-US" sz="2200" kern="1200" dirty="0">
                <a:latin typeface="微软雅黑" pitchFamily="34" charset="-122"/>
                <a:ea typeface="微软雅黑" pitchFamily="34" charset="-122"/>
              </a:rPr>
              <a:t>发给客户端的票据不能转发给其他用户进行操作。比如客户需要打印服务器打印服务，而打印服务器需要用客户票据访问文件服务器；版本</a:t>
            </a:r>
            <a:r>
              <a:rPr lang="en-US" altLang="zh-CN" sz="2200" kern="1200" dirty="0">
                <a:latin typeface="微软雅黑" pitchFamily="34" charset="-122"/>
                <a:ea typeface="微软雅黑" pitchFamily="34" charset="-122"/>
              </a:rPr>
              <a:t>5 </a:t>
            </a:r>
            <a:r>
              <a:rPr lang="zh-CN" altLang="en-US" sz="2200" kern="1200" dirty="0">
                <a:latin typeface="微软雅黑" pitchFamily="34" charset="-122"/>
                <a:ea typeface="微软雅黑" pitchFamily="34" charset="-122"/>
              </a:rPr>
              <a:t>提供了这种功能</a:t>
            </a:r>
            <a:endParaRPr lang="en-US" altLang="zh-CN" sz="2200" kern="1200" dirty="0">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域间认证：</a:t>
            </a:r>
            <a:r>
              <a:rPr lang="zh-CN" altLang="en-US" sz="2200" kern="1200" dirty="0">
                <a:latin typeface="微软雅黑" pitchFamily="34" charset="-122"/>
                <a:ea typeface="微软雅黑" pitchFamily="34" charset="-122"/>
              </a:rPr>
              <a:t>版本</a:t>
            </a:r>
            <a:r>
              <a:rPr lang="en-US" altLang="zh-CN" sz="2200" kern="1200" dirty="0">
                <a:latin typeface="微软雅黑" pitchFamily="34" charset="-122"/>
                <a:ea typeface="微软雅黑" pitchFamily="34" charset="-122"/>
              </a:rPr>
              <a:t>4</a:t>
            </a:r>
            <a:r>
              <a:rPr lang="zh-CN" altLang="en-US" sz="2200" kern="1200" dirty="0">
                <a:latin typeface="微软雅黑" pitchFamily="34" charset="-122"/>
                <a:ea typeface="微软雅黑" pitchFamily="34" charset="-122"/>
              </a:rPr>
              <a:t>的域间认证</a:t>
            </a:r>
            <a:r>
              <a:rPr lang="en-US" altLang="zh-CN" sz="2200" kern="1200" dirty="0">
                <a:latin typeface="微软雅黑" pitchFamily="34" charset="-122"/>
                <a:ea typeface="微软雅黑" pitchFamily="34" charset="-122"/>
              </a:rPr>
              <a:t>N </a:t>
            </a:r>
            <a:r>
              <a:rPr lang="zh-CN" altLang="en-US" sz="2200" kern="1200" dirty="0">
                <a:latin typeface="微软雅黑" pitchFamily="34" charset="-122"/>
                <a:ea typeface="微软雅黑" pitchFamily="34" charset="-122"/>
              </a:rPr>
              <a:t>个域中的互操作需要</a:t>
            </a:r>
            <a:r>
              <a:rPr lang="en-US" altLang="zh-CN" sz="2200" kern="1200" dirty="0">
                <a:latin typeface="微软雅黑" pitchFamily="34" charset="-122"/>
                <a:ea typeface="微软雅黑" pitchFamily="34" charset="-122"/>
              </a:rPr>
              <a:t>N</a:t>
            </a:r>
            <a:r>
              <a:rPr lang="en-US" altLang="zh-CN" sz="2200" kern="1200" baseline="30000" dirty="0">
                <a:latin typeface="微软雅黑" pitchFamily="34" charset="-122"/>
                <a:ea typeface="微软雅黑" pitchFamily="34" charset="-122"/>
              </a:rPr>
              <a:t>2 </a:t>
            </a:r>
            <a:r>
              <a:rPr lang="zh-CN" altLang="en-US" sz="2200" kern="1200" dirty="0">
                <a:latin typeface="微软雅黑" pitchFamily="34" charset="-122"/>
                <a:ea typeface="微软雅黑" pitchFamily="34" charset="-122"/>
              </a:rPr>
              <a:t>阶的</a:t>
            </a:r>
            <a:r>
              <a:rPr lang="en-US" altLang="zh-CN" sz="2200" kern="1200" dirty="0">
                <a:latin typeface="微软雅黑" pitchFamily="34" charset="-122"/>
                <a:ea typeface="微软雅黑" pitchFamily="34" charset="-122"/>
              </a:rPr>
              <a:t>Kerberos-Kerberos </a:t>
            </a:r>
            <a:r>
              <a:rPr lang="zh-CN" altLang="en-US" sz="2200" kern="1200" dirty="0">
                <a:latin typeface="微软雅黑" pitchFamily="34" charset="-122"/>
                <a:ea typeface="微软雅黑" pitchFamily="34" charset="-122"/>
              </a:rPr>
              <a:t>关系，而版本</a:t>
            </a:r>
            <a:r>
              <a:rPr lang="en-US" altLang="zh-CN" sz="2200" kern="1200" dirty="0">
                <a:latin typeface="微软雅黑" pitchFamily="34" charset="-122"/>
                <a:ea typeface="微软雅黑" pitchFamily="34" charset="-122"/>
              </a:rPr>
              <a:t>5</a:t>
            </a:r>
            <a:r>
              <a:rPr lang="zh-CN" altLang="en-US" sz="2200" kern="1200" dirty="0">
                <a:latin typeface="微软雅黑" pitchFamily="34" charset="-122"/>
                <a:ea typeface="微软雅黑" pitchFamily="34" charset="-122"/>
              </a:rPr>
              <a:t>更简洁</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69</a:t>
            </a:fld>
            <a:endParaRPr lang="en-US" altLang="zh-CN"/>
          </a:p>
        </p:txBody>
      </p:sp>
    </p:spTree>
    <p:extLst>
      <p:ext uri="{BB962C8B-B14F-4D97-AF65-F5344CB8AC3E}">
        <p14:creationId xmlns:p14="http://schemas.microsoft.com/office/powerpoint/2010/main" val="188238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7</a:t>
            </a:fld>
            <a:endParaRPr lang="en-US" altLang="zh-CN"/>
          </a:p>
        </p:txBody>
      </p:sp>
      <p:sp>
        <p:nvSpPr>
          <p:cNvPr id="5" name="Rectangle 3"/>
          <p:cNvSpPr txBox="1">
            <a:spLocks noChangeArrowheads="1"/>
          </p:cNvSpPr>
          <p:nvPr/>
        </p:nvSpPr>
        <p:spPr>
          <a:xfrm>
            <a:off x="1257300" y="1750536"/>
            <a:ext cx="7480300" cy="48804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600"/>
              </a:spcBef>
              <a:spcAft>
                <a:spcPts val="1200"/>
              </a:spcAft>
              <a:buBlip>
                <a:blip r:embed="rId2"/>
              </a:buBlip>
            </a:pPr>
            <a:r>
              <a:rPr lang="zh-CN" altLang="en-US" sz="2200" dirty="0">
                <a:solidFill>
                  <a:srgbClr val="000000"/>
                </a:solidFill>
                <a:latin typeface="微软雅黑" pitchFamily="34" charset="-122"/>
                <a:ea typeface="微软雅黑" pitchFamily="34" charset="-122"/>
              </a:rPr>
              <a:t>两个用户（主机、进程、应用程序）在用单钥密码体制进行保密通信时</a:t>
            </a:r>
            <a:endParaRPr lang="en-US" altLang="zh-CN" sz="2200" dirty="0">
              <a:solidFill>
                <a:srgbClr val="000000"/>
              </a:solidFill>
              <a:latin typeface="微软雅黑" pitchFamily="34" charset="-122"/>
              <a:ea typeface="微软雅黑" pitchFamily="34" charset="-122"/>
            </a:endParaRPr>
          </a:p>
          <a:p>
            <a:pPr lvl="1">
              <a:lnSpc>
                <a:spcPct val="150000"/>
              </a:lnSpc>
              <a:spcBef>
                <a:spcPts val="600"/>
              </a:spcBef>
              <a:spcAft>
                <a:spcPts val="1200"/>
              </a:spcAft>
              <a:buBlip>
                <a:blip r:embed="rId3"/>
              </a:buBlip>
            </a:pPr>
            <a:r>
              <a:rPr lang="zh-CN" altLang="en-US" dirty="0">
                <a:latin typeface="微软雅黑" pitchFamily="34" charset="-122"/>
                <a:ea typeface="微软雅黑" pitchFamily="34" charset="-122"/>
              </a:rPr>
              <a:t>首先必须有一个</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共享的秘密密钥</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1200"/>
              </a:spcAft>
              <a:buBlip>
                <a:blip r:embed="rId3"/>
              </a:buBlip>
            </a:pPr>
            <a:r>
              <a:rPr lang="zh-CN" altLang="en-US" dirty="0">
                <a:latin typeface="微软雅黑" pitchFamily="34" charset="-122"/>
                <a:ea typeface="微软雅黑" pitchFamily="34" charset="-122"/>
              </a:rPr>
              <a:t>为防止攻击者得到密钥，还必须</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时常更新密钥</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lvl="1" indent="-342900">
              <a:lnSpc>
                <a:spcPct val="150000"/>
              </a:lnSpc>
              <a:spcBef>
                <a:spcPts val="600"/>
              </a:spcBef>
              <a:spcAft>
                <a:spcPts val="1200"/>
              </a:spcAft>
              <a:buBlip>
                <a:blip r:embed="rId2"/>
              </a:buBlip>
            </a:pPr>
            <a:r>
              <a:rPr lang="zh-CN" altLang="en-US" sz="2200" dirty="0">
                <a:solidFill>
                  <a:srgbClr val="000000"/>
                </a:solidFill>
                <a:latin typeface="微软雅黑" pitchFamily="34" charset="-122"/>
                <a:ea typeface="微软雅黑" pitchFamily="34" charset="-122"/>
              </a:rPr>
              <a:t>因此，</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密码系统的强度依赖于密钥分配技术</a:t>
            </a:r>
          </a:p>
        </p:txBody>
      </p:sp>
    </p:spTree>
    <p:extLst>
      <p:ext uri="{BB962C8B-B14F-4D97-AF65-F5344CB8AC3E}">
        <p14:creationId xmlns:p14="http://schemas.microsoft.com/office/powerpoint/2010/main" val="39415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的认证对话</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70</a:t>
            </a:fld>
            <a:endParaRPr lang="en-US" altLang="zh-CN"/>
          </a:p>
        </p:txBody>
      </p:sp>
      <p:pic>
        <p:nvPicPr>
          <p:cNvPr id="3" name="图片 2">
            <a:extLst>
              <a:ext uri="{FF2B5EF4-FFF2-40B4-BE49-F238E27FC236}">
                <a16:creationId xmlns:a16="http://schemas.microsoft.com/office/drawing/2014/main" id="{3E0536BC-EF9E-4884-8118-A8A744471B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3425" y="1234126"/>
            <a:ext cx="7953375" cy="5181600"/>
          </a:xfrm>
          <a:prstGeom prst="rect">
            <a:avLst/>
          </a:prstGeom>
        </p:spPr>
      </p:pic>
    </p:spTree>
    <p:extLst>
      <p:ext uri="{BB962C8B-B14F-4D97-AF65-F5344CB8AC3E}">
        <p14:creationId xmlns:p14="http://schemas.microsoft.com/office/powerpoint/2010/main" val="1243486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的认证对话</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71</a:t>
            </a:fld>
            <a:endParaRPr lang="en-US" altLang="zh-CN"/>
          </a:p>
        </p:txBody>
      </p:sp>
      <p:sp>
        <p:nvSpPr>
          <p:cNvPr id="5" name="内容占位符 2"/>
          <p:cNvSpPr>
            <a:spLocks noGrp="1"/>
          </p:cNvSpPr>
          <p:nvPr>
            <p:ph idx="1"/>
          </p:nvPr>
        </p:nvSpPr>
        <p:spPr>
          <a:xfrm>
            <a:off x="620713" y="1108074"/>
            <a:ext cx="7772400" cy="5521325"/>
          </a:xfrm>
        </p:spPr>
        <p:txBody>
          <a:bodyPr/>
          <a:lstStyle/>
          <a:p>
            <a:pPr marL="342900" lvl="1" indent="-342900" eaLnBrk="1" hangingPunct="1">
              <a:lnSpc>
                <a:spcPct val="13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认证服务交换（</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authentication service exchange)</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dirty="0">
                <a:latin typeface="微软雅黑" pitchFamily="34" charset="-122"/>
                <a:ea typeface="微软雅黑" pitchFamily="34" charset="-122"/>
              </a:rPr>
              <a:t>消息</a:t>
            </a:r>
            <a:r>
              <a:rPr lang="en-US" altLang="zh-CN" sz="2200" dirty="0">
                <a:latin typeface="微软雅黑" pitchFamily="34" charset="-122"/>
                <a:ea typeface="微软雅黑" pitchFamily="34" charset="-122"/>
              </a:rPr>
              <a:t>( 1 )</a:t>
            </a:r>
            <a:r>
              <a:rPr lang="zh-CN" altLang="en-US" sz="2200" dirty="0">
                <a:latin typeface="微软雅黑" pitchFamily="34" charset="-122"/>
                <a:ea typeface="微软雅黑" pitchFamily="34" charset="-122"/>
              </a:rPr>
              <a:t>是客户端的票据授权票据请求。与之前相同，它包含用户</a:t>
            </a:r>
            <a:r>
              <a:rPr lang="en-US" altLang="zh-CN" sz="2200" dirty="0">
                <a:latin typeface="微软雅黑" pitchFamily="34" charset="-122"/>
                <a:ea typeface="微软雅黑" pitchFamily="34" charset="-122"/>
              </a:rPr>
              <a:t>TGS</a:t>
            </a:r>
            <a:r>
              <a:rPr lang="zh-CN" altLang="en-US" sz="2200" dirty="0">
                <a:latin typeface="微软雅黑" pitchFamily="34" charset="-122"/>
                <a:ea typeface="微软雅黑" pitchFamily="34" charset="-122"/>
              </a:rPr>
              <a:t>和</a:t>
            </a:r>
            <a:r>
              <a:rPr lang="en-US" altLang="zh-CN" sz="2200" dirty="0">
                <a:latin typeface="微软雅黑" pitchFamily="34" charset="-122"/>
                <a:ea typeface="微软雅黑" pitchFamily="34" charset="-122"/>
              </a:rPr>
              <a:t>ID</a:t>
            </a:r>
            <a:r>
              <a:rPr lang="zh-CN" altLang="en-US" sz="2200" dirty="0">
                <a:latin typeface="微软雅黑" pitchFamily="34" charset="-122"/>
                <a:ea typeface="微软雅黑" pitchFamily="34" charset="-122"/>
              </a:rPr>
              <a:t>。并加入新要素</a:t>
            </a:r>
            <a:r>
              <a:rPr lang="en-US" altLang="zh-CN" sz="2200" dirty="0">
                <a:latin typeface="微软雅黑" pitchFamily="34" charset="-122"/>
                <a:ea typeface="微软雅黑" pitchFamily="34" charset="-122"/>
              </a:rPr>
              <a:t>:</a:t>
            </a:r>
          </a:p>
          <a:p>
            <a:pPr lvl="1">
              <a:lnSpc>
                <a:spcPct val="130000"/>
              </a:lnSpc>
              <a:spcBef>
                <a:spcPts val="600"/>
              </a:spcBef>
              <a:spcAft>
                <a:spcPts val="600"/>
              </a:spcAft>
              <a:buBlip>
                <a:blip r:embed="rId3"/>
              </a:buBlip>
            </a:pPr>
            <a:r>
              <a:rPr lang="zh-CN" altLang="en-US" kern="1200" dirty="0">
                <a:solidFill>
                  <a:srgbClr val="CC3300"/>
                </a:solidFill>
                <a:latin typeface="微软雅黑" pitchFamily="34" charset="-122"/>
                <a:ea typeface="微软雅黑" pitchFamily="34" charset="-122"/>
                <a:cs typeface="+mn-cs"/>
              </a:rPr>
              <a:t>域</a:t>
            </a:r>
            <a:r>
              <a:rPr lang="en-US" altLang="zh-CN" kern="1200" dirty="0">
                <a:solidFill>
                  <a:srgbClr val="CC3300"/>
                </a:solidFill>
                <a:latin typeface="微软雅黑" pitchFamily="34" charset="-122"/>
                <a:ea typeface="微软雅黑" pitchFamily="34" charset="-122"/>
                <a:cs typeface="+mn-cs"/>
              </a:rPr>
              <a:t>( Realm): </a:t>
            </a:r>
            <a:r>
              <a:rPr lang="zh-CN" altLang="en-US" kern="1200" dirty="0">
                <a:latin typeface="微软雅黑" pitchFamily="34" charset="-122"/>
                <a:ea typeface="微软雅黑" pitchFamily="34" charset="-122"/>
                <a:cs typeface="+mn-cs"/>
              </a:rPr>
              <a:t>表明用户所在的域</a:t>
            </a:r>
          </a:p>
          <a:p>
            <a:pPr lvl="1">
              <a:lnSpc>
                <a:spcPct val="130000"/>
              </a:lnSpc>
              <a:spcBef>
                <a:spcPts val="600"/>
              </a:spcBef>
              <a:spcAft>
                <a:spcPts val="600"/>
              </a:spcAft>
              <a:buBlip>
                <a:blip r:embed="rId3"/>
              </a:buBlip>
            </a:pPr>
            <a:r>
              <a:rPr lang="zh-CN" altLang="en-US" kern="1200" dirty="0">
                <a:solidFill>
                  <a:srgbClr val="CC3300"/>
                </a:solidFill>
                <a:latin typeface="微软雅黑" pitchFamily="34" charset="-122"/>
                <a:ea typeface="微软雅黑" pitchFamily="34" charset="-122"/>
                <a:cs typeface="+mn-cs"/>
              </a:rPr>
              <a:t>选项</a:t>
            </a:r>
            <a:r>
              <a:rPr lang="en-US" altLang="zh-CN" kern="1200" dirty="0">
                <a:solidFill>
                  <a:srgbClr val="CC3300"/>
                </a:solidFill>
                <a:latin typeface="微软雅黑" pitchFamily="34" charset="-122"/>
                <a:ea typeface="微软雅黑" pitchFamily="34" charset="-122"/>
                <a:cs typeface="+mn-cs"/>
              </a:rPr>
              <a:t>(Options): </a:t>
            </a:r>
            <a:r>
              <a:rPr lang="zh-CN" altLang="en-US" kern="1200" dirty="0">
                <a:latin typeface="微软雅黑" pitchFamily="34" charset="-122"/>
                <a:ea typeface="微软雅黑" pitchFamily="34" charset="-122"/>
                <a:cs typeface="+mn-cs"/>
              </a:rPr>
              <a:t>用于请求在返回的票据中设置某些标志</a:t>
            </a:r>
          </a:p>
          <a:p>
            <a:pPr lvl="1">
              <a:lnSpc>
                <a:spcPct val="130000"/>
              </a:lnSpc>
              <a:spcBef>
                <a:spcPts val="600"/>
              </a:spcBef>
              <a:spcAft>
                <a:spcPts val="600"/>
              </a:spcAft>
              <a:buBlip>
                <a:blip r:embed="rId3"/>
              </a:buBlip>
            </a:pPr>
            <a:r>
              <a:rPr lang="en-US" altLang="zh-CN" kern="1200" dirty="0">
                <a:solidFill>
                  <a:srgbClr val="CC3300"/>
                </a:solidFill>
                <a:latin typeface="微软雅黑" pitchFamily="34" charset="-122"/>
                <a:ea typeface="微软雅黑" pitchFamily="34" charset="-122"/>
                <a:cs typeface="+mn-cs"/>
              </a:rPr>
              <a:t> </a:t>
            </a:r>
            <a:r>
              <a:rPr lang="zh-CN" altLang="en-US" kern="1200" dirty="0">
                <a:solidFill>
                  <a:srgbClr val="CC3300"/>
                </a:solidFill>
                <a:latin typeface="微软雅黑" pitchFamily="34" charset="-122"/>
                <a:ea typeface="微软雅黑" pitchFamily="34" charset="-122"/>
                <a:cs typeface="+mn-cs"/>
              </a:rPr>
              <a:t>时间</a:t>
            </a:r>
            <a:r>
              <a:rPr lang="en-US" altLang="zh-CN" kern="1200" dirty="0">
                <a:solidFill>
                  <a:srgbClr val="CC3300"/>
                </a:solidFill>
                <a:latin typeface="微软雅黑" pitchFamily="34" charset="-122"/>
                <a:ea typeface="微软雅黑" pitchFamily="34" charset="-122"/>
                <a:cs typeface="+mn-cs"/>
              </a:rPr>
              <a:t>(Times): </a:t>
            </a:r>
            <a:r>
              <a:rPr lang="zh-CN" altLang="en-US" kern="1200" dirty="0">
                <a:latin typeface="微软雅黑" pitchFamily="34" charset="-122"/>
                <a:ea typeface="微软雅黑" pitchFamily="34" charset="-122"/>
                <a:cs typeface="+mn-cs"/>
              </a:rPr>
              <a:t>被客户端用来请求以下票据中的时间设置</a:t>
            </a:r>
            <a:r>
              <a:rPr lang="en-US" altLang="zh-CN" kern="1200" dirty="0">
                <a:latin typeface="微软雅黑" pitchFamily="34" charset="-122"/>
                <a:ea typeface="微软雅黑" pitchFamily="34" charset="-122"/>
                <a:cs typeface="+mn-cs"/>
              </a:rPr>
              <a:t>:</a:t>
            </a:r>
          </a:p>
          <a:p>
            <a:pPr marL="1371600" lvl="2" indent="-457200">
              <a:lnSpc>
                <a:spcPct val="130000"/>
              </a:lnSpc>
              <a:spcBef>
                <a:spcPts val="600"/>
              </a:spcBef>
              <a:spcAft>
                <a:spcPts val="600"/>
              </a:spcAft>
              <a:buFont typeface="+mj-ea"/>
              <a:buAutoNum type="circleNumDbPlain"/>
            </a:pPr>
            <a:r>
              <a:rPr lang="en-US" altLang="zh-CN" sz="1800" kern="1200" dirty="0">
                <a:latin typeface="微软雅黑" pitchFamily="34" charset="-122"/>
                <a:ea typeface="微软雅黑" pitchFamily="34" charset="-122"/>
                <a:cs typeface="+mn-cs"/>
              </a:rPr>
              <a:t>from: </a:t>
            </a:r>
            <a:r>
              <a:rPr lang="zh-CN" altLang="en-US" sz="1800" kern="1200" dirty="0">
                <a:latin typeface="微软雅黑" pitchFamily="34" charset="-122"/>
                <a:ea typeface="微软雅黑" pitchFamily="34" charset="-122"/>
                <a:cs typeface="+mn-cs"/>
              </a:rPr>
              <a:t>期望的被请求票据的起始时间。</a:t>
            </a:r>
          </a:p>
          <a:p>
            <a:pPr marL="1371600" lvl="2" indent="-457200">
              <a:lnSpc>
                <a:spcPct val="130000"/>
              </a:lnSpc>
              <a:spcBef>
                <a:spcPts val="600"/>
              </a:spcBef>
              <a:spcAft>
                <a:spcPts val="600"/>
              </a:spcAft>
              <a:buFont typeface="+mj-ea"/>
              <a:buAutoNum type="circleNumDbPlain"/>
            </a:pPr>
            <a:r>
              <a:rPr lang="en-US" altLang="zh-CN" sz="1800" kern="1200" dirty="0">
                <a:latin typeface="微软雅黑" pitchFamily="34" charset="-122"/>
                <a:ea typeface="微软雅黑" pitchFamily="34" charset="-122"/>
                <a:cs typeface="+mn-cs"/>
              </a:rPr>
              <a:t>till: </a:t>
            </a:r>
            <a:r>
              <a:rPr lang="zh-CN" altLang="en-US" sz="1800" kern="1200" dirty="0">
                <a:latin typeface="微软雅黑" pitchFamily="34" charset="-122"/>
                <a:ea typeface="微软雅黑" pitchFamily="34" charset="-122"/>
                <a:cs typeface="+mn-cs"/>
              </a:rPr>
              <a:t>要求的被请求票据的过期时间。</a:t>
            </a:r>
          </a:p>
          <a:p>
            <a:pPr marL="1371600" lvl="2" indent="-457200">
              <a:lnSpc>
                <a:spcPct val="130000"/>
              </a:lnSpc>
              <a:spcBef>
                <a:spcPts val="600"/>
              </a:spcBef>
              <a:spcAft>
                <a:spcPts val="600"/>
              </a:spcAft>
              <a:buFont typeface="+mj-ea"/>
              <a:buAutoNum type="circleNumDbPlain"/>
            </a:pPr>
            <a:r>
              <a:rPr lang="en-US" altLang="zh-CN" sz="1800" kern="1200" dirty="0" err="1">
                <a:latin typeface="微软雅黑" pitchFamily="34" charset="-122"/>
                <a:ea typeface="微软雅黑" pitchFamily="34" charset="-122"/>
                <a:cs typeface="+mn-cs"/>
              </a:rPr>
              <a:t>rtime</a:t>
            </a:r>
            <a:r>
              <a:rPr lang="en-US" altLang="zh-CN" sz="1800" kern="1200" dirty="0">
                <a:latin typeface="微软雅黑" pitchFamily="34" charset="-122"/>
                <a:ea typeface="微软雅黑" pitchFamily="34" charset="-122"/>
                <a:cs typeface="+mn-cs"/>
              </a:rPr>
              <a:t>: </a:t>
            </a:r>
            <a:r>
              <a:rPr lang="zh-CN" altLang="en-US" sz="1800" kern="1200" dirty="0">
                <a:latin typeface="微软雅黑" pitchFamily="34" charset="-122"/>
                <a:ea typeface="微软雅黑" pitchFamily="34" charset="-122"/>
                <a:cs typeface="+mn-cs"/>
              </a:rPr>
              <a:t>要求的更新后的</a:t>
            </a:r>
            <a:r>
              <a:rPr lang="en-US" altLang="zh-CN" sz="1800" kern="1200" dirty="0">
                <a:latin typeface="微软雅黑" pitchFamily="34" charset="-122"/>
                <a:ea typeface="微软雅黑" pitchFamily="34" charset="-122"/>
                <a:cs typeface="+mn-cs"/>
              </a:rPr>
              <a:t>till </a:t>
            </a:r>
            <a:r>
              <a:rPr lang="zh-CN" altLang="en-US" sz="1800" kern="1200" dirty="0">
                <a:latin typeface="微软雅黑" pitchFamily="34" charset="-122"/>
                <a:ea typeface="微软雅黑" pitchFamily="34" charset="-122"/>
                <a:cs typeface="+mn-cs"/>
              </a:rPr>
              <a:t>时间。</a:t>
            </a:r>
          </a:p>
          <a:p>
            <a:pPr lvl="1">
              <a:lnSpc>
                <a:spcPct val="130000"/>
              </a:lnSpc>
              <a:spcBef>
                <a:spcPts val="600"/>
              </a:spcBef>
              <a:spcAft>
                <a:spcPts val="600"/>
              </a:spcAft>
              <a:buBlip>
                <a:blip r:embed="rId3"/>
              </a:buBlip>
            </a:pPr>
            <a:r>
              <a:rPr lang="zh-CN" altLang="en-US" kern="1200" dirty="0">
                <a:solidFill>
                  <a:srgbClr val="CC3300"/>
                </a:solidFill>
                <a:latin typeface="微软雅黑" pitchFamily="34" charset="-122"/>
                <a:ea typeface="微软雅黑" pitchFamily="34" charset="-122"/>
                <a:cs typeface="+mn-cs"/>
              </a:rPr>
              <a:t>现时</a:t>
            </a:r>
            <a:r>
              <a:rPr lang="en-US" altLang="zh-CN" kern="1200" dirty="0">
                <a:solidFill>
                  <a:srgbClr val="CC3300"/>
                </a:solidFill>
                <a:latin typeface="微软雅黑" pitchFamily="34" charset="-122"/>
                <a:ea typeface="微软雅黑" pitchFamily="34" charset="-122"/>
                <a:cs typeface="+mn-cs"/>
              </a:rPr>
              <a:t>(Nonce): </a:t>
            </a:r>
            <a:r>
              <a:rPr lang="zh-CN" altLang="en-US" kern="1200" dirty="0">
                <a:latin typeface="微软雅黑" pitchFamily="34" charset="-122"/>
                <a:ea typeface="微软雅黑" pitchFamily="34" charset="-122"/>
                <a:cs typeface="+mn-cs"/>
              </a:rPr>
              <a:t>一个随机数，它将在消息</a:t>
            </a:r>
            <a:r>
              <a:rPr lang="en-US" altLang="zh-CN" kern="1200" dirty="0">
                <a:latin typeface="微软雅黑" pitchFamily="34" charset="-122"/>
                <a:ea typeface="微软雅黑" pitchFamily="34" charset="-122"/>
                <a:cs typeface="+mn-cs"/>
              </a:rPr>
              <a:t>( 2) </a:t>
            </a:r>
            <a:r>
              <a:rPr lang="zh-CN" altLang="en-US" kern="1200" dirty="0">
                <a:latin typeface="微软雅黑" pitchFamily="34" charset="-122"/>
                <a:ea typeface="微软雅黑" pitchFamily="34" charset="-122"/>
                <a:cs typeface="+mn-cs"/>
              </a:rPr>
              <a:t>中被重复来确保应答是实时的， 而不是被攻击者重放过的。</a:t>
            </a:r>
            <a:endParaRPr lang="en-US" altLang="zh-CN" kern="1200" dirty="0">
              <a:latin typeface="微软雅黑" pitchFamily="34" charset="-122"/>
              <a:ea typeface="微软雅黑" pitchFamily="34" charset="-122"/>
              <a:cs typeface="+mn-cs"/>
            </a:endParaRPr>
          </a:p>
        </p:txBody>
      </p:sp>
    </p:spTree>
    <p:extLst>
      <p:ext uri="{BB962C8B-B14F-4D97-AF65-F5344CB8AC3E}">
        <p14:creationId xmlns:p14="http://schemas.microsoft.com/office/powerpoint/2010/main" val="3176404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的认证对话</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72</a:t>
            </a:fld>
            <a:endParaRPr lang="en-US" altLang="zh-CN"/>
          </a:p>
        </p:txBody>
      </p:sp>
      <p:sp>
        <p:nvSpPr>
          <p:cNvPr id="5" name="内容占位符 2"/>
          <p:cNvSpPr>
            <a:spLocks noGrp="1"/>
          </p:cNvSpPr>
          <p:nvPr>
            <p:ph idx="1"/>
          </p:nvPr>
        </p:nvSpPr>
        <p:spPr>
          <a:xfrm>
            <a:off x="608013" y="1336675"/>
            <a:ext cx="7772400" cy="5521325"/>
          </a:xfrm>
        </p:spPr>
        <p:txBody>
          <a:bodyPr/>
          <a:lstStyle/>
          <a:p>
            <a:pPr marL="342900" lvl="1" indent="-342900" eaLnBrk="1" hangingPunct="1">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票据授权服务交换</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 ticket-granting service exchange )</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版本</a:t>
            </a:r>
            <a:r>
              <a:rPr lang="en-US" altLang="zh-CN" kern="1200" dirty="0">
                <a:latin typeface="微软雅黑" pitchFamily="34" charset="-122"/>
                <a:ea typeface="微软雅黑" pitchFamily="34" charset="-122"/>
                <a:cs typeface="+mn-cs"/>
              </a:rPr>
              <a:t>4</a:t>
            </a:r>
            <a:r>
              <a:rPr lang="zh-CN" altLang="en-US" kern="1200" dirty="0">
                <a:latin typeface="微软雅黑" pitchFamily="34" charset="-122"/>
                <a:ea typeface="微软雅黑" pitchFamily="34" charset="-122"/>
                <a:cs typeface="+mn-cs"/>
              </a:rPr>
              <a:t>和</a:t>
            </a:r>
            <a:r>
              <a:rPr lang="en-US" altLang="zh-CN" kern="1200" dirty="0">
                <a:latin typeface="微软雅黑" pitchFamily="34" charset="-122"/>
                <a:ea typeface="微软雅黑" pitchFamily="34" charset="-122"/>
                <a:cs typeface="+mn-cs"/>
              </a:rPr>
              <a:t>5</a:t>
            </a:r>
            <a:r>
              <a:rPr lang="zh-CN" altLang="en-US" kern="1200" dirty="0">
                <a:latin typeface="微软雅黑" pitchFamily="34" charset="-122"/>
                <a:ea typeface="微软雅黑" pitchFamily="34" charset="-122"/>
                <a:cs typeface="+mn-cs"/>
              </a:rPr>
              <a:t>中消息</a:t>
            </a:r>
            <a:r>
              <a:rPr lang="en-US" altLang="zh-CN" kern="1200" dirty="0">
                <a:latin typeface="微软雅黑" pitchFamily="34" charset="-122"/>
                <a:ea typeface="微软雅黑" pitchFamily="34" charset="-122"/>
                <a:cs typeface="+mn-cs"/>
              </a:rPr>
              <a:t>(3)</a:t>
            </a:r>
            <a:r>
              <a:rPr lang="zh-CN" altLang="en-US" kern="1200" dirty="0">
                <a:latin typeface="微软雅黑" pitchFamily="34" charset="-122"/>
                <a:ea typeface="微软雅黑" pitchFamily="34" charset="-122"/>
                <a:cs typeface="+mn-cs"/>
              </a:rPr>
              <a:t>都包括一个认证符、一个票据和被请求服务的名称</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版本</a:t>
            </a:r>
            <a:r>
              <a:rPr lang="en-US" altLang="zh-CN" kern="1200" dirty="0">
                <a:latin typeface="微软雅黑" pitchFamily="34" charset="-122"/>
                <a:ea typeface="微软雅黑" pitchFamily="34" charset="-122"/>
                <a:cs typeface="+mn-cs"/>
              </a:rPr>
              <a:t>5 </a:t>
            </a:r>
            <a:r>
              <a:rPr lang="zh-CN" altLang="en-US" kern="1200" dirty="0">
                <a:latin typeface="微软雅黑" pitchFamily="34" charset="-122"/>
                <a:ea typeface="微软雅黑" pitchFamily="34" charset="-122"/>
                <a:cs typeface="+mn-cs"/>
              </a:rPr>
              <a:t>包含请求的时间信息、票据的选项和一个现时， 功能与消息</a:t>
            </a:r>
            <a:r>
              <a:rPr lang="en-US" altLang="zh-CN" kern="1200" dirty="0">
                <a:latin typeface="微软雅黑" pitchFamily="34" charset="-122"/>
                <a:ea typeface="微软雅黑" pitchFamily="34" charset="-122"/>
                <a:cs typeface="+mn-cs"/>
              </a:rPr>
              <a:t>(1 )</a:t>
            </a:r>
            <a:r>
              <a:rPr lang="zh-CN" altLang="en-US" kern="1200" dirty="0">
                <a:latin typeface="微软雅黑" pitchFamily="34" charset="-122"/>
                <a:ea typeface="微软雅黑" pitchFamily="34" charset="-122"/>
                <a:cs typeface="+mn-cs"/>
              </a:rPr>
              <a:t>中的对应部分相似</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认证符本身和版本</a:t>
            </a:r>
            <a:r>
              <a:rPr lang="en-US" altLang="zh-CN" kern="1200" dirty="0">
                <a:latin typeface="微软雅黑" pitchFamily="34" charset="-122"/>
                <a:ea typeface="微软雅黑" pitchFamily="34" charset="-122"/>
                <a:cs typeface="+mn-cs"/>
              </a:rPr>
              <a:t>4 </a:t>
            </a:r>
            <a:r>
              <a:rPr lang="zh-CN" altLang="en-US" kern="1200" dirty="0">
                <a:latin typeface="微软雅黑" pitchFamily="34" charset="-122"/>
                <a:ea typeface="微软雅黑" pitchFamily="34" charset="-122"/>
                <a:cs typeface="+mn-cs"/>
              </a:rPr>
              <a:t>中的认证符实质上是相同的</a:t>
            </a:r>
          </a:p>
          <a:p>
            <a:pPr lvl="1">
              <a:lnSpc>
                <a:spcPct val="150000"/>
              </a:lnSpc>
              <a:spcBef>
                <a:spcPts val="600"/>
              </a:spcBef>
              <a:spcAft>
                <a:spcPts val="600"/>
              </a:spcAft>
              <a:buBlip>
                <a:blip r:embed="rId3"/>
              </a:buBlip>
            </a:pPr>
            <a:r>
              <a:rPr lang="zh-CN" altLang="en-US" kern="1200" dirty="0">
                <a:latin typeface="微软雅黑" pitchFamily="34" charset="-122"/>
                <a:ea typeface="微软雅黑" pitchFamily="34" charset="-122"/>
                <a:cs typeface="+mn-cs"/>
              </a:rPr>
              <a:t>消息</a:t>
            </a:r>
            <a:r>
              <a:rPr lang="en-US" altLang="zh-CN" kern="1200" dirty="0">
                <a:latin typeface="微软雅黑" pitchFamily="34" charset="-122"/>
                <a:ea typeface="微软雅黑" pitchFamily="34" charset="-122"/>
                <a:cs typeface="+mn-cs"/>
              </a:rPr>
              <a:t>( 4 ) </a:t>
            </a:r>
            <a:r>
              <a:rPr lang="zh-CN" altLang="en-US" kern="1200" dirty="0">
                <a:latin typeface="微软雅黑" pitchFamily="34" charset="-122"/>
                <a:ea typeface="微软雅黑" pitchFamily="34" charset="-122"/>
                <a:cs typeface="+mn-cs"/>
              </a:rPr>
              <a:t>与消息</a:t>
            </a:r>
            <a:r>
              <a:rPr lang="en-US" altLang="zh-CN" kern="1200" dirty="0">
                <a:latin typeface="微软雅黑" pitchFamily="34" charset="-122"/>
                <a:ea typeface="微软雅黑" pitchFamily="34" charset="-122"/>
                <a:cs typeface="+mn-cs"/>
              </a:rPr>
              <a:t>(2) </a:t>
            </a:r>
            <a:r>
              <a:rPr lang="zh-CN" altLang="en-US" kern="1200" dirty="0">
                <a:latin typeface="微软雅黑" pitchFamily="34" charset="-122"/>
                <a:ea typeface="微软雅黑" pitchFamily="34" charset="-122"/>
                <a:cs typeface="+mn-cs"/>
              </a:rPr>
              <a:t>具有相同的结构， 返回一个票据和客户端需要的信息</a:t>
            </a:r>
          </a:p>
        </p:txBody>
      </p:sp>
    </p:spTree>
    <p:extLst>
      <p:ext uri="{BB962C8B-B14F-4D97-AF65-F5344CB8AC3E}">
        <p14:creationId xmlns:p14="http://schemas.microsoft.com/office/powerpoint/2010/main" val="23488026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的认证对话</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73</a:t>
            </a:fld>
            <a:endParaRPr lang="en-US" altLang="zh-CN"/>
          </a:p>
        </p:txBody>
      </p:sp>
      <p:sp>
        <p:nvSpPr>
          <p:cNvPr id="5" name="内容占位符 2"/>
          <p:cNvSpPr>
            <a:spLocks noGrp="1"/>
          </p:cNvSpPr>
          <p:nvPr>
            <p:ph idx="1"/>
          </p:nvPr>
        </p:nvSpPr>
        <p:spPr>
          <a:xfrm>
            <a:off x="620713" y="1108074"/>
            <a:ext cx="7772400" cy="5521325"/>
          </a:xfrm>
        </p:spPr>
        <p:txBody>
          <a:bodyPr/>
          <a:lstStyle/>
          <a:p>
            <a:pPr marL="342900" lvl="1" indent="-342900" eaLnBrk="1" hangingPunct="1">
              <a:lnSpc>
                <a:spcPct val="150000"/>
              </a:lnSpc>
              <a:spcBef>
                <a:spcPts val="600"/>
              </a:spcBef>
              <a:spcAft>
                <a:spcPts val="600"/>
              </a:spcAft>
              <a:buBlip>
                <a:blip r:embed="rId2"/>
              </a:buBlip>
            </a:pP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客户端</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服务器认证交换</a:t>
            </a:r>
            <a:r>
              <a:rPr lang="en-US" altLang="zh-CN"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(client/server authentication exchange)</a:t>
            </a:r>
            <a:r>
              <a:rPr lang="zh-CN" altLang="en-US" sz="22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2200" kern="1200" dirty="0">
                <a:latin typeface="微软雅黑" pitchFamily="34" charset="-122"/>
                <a:ea typeface="微软雅黑" pitchFamily="34" charset="-122"/>
              </a:rPr>
              <a:t>版本</a:t>
            </a:r>
            <a:r>
              <a:rPr lang="en-US" altLang="zh-CN" sz="2200" kern="1200" dirty="0">
                <a:latin typeface="微软雅黑" pitchFamily="34" charset="-122"/>
                <a:ea typeface="微软雅黑" pitchFamily="34" charset="-122"/>
              </a:rPr>
              <a:t>5 </a:t>
            </a:r>
            <a:r>
              <a:rPr lang="zh-CN" altLang="en-US" sz="2200" kern="1200" dirty="0">
                <a:latin typeface="微软雅黑" pitchFamily="34" charset="-122"/>
                <a:ea typeface="微软雅黑" pitchFamily="34" charset="-122"/>
              </a:rPr>
              <a:t>中出现了</a:t>
            </a:r>
            <a:r>
              <a:rPr lang="en-US" altLang="zh-CN" sz="2200" kern="1200" dirty="0">
                <a:latin typeface="微软雅黑" pitchFamily="34" charset="-122"/>
                <a:ea typeface="微软雅黑" pitchFamily="34" charset="-122"/>
              </a:rPr>
              <a:t>-</a:t>
            </a:r>
            <a:r>
              <a:rPr lang="zh-CN" altLang="en-US" sz="2200" kern="1200" dirty="0">
                <a:latin typeface="微软雅黑" pitchFamily="34" charset="-122"/>
                <a:ea typeface="微软雅黑" pitchFamily="34" charset="-122"/>
              </a:rPr>
              <a:t>些新的特点</a:t>
            </a:r>
            <a:r>
              <a:rPr lang="en-US" altLang="zh-CN" sz="2200" kern="1200" dirty="0">
                <a:latin typeface="微软雅黑" pitchFamily="34" charset="-122"/>
                <a:ea typeface="微软雅黑" pitchFamily="34" charset="-122"/>
              </a:rPr>
              <a:t>,</a:t>
            </a:r>
            <a:r>
              <a:rPr lang="zh-CN" altLang="en-US" sz="2200" kern="1200" dirty="0">
                <a:latin typeface="微软雅黑" pitchFamily="34" charset="-122"/>
                <a:ea typeface="微软雅黑" pitchFamily="34" charset="-122"/>
              </a:rPr>
              <a:t>认证符包括以下几个新域</a:t>
            </a:r>
            <a:r>
              <a:rPr lang="en-US" altLang="zh-CN" sz="2200" kern="1200" dirty="0">
                <a:latin typeface="微软雅黑" pitchFamily="34" charset="-122"/>
                <a:ea typeface="微软雅黑" pitchFamily="34" charset="-122"/>
              </a:rPr>
              <a:t>:</a:t>
            </a:r>
          </a:p>
          <a:p>
            <a:pPr lvl="1">
              <a:lnSpc>
                <a:spcPct val="150000"/>
              </a:lnSpc>
              <a:spcBef>
                <a:spcPts val="600"/>
              </a:spcBef>
              <a:spcAft>
                <a:spcPts val="600"/>
              </a:spcAft>
              <a:buBlip>
                <a:blip r:embed="rId3"/>
              </a:buBlip>
            </a:pPr>
            <a:r>
              <a:rPr lang="zh-CN" altLang="en-US" kern="1200" dirty="0">
                <a:solidFill>
                  <a:srgbClr val="CC3300"/>
                </a:solidFill>
                <a:latin typeface="微软雅黑" pitchFamily="34" charset="-122"/>
                <a:ea typeface="微软雅黑" pitchFamily="34" charset="-122"/>
                <a:cs typeface="+mn-cs"/>
              </a:rPr>
              <a:t>子密钥</a:t>
            </a:r>
            <a:r>
              <a:rPr lang="en-US" altLang="zh-CN" kern="1200" dirty="0">
                <a:solidFill>
                  <a:srgbClr val="CC3300"/>
                </a:solidFill>
                <a:latin typeface="微软雅黑" pitchFamily="34" charset="-122"/>
                <a:ea typeface="微软雅黑" pitchFamily="34" charset="-122"/>
                <a:cs typeface="+mn-cs"/>
              </a:rPr>
              <a:t>( </a:t>
            </a:r>
            <a:r>
              <a:rPr lang="en-US" altLang="zh-CN" kern="1200" dirty="0" err="1">
                <a:solidFill>
                  <a:srgbClr val="CC3300"/>
                </a:solidFill>
                <a:latin typeface="微软雅黑" pitchFamily="34" charset="-122"/>
                <a:ea typeface="微软雅黑" pitchFamily="34" charset="-122"/>
                <a:cs typeface="+mn-cs"/>
              </a:rPr>
              <a:t>Subkey</a:t>
            </a:r>
            <a:r>
              <a:rPr lang="en-US" altLang="zh-CN" kern="1200" dirty="0">
                <a:solidFill>
                  <a:srgbClr val="CC3300"/>
                </a:solidFill>
                <a:latin typeface="微软雅黑" pitchFamily="34" charset="-122"/>
                <a:ea typeface="微软雅黑" pitchFamily="34" charset="-122"/>
                <a:cs typeface="+mn-cs"/>
              </a:rPr>
              <a:t>) : </a:t>
            </a:r>
            <a:r>
              <a:rPr lang="zh-CN" altLang="en-US" kern="1200" dirty="0">
                <a:latin typeface="微软雅黑" pitchFamily="34" charset="-122"/>
                <a:ea typeface="微软雅黑" pitchFamily="34" charset="-122"/>
                <a:cs typeface="+mn-cs"/>
              </a:rPr>
              <a:t>子密钥是用户选择用来保护此次特定服务会话的加密密钥。如果忽略这个域， 则使用票据中的会话密钥</a:t>
            </a:r>
            <a:r>
              <a:rPr lang="en-US" altLang="zh-CN" kern="1200" dirty="0" err="1">
                <a:latin typeface="微软雅黑" pitchFamily="34" charset="-122"/>
                <a:ea typeface="微软雅黑" pitchFamily="34" charset="-122"/>
                <a:cs typeface="+mn-cs"/>
              </a:rPr>
              <a:t>Kc,v</a:t>
            </a:r>
            <a:endParaRPr lang="en-US" altLang="zh-CN" kern="1200" dirty="0">
              <a:latin typeface="微软雅黑" pitchFamily="34" charset="-122"/>
              <a:ea typeface="微软雅黑" pitchFamily="34" charset="-122"/>
              <a:cs typeface="+mn-cs"/>
            </a:endParaRPr>
          </a:p>
          <a:p>
            <a:pPr lvl="1">
              <a:lnSpc>
                <a:spcPct val="150000"/>
              </a:lnSpc>
              <a:spcBef>
                <a:spcPts val="600"/>
              </a:spcBef>
              <a:spcAft>
                <a:spcPts val="600"/>
              </a:spcAft>
              <a:buBlip>
                <a:blip r:embed="rId3"/>
              </a:buBlip>
            </a:pPr>
            <a:r>
              <a:rPr lang="zh-CN" altLang="en-US" kern="1200" dirty="0">
                <a:solidFill>
                  <a:srgbClr val="CC3300"/>
                </a:solidFill>
                <a:latin typeface="微软雅黑" pitchFamily="34" charset="-122"/>
                <a:ea typeface="微软雅黑" pitchFamily="34" charset="-122"/>
                <a:cs typeface="+mn-cs"/>
              </a:rPr>
              <a:t>序列号</a:t>
            </a:r>
            <a:r>
              <a:rPr lang="en-US" altLang="zh-CN" kern="1200" dirty="0">
                <a:solidFill>
                  <a:srgbClr val="CC3300"/>
                </a:solidFill>
                <a:latin typeface="微软雅黑" pitchFamily="34" charset="-122"/>
                <a:ea typeface="微软雅黑" pitchFamily="34" charset="-122"/>
                <a:cs typeface="+mn-cs"/>
              </a:rPr>
              <a:t>( sequence number): </a:t>
            </a:r>
            <a:r>
              <a:rPr lang="zh-CN" altLang="en-US" kern="1200" dirty="0">
                <a:solidFill>
                  <a:srgbClr val="CC3300"/>
                </a:solidFill>
                <a:latin typeface="微软雅黑" pitchFamily="34" charset="-122"/>
                <a:ea typeface="微软雅黑" pitchFamily="34" charset="-122"/>
                <a:cs typeface="+mn-cs"/>
              </a:rPr>
              <a:t>这是一个可选择的域。</a:t>
            </a:r>
            <a:r>
              <a:rPr lang="zh-CN" altLang="en-US" kern="1200" dirty="0">
                <a:latin typeface="微软雅黑" pitchFamily="34" charset="-122"/>
                <a:ea typeface="微软雅黑" pitchFamily="34" charset="-122"/>
                <a:cs typeface="+mn-cs"/>
              </a:rPr>
              <a:t>指定了在此次会话中，服务器向客户端发送消息中所用序列号的起始值。消息可能会顺序编号以检测重放</a:t>
            </a:r>
            <a:r>
              <a:rPr lang="zh-CN" altLang="en-US" dirty="0"/>
              <a:t>。</a:t>
            </a:r>
            <a:endParaRPr lang="zh-CN" altLang="en-US" kern="1200" dirty="0">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304043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版本</a:t>
            </a:r>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5 </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的认证对话</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74</a:t>
            </a:fld>
            <a:endParaRPr lang="en-US" altLang="zh-CN"/>
          </a:p>
        </p:txBody>
      </p:sp>
      <p:pic>
        <p:nvPicPr>
          <p:cNvPr id="4" name="图片 3"/>
          <p:cNvPicPr>
            <a:picLocks noChangeAspect="1"/>
          </p:cNvPicPr>
          <p:nvPr/>
        </p:nvPicPr>
        <p:blipFill>
          <a:blip r:embed="rId2"/>
          <a:stretch>
            <a:fillRect/>
          </a:stretch>
        </p:blipFill>
        <p:spPr>
          <a:xfrm>
            <a:off x="1173214" y="1195466"/>
            <a:ext cx="7333705" cy="5019862"/>
          </a:xfrm>
          <a:prstGeom prst="rect">
            <a:avLst/>
          </a:prstGeom>
        </p:spPr>
      </p:pic>
    </p:spTree>
    <p:extLst>
      <p:ext uri="{BB962C8B-B14F-4D97-AF65-F5344CB8AC3E}">
        <p14:creationId xmlns:p14="http://schemas.microsoft.com/office/powerpoint/2010/main" val="2109419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Kerberos</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存在的问题</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75</a:t>
            </a:fld>
            <a:endParaRPr lang="en-US" altLang="zh-CN"/>
          </a:p>
        </p:txBody>
      </p:sp>
      <p:sp>
        <p:nvSpPr>
          <p:cNvPr id="4" name="内容占位符 2"/>
          <p:cNvSpPr txBox="1">
            <a:spLocks/>
          </p:cNvSpPr>
          <p:nvPr/>
        </p:nvSpPr>
        <p:spPr>
          <a:xfrm>
            <a:off x="457200" y="1300390"/>
            <a:ext cx="6785429"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FontTx/>
              <a:buBlip>
                <a:blip r:embed="rId2"/>
              </a:buBlip>
            </a:pP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要求一个可信任的票据授权服务器连续可用</a:t>
            </a:r>
            <a:endPar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服务器的真实性要求再授权服务器与每一个服务器之间保持一种信任关系</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要求实时传输（票据时间限制）</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口令的猜测</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返回给用户的原始票据是用用户口令加密的</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Kerberos</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是一整套解决方案，不能与其它方案结合</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使用</a:t>
            </a:r>
          </a:p>
        </p:txBody>
      </p:sp>
      <p:pic>
        <p:nvPicPr>
          <p:cNvPr id="5" name="图片 4"/>
          <p:cNvPicPr>
            <a:picLocks noChangeAspect="1"/>
          </p:cNvPicPr>
          <p:nvPr/>
        </p:nvPicPr>
        <p:blipFill>
          <a:blip r:embed="rId3">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770914" y="2387600"/>
            <a:ext cx="2373086" cy="1347447"/>
          </a:xfrm>
          <a:prstGeom prst="rect">
            <a:avLst/>
          </a:prstGeom>
        </p:spPr>
      </p:pic>
    </p:spTree>
    <p:extLst>
      <p:ext uri="{BB962C8B-B14F-4D97-AF65-F5344CB8AC3E}">
        <p14:creationId xmlns:p14="http://schemas.microsoft.com/office/powerpoint/2010/main" val="8212243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5"/>
          <p:cNvGrpSpPr>
            <a:grpSpLocks/>
          </p:cNvGrpSpPr>
          <p:nvPr/>
        </p:nvGrpSpPr>
        <p:grpSpPr bwMode="auto">
          <a:xfrm>
            <a:off x="1616120" y="3121025"/>
            <a:ext cx="762000" cy="665163"/>
            <a:chOff x="3174" y="2656"/>
            <a:chExt cx="1549" cy="1351"/>
          </a:xfrm>
          <a:solidFill>
            <a:srgbClr val="7030A0"/>
          </a:solidFill>
        </p:grpSpPr>
        <p:sp>
          <p:nvSpPr>
            <p:cNvPr id="49"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pPr eaLnBrk="1" hangingPunct="1">
              <a:spcBef>
                <a:spcPct val="10000"/>
              </a:spcBef>
            </a:pP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第 </a:t>
            </a:r>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章  密钥分配和用户认证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76</a:t>
            </a:fld>
            <a:endParaRPr lang="en-US" altLang="zh-CN">
              <a:latin typeface="Times New Roman" pitchFamily="18" charset="0"/>
            </a:endParaRPr>
          </a:p>
        </p:txBody>
      </p:sp>
      <p:grpSp>
        <p:nvGrpSpPr>
          <p:cNvPr id="19469" name="Group 13"/>
          <p:cNvGrpSpPr>
            <a:grpSpLocks/>
          </p:cNvGrpSpPr>
          <p:nvPr/>
        </p:nvGrpSpPr>
        <p:grpSpPr bwMode="auto">
          <a:xfrm>
            <a:off x="1626371" y="1380913"/>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703277" y="1460169"/>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kumimoji="1" lang="zh-CN" altLang="en-US" sz="2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基于非对称加密的密钥分配</a:t>
            </a:r>
          </a:p>
        </p:txBody>
      </p:sp>
      <p:sp>
        <p:nvSpPr>
          <p:cNvPr id="19490" name="Text Box 34"/>
          <p:cNvSpPr txBox="1">
            <a:spLocks noChangeArrowheads="1"/>
          </p:cNvSpPr>
          <p:nvPr/>
        </p:nvSpPr>
        <p:spPr bwMode="gray">
          <a:xfrm>
            <a:off x="1636588" y="3229186"/>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0" hangingPunct="0">
              <a:defRPr sz="2400" b="1">
                <a:solidFill>
                  <a:schemeClr val="bg1"/>
                </a:solidFill>
                <a:latin typeface="微软雅黑" pitchFamily="34" charset="-122"/>
                <a:ea typeface="微软雅黑" pitchFamily="34" charset="-122"/>
              </a:defRPr>
            </a:lvl1pPr>
          </a:lstStyle>
          <a:p>
            <a:r>
              <a:rPr lang="en-US" altLang="zh-CN" dirty="0"/>
              <a:t>4.3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X.509 </a:t>
            </a:r>
            <a:r>
              <a:rPr lang="zh-CN" altLang="en-US" sz="2400" dirty="0">
                <a:latin typeface="微软雅黑" pitchFamily="34" charset="-122"/>
                <a:ea typeface="微软雅黑" pitchFamily="34" charset="-122"/>
              </a:rPr>
              <a:t>证书</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Tree>
    <p:extLst>
      <p:ext uri="{BB962C8B-B14F-4D97-AF65-F5344CB8AC3E}">
        <p14:creationId xmlns:p14="http://schemas.microsoft.com/office/powerpoint/2010/main" val="3411888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重点解决一个问题</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77</a:t>
            </a:fld>
            <a:endParaRPr lang="en-US" altLang="zh-CN"/>
          </a:p>
        </p:txBody>
      </p:sp>
      <p:sp>
        <p:nvSpPr>
          <p:cNvPr id="5" name="内容占位符 2"/>
          <p:cNvSpPr txBox="1">
            <a:spLocks/>
          </p:cNvSpPr>
          <p:nvPr/>
        </p:nvSpPr>
        <p:spPr>
          <a:xfrm>
            <a:off x="518886" y="1110474"/>
            <a:ext cx="8396514"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0" lvl="1" indent="0" algn="ctr" eaLnBrk="1" hangingPunct="1">
              <a:lnSpc>
                <a:spcPct val="150000"/>
              </a:lnSpc>
              <a:spcBef>
                <a:spcPts val="600"/>
              </a:spcBef>
              <a:spcAft>
                <a:spcPts val="600"/>
              </a:spcAft>
              <a:buNone/>
            </a:pPr>
            <a:r>
              <a:rPr lang="zh-CN" altLang="en-US"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如何发布公钥？</a:t>
            </a:r>
            <a:r>
              <a:rPr lang="zh-CN" altLang="en-US" sz="3200" dirty="0">
                <a:latin typeface="微软雅黑" pitchFamily="34" charset="-122"/>
                <a:ea typeface="微软雅黑" pitchFamily="34" charset="-122"/>
              </a:rPr>
              <a:t>                          </a:t>
            </a:r>
            <a:endParaRPr lang="en-US" altLang="zh-CN"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lvl="1" indent="0">
              <a:lnSpc>
                <a:spcPct val="150000"/>
              </a:lnSpc>
              <a:spcBef>
                <a:spcPts val="600"/>
              </a:spcBef>
              <a:spcAft>
                <a:spcPts val="600"/>
              </a:spcAft>
              <a:buNone/>
            </a:pPr>
            <a:endParaRPr lang="en-US" altLang="zh-CN" dirty="0">
              <a:solidFill>
                <a:srgbClr val="CC3300"/>
              </a:solidFill>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92E7946F-703C-450C-A51D-AA456BAEF6ED}"/>
              </a:ext>
            </a:extLst>
          </p:cNvPr>
          <p:cNvSpPr txBox="1"/>
          <p:nvPr/>
        </p:nvSpPr>
        <p:spPr>
          <a:xfrm>
            <a:off x="1468143" y="3163626"/>
            <a:ext cx="6498000" cy="584775"/>
          </a:xfrm>
          <a:prstGeom prst="rect">
            <a:avLst/>
          </a:prstGeom>
          <a:noFill/>
        </p:spPr>
        <p:txBody>
          <a:bodyPr wrap="square" rtlCol="0">
            <a:spAutoFit/>
          </a:bodyPr>
          <a:lstStyle/>
          <a:p>
            <a:r>
              <a:rPr lang="zh-CN" altLang="en-US" sz="3200" b="1" dirty="0"/>
              <a:t>那会话密钥的分配呢？身份认证呢？</a:t>
            </a:r>
          </a:p>
        </p:txBody>
      </p:sp>
      <p:sp>
        <p:nvSpPr>
          <p:cNvPr id="7" name="文本框 6">
            <a:extLst>
              <a:ext uri="{FF2B5EF4-FFF2-40B4-BE49-F238E27FC236}">
                <a16:creationId xmlns:a16="http://schemas.microsoft.com/office/drawing/2014/main" id="{B2850DFD-3025-421C-8BC3-7738190DE3C3}"/>
              </a:ext>
            </a:extLst>
          </p:cNvPr>
          <p:cNvSpPr txBox="1"/>
          <p:nvPr/>
        </p:nvSpPr>
        <p:spPr>
          <a:xfrm>
            <a:off x="2357714" y="4630849"/>
            <a:ext cx="5004657" cy="584775"/>
          </a:xfrm>
          <a:prstGeom prst="rect">
            <a:avLst/>
          </a:prstGeom>
          <a:noFill/>
        </p:spPr>
        <p:txBody>
          <a:bodyPr wrap="square" rtlCol="0">
            <a:spAutoFit/>
          </a:bodyPr>
          <a:lstStyle/>
          <a:p>
            <a:r>
              <a:rPr lang="zh-CN" altLang="en-US" sz="3200" b="1" dirty="0"/>
              <a:t>后续章节重点讲解内容！</a:t>
            </a:r>
          </a:p>
        </p:txBody>
      </p:sp>
    </p:spTree>
    <p:extLst>
      <p:ext uri="{BB962C8B-B14F-4D97-AF65-F5344CB8AC3E}">
        <p14:creationId xmlns:p14="http://schemas.microsoft.com/office/powerpoint/2010/main" val="370966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基于公钥密码的秘密密钥分发</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78</a:t>
            </a:fld>
            <a:endParaRPr lang="en-US" altLang="zh-CN"/>
          </a:p>
        </p:txBody>
      </p:sp>
      <p:sp>
        <p:nvSpPr>
          <p:cNvPr id="5" name="内容占位符 2"/>
          <p:cNvSpPr txBox="1">
            <a:spLocks/>
          </p:cNvSpPr>
          <p:nvPr/>
        </p:nvSpPr>
        <p:spPr>
          <a:xfrm>
            <a:off x="518886" y="1110474"/>
            <a:ext cx="8396514" cy="5119783"/>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假设</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Alice</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和</a:t>
            </a:r>
            <a:r>
              <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Bob</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准备进行如下秘密通信</a:t>
            </a:r>
            <a:endParaRPr lang="en-US" altLang="zh-CN"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Bob: </a:t>
            </a:r>
            <a:r>
              <a:rPr lang="zh-CN" altLang="en-US" sz="2200" dirty="0">
                <a:latin typeface="微软雅黑" pitchFamily="34" charset="-122"/>
                <a:ea typeface="微软雅黑" pitchFamily="34" charset="-122"/>
              </a:rPr>
              <a:t>准备消息；</a:t>
            </a: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Bob: </a:t>
            </a:r>
            <a:r>
              <a:rPr lang="zh-CN" altLang="en-US" sz="2200" dirty="0">
                <a:latin typeface="微软雅黑" pitchFamily="34" charset="-122"/>
                <a:ea typeface="微软雅黑" pitchFamily="34" charset="-122"/>
              </a:rPr>
              <a:t>利用一次性会话密钥，使用对称加密算法加密消息；</a:t>
            </a: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Bob: </a:t>
            </a:r>
            <a:r>
              <a:rPr lang="zh-CN" altLang="en-US" sz="2200" dirty="0">
                <a:latin typeface="微软雅黑" pitchFamily="34" charset="-122"/>
                <a:ea typeface="微软雅黑" pitchFamily="34" charset="-122"/>
              </a:rPr>
              <a:t>利用</a:t>
            </a:r>
            <a:r>
              <a:rPr lang="en-US" altLang="zh-CN" sz="2200" dirty="0">
                <a:latin typeface="微软雅黑" pitchFamily="34" charset="-122"/>
                <a:ea typeface="微软雅黑" pitchFamily="34" charset="-122"/>
              </a:rPr>
              <a:t>Alice</a:t>
            </a:r>
            <a:r>
              <a:rPr lang="zh-CN" altLang="en-US" sz="2200" dirty="0">
                <a:latin typeface="微软雅黑" pitchFamily="34" charset="-122"/>
                <a:ea typeface="微软雅黑" pitchFamily="34" charset="-122"/>
              </a:rPr>
              <a:t>的公钥，使用公钥加密算法加密会话密钥；</a:t>
            </a: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Bob: </a:t>
            </a:r>
            <a:r>
              <a:rPr lang="zh-CN" altLang="en-US" sz="2200" dirty="0">
                <a:latin typeface="微软雅黑" pitchFamily="34" charset="-122"/>
                <a:ea typeface="微软雅黑" pitchFamily="34" charset="-122"/>
              </a:rPr>
              <a:t>把加密的会话密钥附在消息上，并且把它发送给</a:t>
            </a:r>
            <a:r>
              <a:rPr lang="en-US" altLang="zh-CN" sz="2200" dirty="0">
                <a:latin typeface="微软雅黑" pitchFamily="34" charset="-122"/>
                <a:ea typeface="微软雅黑" pitchFamily="34" charset="-122"/>
              </a:rPr>
              <a:t>Alice</a:t>
            </a:r>
          </a:p>
          <a:p>
            <a:pPr marL="342900" lvl="1" indent="-342900" eaLnBrk="1" hangingPunct="1">
              <a:lnSpc>
                <a:spcPct val="150000"/>
              </a:lnSpc>
              <a:spcBef>
                <a:spcPts val="600"/>
              </a:spcBef>
              <a:spcAft>
                <a:spcPts val="600"/>
              </a:spcAft>
              <a:buBlip>
                <a:blip r:embed="rId3"/>
              </a:buBlip>
            </a:pP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问题：</a:t>
            </a: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1</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Alice</a:t>
            </a:r>
            <a:r>
              <a:rPr lang="zh-CN" altLang="en-US" sz="2200" dirty="0">
                <a:latin typeface="微软雅黑" pitchFamily="34" charset="-122"/>
                <a:ea typeface="微软雅黑" pitchFamily="34" charset="-122"/>
              </a:rPr>
              <a:t>如何获得消息？</a:t>
            </a:r>
            <a:endParaRPr lang="en-US" altLang="zh-CN" sz="2200" dirty="0">
              <a:latin typeface="微软雅黑" pitchFamily="34" charset="-122"/>
              <a:ea typeface="微软雅黑" pitchFamily="34" charset="-122"/>
            </a:endParaRPr>
          </a:p>
          <a:p>
            <a:pPr lvl="1">
              <a:lnSpc>
                <a:spcPct val="150000"/>
              </a:lnSpc>
              <a:spcBef>
                <a:spcPts val="600"/>
              </a:spcBef>
              <a:spcAft>
                <a:spcPts val="600"/>
              </a:spcAft>
              <a:buBlip>
                <a:blip r:embed="rId4"/>
              </a:buBlip>
            </a:pPr>
            <a:r>
              <a:rPr lang="en-US" altLang="zh-CN" sz="2200" dirty="0">
                <a:latin typeface="微软雅黑" pitchFamily="34" charset="-122"/>
                <a:ea typeface="微软雅黑" pitchFamily="34" charset="-122"/>
              </a:rPr>
              <a:t>2</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Bob</a:t>
            </a:r>
            <a:r>
              <a:rPr lang="zh-CN" altLang="en-US" sz="2200" dirty="0">
                <a:latin typeface="微软雅黑" pitchFamily="34" charset="-122"/>
                <a:ea typeface="微软雅黑" pitchFamily="34" charset="-122"/>
              </a:rPr>
              <a:t>怎么知道一定是</a:t>
            </a:r>
            <a:r>
              <a:rPr lang="en-US" altLang="zh-CN" sz="2200" dirty="0">
                <a:latin typeface="微软雅黑" pitchFamily="34" charset="-122"/>
                <a:ea typeface="微软雅黑" pitchFamily="34" charset="-122"/>
              </a:rPr>
              <a:t>Alice</a:t>
            </a:r>
            <a:r>
              <a:rPr lang="zh-CN" altLang="en-US" sz="2200" dirty="0">
                <a:latin typeface="微软雅黑" pitchFamily="34" charset="-122"/>
                <a:ea typeface="微软雅黑" pitchFamily="34" charset="-122"/>
              </a:rPr>
              <a:t>和他通信？</a:t>
            </a:r>
            <a:endParaRPr lang="en-US" altLang="zh-CN" sz="2200" dirty="0">
              <a:latin typeface="微软雅黑" pitchFamily="34" charset="-122"/>
              <a:ea typeface="微软雅黑" pitchFamily="34" charset="-122"/>
            </a:endParaRPr>
          </a:p>
          <a:p>
            <a:pPr marL="457200" lvl="1" indent="0">
              <a:lnSpc>
                <a:spcPct val="150000"/>
              </a:lnSpc>
              <a:spcBef>
                <a:spcPts val="600"/>
              </a:spcBef>
              <a:spcAft>
                <a:spcPts val="600"/>
              </a:spcAft>
              <a:buNone/>
            </a:pPr>
            <a:r>
              <a:rPr lang="zh-CN" altLang="en-US" sz="2200" dirty="0">
                <a:latin typeface="微软雅黑" pitchFamily="34" charset="-122"/>
                <a:ea typeface="微软雅黑" pitchFamily="34" charset="-122"/>
              </a:rPr>
              <a:t>                          </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lvl="1" indent="0">
              <a:lnSpc>
                <a:spcPct val="150000"/>
              </a:lnSpc>
              <a:spcBef>
                <a:spcPts val="600"/>
              </a:spcBef>
              <a:spcAft>
                <a:spcPts val="600"/>
              </a:spcAft>
              <a:buNone/>
            </a:pPr>
            <a:endParaRPr lang="en-US" altLang="zh-CN" dirty="0">
              <a:solidFill>
                <a:srgbClr val="CC3300"/>
              </a:solidFill>
              <a:latin typeface="微软雅黑" pitchFamily="34" charset="-122"/>
              <a:ea typeface="微软雅黑" pitchFamily="34" charset="-122"/>
            </a:endParaRPr>
          </a:p>
        </p:txBody>
      </p:sp>
    </p:spTree>
    <p:extLst>
      <p:ext uri="{BB962C8B-B14F-4D97-AF65-F5344CB8AC3E}">
        <p14:creationId xmlns:p14="http://schemas.microsoft.com/office/powerpoint/2010/main" val="27936291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79</a:t>
            </a:fld>
            <a:endParaRPr lang="en-US" altLang="zh-CN"/>
          </a:p>
        </p:txBody>
      </p:sp>
      <p:sp>
        <p:nvSpPr>
          <p:cNvPr id="5" name="内容占位符 2"/>
          <p:cNvSpPr txBox="1">
            <a:spLocks/>
          </p:cNvSpPr>
          <p:nvPr/>
        </p:nvSpPr>
        <p:spPr>
          <a:xfrm>
            <a:off x="457200" y="1300390"/>
            <a:ext cx="7870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FontTx/>
              <a:buBlip>
                <a:blip r:embed="rId2"/>
              </a:buBlip>
            </a:pPr>
            <a:r>
              <a:rPr lang="zh-CN" altLang="en-US"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公钥加密公钥是公开的</a:t>
            </a:r>
            <a:endParaRPr lang="en-US" altLang="zh-CN" sz="2400"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方便</a:t>
            </a:r>
            <a:endParaRPr lang="en-US" altLang="zh-CN"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任何人都可以伪造公共通告</a:t>
            </a:r>
            <a:endParaRPr lang="en-US" altLang="zh-CN" dirty="0">
              <a:latin typeface="微软雅黑" pitchFamily="34" charset="-122"/>
              <a:ea typeface="微软雅黑" pitchFamily="34" charset="-122"/>
            </a:endParaRPr>
          </a:p>
          <a:p>
            <a:pPr marL="342900" lvl="1" indent="-342900" eaLnBrk="1" hangingPunct="1">
              <a:lnSpc>
                <a:spcPct val="150000"/>
              </a:lnSpc>
              <a:spcBef>
                <a:spcPts val="600"/>
              </a:spcBef>
              <a:spcAft>
                <a:spcPts val="600"/>
              </a:spcAft>
              <a:buFontTx/>
              <a:buBlip>
                <a:blip r:embed="rId2"/>
              </a:buBlip>
            </a:pPr>
            <a:r>
              <a:rPr lang="zh-CN" altLang="en-US"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例子</a:t>
            </a:r>
            <a:endParaRPr lang="en-US" altLang="zh-CN"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en-US" altLang="zh-CN" sz="2800" dirty="0" err="1">
                <a:latin typeface="微软雅黑" pitchFamily="34" charset="-122"/>
                <a:ea typeface="微软雅黑" pitchFamily="34" charset="-122"/>
              </a:rPr>
              <a:t>MyName</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1234567abc</a:t>
            </a:r>
            <a:r>
              <a:rPr lang="zh-CN" altLang="en-US" sz="2800" dirty="0">
                <a:latin typeface="微软雅黑" pitchFamily="34" charset="-122"/>
                <a:ea typeface="微软雅黑" pitchFamily="34" charset="-122"/>
              </a:rPr>
              <a:t>；放在网页上公开</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800" dirty="0">
                <a:latin typeface="微软雅黑" pitchFamily="34" charset="-122"/>
                <a:ea typeface="微软雅黑" pitchFamily="34" charset="-122"/>
              </a:rPr>
              <a:t>网页被修改：</a:t>
            </a:r>
            <a:r>
              <a:rPr lang="en-US" altLang="zh-CN" sz="2800" dirty="0" err="1">
                <a:latin typeface="微软雅黑" pitchFamily="34" charset="-122"/>
                <a:ea typeface="微软雅黑" pitchFamily="34" charset="-122"/>
              </a:rPr>
              <a:t>MyName</a:t>
            </a:r>
            <a:r>
              <a:rPr lang="zh-CN" altLang="en-US" sz="2800" dirty="0">
                <a:latin typeface="微软雅黑" pitchFamily="34" charset="-122"/>
                <a:ea typeface="微软雅黑" pitchFamily="34" charset="-122"/>
              </a:rPr>
              <a:t>，公钥修改为：</a:t>
            </a:r>
            <a:r>
              <a:rPr lang="en-US" altLang="zh-CN" sz="2800" dirty="0">
                <a:latin typeface="微软雅黑" pitchFamily="34" charset="-122"/>
                <a:ea typeface="微软雅黑" pitchFamily="34" charset="-122"/>
              </a:rPr>
              <a:t>abc1234567</a:t>
            </a:r>
          </a:p>
          <a:p>
            <a:pPr marL="457200" lvl="1" indent="0">
              <a:lnSpc>
                <a:spcPct val="150000"/>
              </a:lnSpc>
              <a:spcBef>
                <a:spcPts val="600"/>
              </a:spcBef>
              <a:spcAft>
                <a:spcPts val="600"/>
              </a:spcAft>
              <a:buNone/>
            </a:pPr>
            <a:endParaRPr lang="en-US" altLang="zh-CN" sz="28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63120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a:t>
            </a:fld>
            <a:endParaRPr lang="en-US" altLang="zh-CN"/>
          </a:p>
        </p:txBody>
      </p:sp>
      <p:sp>
        <p:nvSpPr>
          <p:cNvPr id="5" name="Rectangle 3"/>
          <p:cNvSpPr txBox="1">
            <a:spLocks noChangeArrowheads="1"/>
          </p:cNvSpPr>
          <p:nvPr/>
        </p:nvSpPr>
        <p:spPr>
          <a:xfrm>
            <a:off x="1104900" y="1507609"/>
            <a:ext cx="7480300" cy="48804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nSpc>
                <a:spcPct val="150000"/>
              </a:lnSpc>
              <a:spcBef>
                <a:spcPts val="1200"/>
              </a:spcBef>
              <a:spcAft>
                <a:spcPts val="1800"/>
              </a:spcAft>
              <a:buBlip>
                <a:blip r:embed="rId2"/>
              </a:buBlip>
            </a:pPr>
            <a:r>
              <a:rPr lang="zh-CN" altLang="en-US" sz="2200" dirty="0">
                <a:latin typeface="微软雅黑" pitchFamily="34" charset="-122"/>
                <a:ea typeface="微软雅黑" pitchFamily="34" charset="-122"/>
              </a:rPr>
              <a:t>两个用户</a:t>
            </a: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和</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获得共享密钥的方法有</a:t>
            </a:r>
            <a:r>
              <a:rPr lang="en-US" altLang="zh-CN" sz="2200" dirty="0">
                <a:latin typeface="微软雅黑" pitchFamily="34" charset="-122"/>
                <a:ea typeface="微软雅黑" pitchFamily="34" charset="-122"/>
              </a:rPr>
              <a:t>4</a:t>
            </a:r>
            <a:r>
              <a:rPr lang="zh-CN" altLang="en-US" sz="2200" dirty="0">
                <a:latin typeface="微软雅黑" pitchFamily="34" charset="-122"/>
                <a:ea typeface="微软雅黑" pitchFamily="34" charset="-122"/>
              </a:rPr>
              <a:t>种：</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密钥由</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选取并通过</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物理手段</a:t>
            </a:r>
            <a:r>
              <a:rPr lang="zh-CN" altLang="en-US" dirty="0">
                <a:latin typeface="微软雅黑" pitchFamily="34" charset="-122"/>
                <a:ea typeface="微软雅黑" pitchFamily="34" charset="-122"/>
              </a:rPr>
              <a:t>发送给</a:t>
            </a:r>
            <a:r>
              <a:rPr lang="en-US" altLang="zh-CN" dirty="0">
                <a:latin typeface="微软雅黑" pitchFamily="34" charset="-122"/>
                <a:ea typeface="微软雅黑" pitchFamily="34" charset="-122"/>
              </a:rPr>
              <a:t>B</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密钥由第三方选取并通过</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物理手段</a:t>
            </a:r>
            <a:r>
              <a:rPr lang="zh-CN" altLang="en-US" dirty="0">
                <a:latin typeface="微软雅黑" pitchFamily="34" charset="-122"/>
                <a:ea typeface="微软雅黑" pitchFamily="34" charset="-122"/>
              </a:rPr>
              <a:t>发送给</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B</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如果</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事先已有一密钥，则其中一方选取新密钥后，用已有的密钥加密新密钥并发送给另一方</a:t>
            </a:r>
          </a:p>
          <a:p>
            <a:pPr lvl="1">
              <a:lnSpc>
                <a:spcPct val="150000"/>
              </a:lnSpc>
              <a:spcBef>
                <a:spcPts val="600"/>
              </a:spcBef>
              <a:spcAft>
                <a:spcPts val="600"/>
              </a:spcAft>
              <a:buBlip>
                <a:blip r:embed="rId3"/>
              </a:buBlip>
            </a:pPr>
            <a:r>
              <a:rPr lang="zh-CN" altLang="en-US" dirty="0">
                <a:latin typeface="微软雅黑" pitchFamily="34" charset="-122"/>
                <a:ea typeface="微软雅黑" pitchFamily="34" charset="-122"/>
              </a:rPr>
              <a:t>如果</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与</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第三方</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分别有一保密信道，则</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为</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选取密钥后，分别在两个保密信道上发送给</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p>
        </p:txBody>
      </p:sp>
    </p:spTree>
    <p:extLst>
      <p:ext uri="{BB962C8B-B14F-4D97-AF65-F5344CB8AC3E}">
        <p14:creationId xmlns:p14="http://schemas.microsoft.com/office/powerpoint/2010/main" val="17039422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80</a:t>
            </a:fld>
            <a:endParaRPr lang="en-US" altLang="zh-CN"/>
          </a:p>
        </p:txBody>
      </p:sp>
      <p:sp>
        <p:nvSpPr>
          <p:cNvPr id="5" name="内容占位符 2"/>
          <p:cNvSpPr txBox="1">
            <a:spLocks/>
          </p:cNvSpPr>
          <p:nvPr/>
        </p:nvSpPr>
        <p:spPr>
          <a:xfrm>
            <a:off x="130629" y="1300390"/>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FontTx/>
              <a:buBlip>
                <a:blip r:embed="rId2"/>
              </a:buBlip>
            </a:pPr>
            <a:r>
              <a:rPr lang="zh-CN" altLang="en-US"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例子</a:t>
            </a:r>
            <a:endParaRPr lang="en-US" altLang="zh-CN" sz="3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en-US" altLang="zh-CN" sz="2600" dirty="0" err="1">
                <a:latin typeface="微软雅黑" pitchFamily="34" charset="-122"/>
                <a:ea typeface="微软雅黑" pitchFamily="34" charset="-122"/>
              </a:rPr>
              <a:t>MyName</a:t>
            </a:r>
            <a:r>
              <a:rPr lang="zh-CN" altLang="en-US" sz="2600" dirty="0">
                <a:latin typeface="微软雅黑" pitchFamily="34" charset="-122"/>
                <a:ea typeface="微软雅黑" pitchFamily="34" charset="-122"/>
              </a:rPr>
              <a:t>，</a:t>
            </a:r>
            <a:r>
              <a:rPr lang="en-US" altLang="zh-CN" sz="2600" dirty="0">
                <a:latin typeface="微软雅黑" pitchFamily="34" charset="-122"/>
                <a:ea typeface="微软雅黑" pitchFamily="34" charset="-122"/>
              </a:rPr>
              <a:t>1234567abc</a:t>
            </a:r>
            <a:r>
              <a:rPr lang="zh-CN" altLang="en-US" sz="2600" dirty="0">
                <a:latin typeface="微软雅黑" pitchFamily="34" charset="-122"/>
                <a:ea typeface="微软雅黑" pitchFamily="34" charset="-122"/>
              </a:rPr>
              <a:t>，</a:t>
            </a:r>
            <a:r>
              <a:rPr lang="zh-CN" altLang="en-US" sz="2600" b="1" dirty="0">
                <a:solidFill>
                  <a:srgbClr val="FF0000"/>
                </a:solidFill>
                <a:latin typeface="微软雅黑" pitchFamily="34" charset="-122"/>
                <a:ea typeface="微软雅黑" pitchFamily="34" charset="-122"/>
              </a:rPr>
              <a:t>签名（权威机构）</a:t>
            </a:r>
            <a:r>
              <a:rPr lang="zh-CN" altLang="en-US" sz="2600" dirty="0">
                <a:latin typeface="微软雅黑" pitchFamily="34" charset="-122"/>
                <a:ea typeface="微软雅黑" pitchFamily="34" charset="-122"/>
              </a:rPr>
              <a:t>；放在网页上公开</a:t>
            </a:r>
            <a:endParaRPr lang="en-US" altLang="zh-CN" sz="26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600" dirty="0">
                <a:latin typeface="微软雅黑" pitchFamily="34" charset="-122"/>
                <a:ea typeface="微软雅黑" pitchFamily="34" charset="-122"/>
              </a:rPr>
              <a:t>签名</a:t>
            </a:r>
            <a:r>
              <a:rPr lang="en-US" altLang="zh-CN" sz="2600" dirty="0">
                <a:latin typeface="微软雅黑" pitchFamily="34" charset="-122"/>
                <a:ea typeface="微软雅黑" pitchFamily="34" charset="-122"/>
              </a:rPr>
              <a:t>=E[private key, Hash(MyName,1234567abc)]</a:t>
            </a:r>
          </a:p>
          <a:p>
            <a:pPr lvl="1">
              <a:lnSpc>
                <a:spcPct val="150000"/>
              </a:lnSpc>
              <a:spcBef>
                <a:spcPts val="600"/>
              </a:spcBef>
              <a:spcAft>
                <a:spcPts val="600"/>
              </a:spcAft>
              <a:buBlip>
                <a:blip r:embed="rId3"/>
              </a:buBlip>
            </a:pPr>
            <a:r>
              <a:rPr lang="zh-CN" altLang="en-US" sz="2600" dirty="0">
                <a:latin typeface="微软雅黑" pitchFamily="34" charset="-122"/>
                <a:ea typeface="微软雅黑" pitchFamily="34" charset="-122"/>
              </a:rPr>
              <a:t>网页被修改：</a:t>
            </a:r>
            <a:r>
              <a:rPr lang="en-US" altLang="zh-CN" sz="2600" dirty="0" err="1">
                <a:latin typeface="微软雅黑" pitchFamily="34" charset="-122"/>
                <a:ea typeface="微软雅黑" pitchFamily="34" charset="-122"/>
              </a:rPr>
              <a:t>MyName</a:t>
            </a:r>
            <a:r>
              <a:rPr lang="zh-CN" altLang="en-US" sz="2600" dirty="0">
                <a:latin typeface="微软雅黑" pitchFamily="34" charset="-122"/>
                <a:ea typeface="微软雅黑" pitchFamily="34" charset="-122"/>
              </a:rPr>
              <a:t>，公钥修改为：</a:t>
            </a:r>
            <a:r>
              <a:rPr lang="en-US" altLang="zh-CN" sz="2600" dirty="0">
                <a:latin typeface="微软雅黑" pitchFamily="34" charset="-122"/>
                <a:ea typeface="微软雅黑" pitchFamily="34" charset="-122"/>
              </a:rPr>
              <a:t>abc1234567</a:t>
            </a:r>
            <a:r>
              <a:rPr lang="zh-CN" altLang="en-US" sz="2600" dirty="0">
                <a:latin typeface="微软雅黑" pitchFamily="34" charset="-122"/>
                <a:ea typeface="微软雅黑" pitchFamily="34" charset="-122"/>
              </a:rPr>
              <a:t>，</a:t>
            </a:r>
            <a:r>
              <a:rPr lang="zh-CN" altLang="en-US" sz="2600" b="1" dirty="0">
                <a:solidFill>
                  <a:srgbClr val="FF0000"/>
                </a:solidFill>
                <a:latin typeface="微软雅黑" pitchFamily="34" charset="-122"/>
                <a:ea typeface="微软雅黑" pitchFamily="34" charset="-122"/>
              </a:rPr>
              <a:t>签名</a:t>
            </a:r>
            <a:endParaRPr lang="en-US" altLang="zh-CN" sz="2600" b="1" dirty="0">
              <a:solidFill>
                <a:srgbClr val="FF0000"/>
              </a:solidFill>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2600" dirty="0">
                <a:solidFill>
                  <a:srgbClr val="FF0000"/>
                </a:solidFill>
                <a:latin typeface="微软雅黑" pitchFamily="34" charset="-122"/>
                <a:ea typeface="微软雅黑" pitchFamily="34" charset="-122"/>
              </a:rPr>
              <a:t>其他人可以通过签名验证，发现证书被修改</a:t>
            </a:r>
            <a:endParaRPr lang="en-US" altLang="zh-CN" sz="26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3371631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81</a:t>
            </a:fld>
            <a:endParaRPr lang="en-US" altLang="zh-CN"/>
          </a:p>
        </p:txBody>
      </p:sp>
      <p:sp>
        <p:nvSpPr>
          <p:cNvPr id="5" name="内容占位符 2"/>
          <p:cNvSpPr txBox="1">
            <a:spLocks/>
          </p:cNvSpPr>
          <p:nvPr/>
        </p:nvSpPr>
        <p:spPr>
          <a:xfrm>
            <a:off x="0" y="1288257"/>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50000"/>
              </a:lnSpc>
              <a:spcBef>
                <a:spcPts val="600"/>
              </a:spcBef>
              <a:spcAft>
                <a:spcPts val="600"/>
              </a:spcAft>
              <a:buBlip>
                <a:blip r:embed="rId2"/>
              </a:buBlip>
            </a:pPr>
            <a:r>
              <a:rPr lang="zh-CN" altLang="en-US" sz="3200" dirty="0">
                <a:solidFill>
                  <a:srgbClr val="FF0000"/>
                </a:solidFill>
                <a:latin typeface="微软雅黑" pitchFamily="34" charset="-122"/>
                <a:ea typeface="微软雅黑" pitchFamily="34" charset="-122"/>
              </a:rPr>
              <a:t>其他人可以通过签名验证，发现证书被修改</a:t>
            </a:r>
            <a:endParaRPr lang="en-US" altLang="zh-CN" sz="3200" dirty="0">
              <a:solidFill>
                <a:srgbClr val="FF0000"/>
              </a:solidFill>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3200" dirty="0">
                <a:latin typeface="微软雅黑" pitchFamily="34" charset="-122"/>
                <a:ea typeface="微软雅黑" pitchFamily="34" charset="-122"/>
              </a:rPr>
              <a:t>签名</a:t>
            </a:r>
            <a:r>
              <a:rPr lang="en-US" altLang="zh-CN" sz="3200" dirty="0">
                <a:latin typeface="微软雅黑" pitchFamily="34" charset="-122"/>
                <a:ea typeface="微软雅黑" pitchFamily="34" charset="-122"/>
              </a:rPr>
              <a:t>=E[private key, Hash(MyName,1234567abc)]</a:t>
            </a:r>
          </a:p>
          <a:p>
            <a:pPr lvl="1">
              <a:lnSpc>
                <a:spcPct val="150000"/>
              </a:lnSpc>
              <a:spcBef>
                <a:spcPts val="600"/>
              </a:spcBef>
              <a:spcAft>
                <a:spcPts val="600"/>
              </a:spcAft>
              <a:buBlip>
                <a:blip r:embed="rId2"/>
              </a:buBlip>
            </a:pPr>
            <a:r>
              <a:rPr lang="en-US" altLang="zh-CN" sz="3200" dirty="0">
                <a:solidFill>
                  <a:srgbClr val="FF0000"/>
                </a:solidFill>
                <a:latin typeface="微软雅黑" pitchFamily="34" charset="-122"/>
                <a:ea typeface="微软雅黑" pitchFamily="34" charset="-122"/>
              </a:rPr>
              <a:t>private key</a:t>
            </a:r>
            <a:r>
              <a:rPr lang="zh-CN" altLang="en-US" sz="3200" dirty="0">
                <a:solidFill>
                  <a:srgbClr val="FF0000"/>
                </a:solidFill>
                <a:latin typeface="微软雅黑" pitchFamily="34" charset="-122"/>
                <a:ea typeface="微软雅黑" pitchFamily="34" charset="-122"/>
              </a:rPr>
              <a:t>不能是用户自己的私钥。为什么？</a:t>
            </a:r>
            <a:endParaRPr lang="en-US" altLang="zh-CN" sz="32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6770597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82</a:t>
            </a:fld>
            <a:endParaRPr lang="en-US" altLang="zh-CN"/>
          </a:p>
        </p:txBody>
      </p:sp>
      <p:sp>
        <p:nvSpPr>
          <p:cNvPr id="5" name="内容占位符 2"/>
          <p:cNvSpPr txBox="1">
            <a:spLocks/>
          </p:cNvSpPr>
          <p:nvPr/>
        </p:nvSpPr>
        <p:spPr>
          <a:xfrm>
            <a:off x="0" y="1288257"/>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50000"/>
              </a:lnSpc>
              <a:spcBef>
                <a:spcPts val="600"/>
              </a:spcBef>
              <a:spcAft>
                <a:spcPts val="600"/>
              </a:spcAft>
              <a:buBlip>
                <a:blip r:embed="rId2"/>
              </a:buBlip>
            </a:pPr>
            <a:r>
              <a:rPr lang="en-US" altLang="zh-CN" sz="3200" dirty="0">
                <a:latin typeface="微软雅黑" pitchFamily="34" charset="-122"/>
                <a:ea typeface="微软雅黑" pitchFamily="34" charset="-122"/>
              </a:rPr>
              <a:t>private key</a:t>
            </a:r>
            <a:r>
              <a:rPr lang="zh-CN" altLang="en-US" sz="3200" dirty="0">
                <a:latin typeface="微软雅黑" pitchFamily="34" charset="-122"/>
                <a:ea typeface="微软雅黑" pitchFamily="34" charset="-122"/>
              </a:rPr>
              <a:t>是一个可信机构的私钥。验证时用的也是用这个可信机构的公钥进行验证。</a:t>
            </a:r>
            <a:endParaRPr lang="en-US" altLang="zh-CN" sz="3200" dirty="0">
              <a:latin typeface="微软雅黑" pitchFamily="34" charset="-122"/>
              <a:ea typeface="微软雅黑" pitchFamily="34" charset="-122"/>
            </a:endParaRPr>
          </a:p>
          <a:p>
            <a:pPr lvl="1">
              <a:lnSpc>
                <a:spcPct val="150000"/>
              </a:lnSpc>
              <a:spcBef>
                <a:spcPts val="600"/>
              </a:spcBef>
              <a:spcAft>
                <a:spcPts val="600"/>
              </a:spcAft>
              <a:buBlip>
                <a:blip r:embed="rId2"/>
              </a:buBlip>
            </a:pPr>
            <a:endParaRPr lang="en-US" altLang="zh-CN" sz="32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3200" dirty="0">
                <a:latin typeface="微软雅黑" pitchFamily="34" charset="-122"/>
                <a:ea typeface="微软雅黑" pitchFamily="34" charset="-122"/>
              </a:rPr>
              <a:t>可信机构的公钥是存在电脑本地的，即是操作系统自带的，安装操作系统时公钥就存在了。</a:t>
            </a:r>
            <a:endParaRPr lang="en-US" altLang="zh-CN" sz="32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748387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83</a:t>
            </a:fld>
            <a:endParaRPr lang="en-US" altLang="zh-CN"/>
          </a:p>
        </p:txBody>
      </p:sp>
      <p:sp>
        <p:nvSpPr>
          <p:cNvPr id="5" name="内容占位符 2"/>
          <p:cNvSpPr txBox="1">
            <a:spLocks/>
          </p:cNvSpPr>
          <p:nvPr/>
        </p:nvSpPr>
        <p:spPr>
          <a:xfrm>
            <a:off x="0" y="1288257"/>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黑客修改完</a:t>
            </a:r>
            <a:r>
              <a:rPr lang="en-US" altLang="zh-CN" sz="2800" dirty="0" err="1">
                <a:latin typeface="微软雅黑" pitchFamily="34" charset="-122"/>
                <a:ea typeface="微软雅黑" pitchFamily="34" charset="-122"/>
              </a:rPr>
              <a:t>MyName</a:t>
            </a:r>
            <a:r>
              <a:rPr lang="zh-CN" altLang="en-US" sz="2800" dirty="0">
                <a:latin typeface="微软雅黑" pitchFamily="34" charset="-122"/>
                <a:ea typeface="微软雅黑" pitchFamily="34" charset="-122"/>
              </a:rPr>
              <a:t>的公钥后，然后用自己的私钥进行签名</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solidFill>
                  <a:srgbClr val="FF0000"/>
                </a:solidFill>
                <a:latin typeface="微软雅黑" pitchFamily="34" charset="-122"/>
                <a:ea typeface="微软雅黑" pitchFamily="34" charset="-122"/>
              </a:rPr>
              <a:t>新的签名</a:t>
            </a:r>
            <a:r>
              <a:rPr lang="en-US" altLang="zh-CN" sz="2800" dirty="0">
                <a:latin typeface="微软雅黑" pitchFamily="34" charset="-122"/>
                <a:ea typeface="微软雅黑" pitchFamily="34" charset="-122"/>
              </a:rPr>
              <a:t>=E[</a:t>
            </a:r>
            <a:r>
              <a:rPr lang="zh-CN" altLang="en-US" sz="2800" dirty="0">
                <a:latin typeface="微软雅黑" pitchFamily="34" charset="-122"/>
                <a:ea typeface="微软雅黑" pitchFamily="34" charset="-122"/>
              </a:rPr>
              <a:t>黑客的私钥</a:t>
            </a:r>
            <a:r>
              <a:rPr lang="en-US" altLang="zh-CN" sz="2800" dirty="0">
                <a:latin typeface="微软雅黑" pitchFamily="34" charset="-122"/>
                <a:ea typeface="微软雅黑" pitchFamily="34" charset="-122"/>
              </a:rPr>
              <a:t>, Hash(</a:t>
            </a:r>
            <a:r>
              <a:rPr lang="en-US" altLang="zh-CN" sz="2800" dirty="0" err="1">
                <a:latin typeface="微软雅黑" pitchFamily="34" charset="-122"/>
                <a:ea typeface="微软雅黑" pitchFamily="34" charset="-122"/>
              </a:rPr>
              <a:t>MyName</a:t>
            </a:r>
            <a:r>
              <a:rPr lang="en-US" altLang="zh-CN" sz="2800" dirty="0">
                <a:latin typeface="微软雅黑" pitchFamily="34" charset="-122"/>
                <a:ea typeface="微软雅黑" pitchFamily="34" charset="-122"/>
              </a:rPr>
              <a:t>, </a:t>
            </a:r>
            <a:r>
              <a:rPr lang="en-US" altLang="zh-CN" sz="2800" dirty="0">
                <a:solidFill>
                  <a:srgbClr val="FF0000"/>
                </a:solidFill>
                <a:latin typeface="微软雅黑" pitchFamily="34" charset="-122"/>
                <a:ea typeface="微软雅黑" pitchFamily="34" charset="-122"/>
              </a:rPr>
              <a:t>abc1234567</a:t>
            </a:r>
            <a:r>
              <a:rPr lang="en-US" altLang="zh-CN" sz="2800" dirty="0">
                <a:latin typeface="微软雅黑" pitchFamily="34" charset="-122"/>
                <a:ea typeface="微软雅黑" pitchFamily="34" charset="-122"/>
              </a:rPr>
              <a:t>)]</a:t>
            </a: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但用户主机上没有存有黑客的公钥，所以无法验证该新的签名，从而报错。</a:t>
            </a:r>
            <a:endParaRPr lang="en-US" altLang="zh-CN" sz="28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3958122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84</a:t>
            </a:fld>
            <a:endParaRPr lang="en-US" altLang="zh-CN"/>
          </a:p>
        </p:txBody>
      </p:sp>
      <p:sp>
        <p:nvSpPr>
          <p:cNvPr id="5" name="内容占位符 2"/>
          <p:cNvSpPr txBox="1">
            <a:spLocks/>
          </p:cNvSpPr>
          <p:nvPr/>
        </p:nvSpPr>
        <p:spPr>
          <a:xfrm>
            <a:off x="0" y="1288257"/>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既然修改不行，那就偷证书？</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黑客偷取一个合法的证书，并对外宣称这是自己的证书。</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这是没有意义的。</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合法证书能表示身份可能是合法的，还需要进一步确认</a:t>
            </a:r>
            <a:endParaRPr lang="en-US" altLang="zh-CN" sz="28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1918651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85</a:t>
            </a:fld>
            <a:endParaRPr lang="en-US" altLang="zh-CN"/>
          </a:p>
        </p:txBody>
      </p:sp>
      <p:sp>
        <p:nvSpPr>
          <p:cNvPr id="5" name="内容占位符 2"/>
          <p:cNvSpPr txBox="1">
            <a:spLocks/>
          </p:cNvSpPr>
          <p:nvPr/>
        </p:nvSpPr>
        <p:spPr>
          <a:xfrm>
            <a:off x="0" y="1288257"/>
            <a:ext cx="9013371" cy="5394324"/>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用证书中的公钥加密一段数据发送至黑客，黑客需要成功解密才能最终证明自己</a:t>
            </a:r>
            <a:endParaRPr lang="en-US" altLang="zh-CN" sz="2800" dirty="0">
              <a:latin typeface="微软雅黑" pitchFamily="34" charset="-122"/>
              <a:ea typeface="微软雅黑" pitchFamily="34" charset="-122"/>
            </a:endParaRPr>
          </a:p>
          <a:p>
            <a:pPr marL="457200" lvl="1" indent="0">
              <a:lnSpc>
                <a:spcPct val="150000"/>
              </a:lnSpc>
              <a:spcBef>
                <a:spcPts val="600"/>
              </a:spcBef>
              <a:spcAft>
                <a:spcPts val="600"/>
              </a:spcAft>
              <a:buNone/>
            </a:pP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但黑客没有私钥，所以无法正确解密，从而无法欺骗用户</a:t>
            </a: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endParaRPr lang="en-US" altLang="zh-CN" sz="2800" dirty="0">
              <a:latin typeface="微软雅黑" pitchFamily="34" charset="-122"/>
              <a:ea typeface="微软雅黑" pitchFamily="34" charset="-122"/>
            </a:endParaRPr>
          </a:p>
          <a:p>
            <a:pPr lvl="1">
              <a:lnSpc>
                <a:spcPct val="150000"/>
              </a:lnSpc>
              <a:spcBef>
                <a:spcPts val="600"/>
              </a:spcBef>
              <a:spcAft>
                <a:spcPts val="600"/>
              </a:spcAft>
              <a:buBlip>
                <a:blip r:embed="rId2"/>
              </a:buBlip>
            </a:pPr>
            <a:r>
              <a:rPr lang="zh-CN" altLang="en-US" sz="2800" dirty="0">
                <a:latin typeface="微软雅黑" pitchFamily="34" charset="-122"/>
                <a:ea typeface="微软雅黑" pitchFamily="34" charset="-122"/>
              </a:rPr>
              <a:t>私钥千万不能丢！！！</a:t>
            </a:r>
            <a:endParaRPr lang="en-US" altLang="zh-CN" sz="28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360781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4.3.1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公钥证书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86</a:t>
            </a:fld>
            <a:endParaRPr lang="en-US" altLang="zh-CN"/>
          </a:p>
        </p:txBody>
      </p:sp>
      <p:sp>
        <p:nvSpPr>
          <p:cNvPr id="5" name="内容占位符 2"/>
          <p:cNvSpPr txBox="1">
            <a:spLocks/>
          </p:cNvSpPr>
          <p:nvPr/>
        </p:nvSpPr>
        <p:spPr>
          <a:xfrm>
            <a:off x="457200" y="1300390"/>
            <a:ext cx="3730171"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FontTx/>
              <a:buBlip>
                <a:blip r:embed="rId2"/>
              </a:buBlip>
            </a:pPr>
            <a:r>
              <a:rPr lang="zh-CN" altLang="en-US"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公钥加密公钥是公开的</a:t>
            </a:r>
            <a:endParaRPr lang="en-US" altLang="zh-CN" kern="1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1800" dirty="0">
                <a:latin typeface="微软雅黑" pitchFamily="34" charset="-122"/>
                <a:ea typeface="微软雅黑" pitchFamily="34" charset="-122"/>
              </a:rPr>
              <a:t>方便</a:t>
            </a:r>
            <a:endParaRPr lang="en-US" altLang="zh-CN" sz="18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sz="1800" dirty="0">
                <a:latin typeface="微软雅黑" pitchFamily="34" charset="-122"/>
                <a:ea typeface="微软雅黑" pitchFamily="34" charset="-122"/>
              </a:rPr>
              <a:t>任何人都可以伪造公共通告</a:t>
            </a:r>
            <a:endParaRPr lang="en-US" altLang="zh-CN" sz="1800" dirty="0">
              <a:latin typeface="微软雅黑" pitchFamily="34" charset="-122"/>
              <a:ea typeface="微软雅黑" pitchFamily="34" charset="-122"/>
            </a:endParaRPr>
          </a:p>
          <a:p>
            <a:pPr lvl="1">
              <a:lnSpc>
                <a:spcPct val="150000"/>
              </a:lnSpc>
              <a:spcBef>
                <a:spcPts val="600"/>
              </a:spcBef>
              <a:spcAft>
                <a:spcPts val="600"/>
              </a:spcAft>
              <a:buBlip>
                <a:blip r:embed="rId3"/>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公钥证书</a:t>
            </a:r>
            <a:r>
              <a:rPr lang="zh-CN" altLang="en-US" sz="1800" dirty="0">
                <a:latin typeface="微软雅黑" pitchFamily="34" charset="-122"/>
                <a:ea typeface="微软雅黑" pitchFamily="34" charset="-122"/>
              </a:rPr>
              <a:t>可解决此问题</a:t>
            </a:r>
            <a:endParaRPr lang="en-US" altLang="zh-CN" sz="1800" dirty="0">
              <a:latin typeface="微软雅黑" pitchFamily="34" charset="-122"/>
              <a:ea typeface="微软雅黑" pitchFamily="34" charset="-122"/>
            </a:endParaRPr>
          </a:p>
          <a:p>
            <a:pPr marL="342900" lvl="1" indent="-342900" eaLnBrk="1" hangingPunct="1">
              <a:lnSpc>
                <a:spcPct val="150000"/>
              </a:lnSpc>
              <a:spcBef>
                <a:spcPts val="600"/>
              </a:spcBef>
              <a:spcAft>
                <a:spcPts val="600"/>
              </a:spcAft>
              <a:buBlip>
                <a:blip r:embed="rId2"/>
              </a:buBlip>
            </a:pP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公钥</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公钥所有者</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ID+</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可信第三方签名</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 name="矩形 5"/>
          <p:cNvSpPr/>
          <p:nvPr/>
        </p:nvSpPr>
        <p:spPr>
          <a:xfrm>
            <a:off x="413657" y="5871199"/>
            <a:ext cx="8501743" cy="553998"/>
          </a:xfrm>
          <a:prstGeom prst="rect">
            <a:avLst/>
          </a:prstGeom>
          <a:solidFill>
            <a:srgbClr val="FCF6DC"/>
          </a:solidFill>
          <a:ln>
            <a:solidFill>
              <a:srgbClr val="F04A01"/>
            </a:solidFill>
          </a:ln>
        </p:spPr>
        <p:style>
          <a:lnRef idx="2">
            <a:schemeClr val="accent2"/>
          </a:lnRef>
          <a:fillRef idx="1">
            <a:schemeClr val="lt1"/>
          </a:fillRef>
          <a:effectRef idx="0">
            <a:schemeClr val="accent2"/>
          </a:effectRef>
          <a:fontRef idx="minor">
            <a:schemeClr val="dk1"/>
          </a:fontRef>
        </p:style>
        <p:txBody>
          <a:bodyPr wrap="square">
            <a:spAutoFit/>
          </a:bodyPr>
          <a:lstStyle/>
          <a:p>
            <a:pPr marL="0" lvl="1" indent="0" algn="ctr" eaLnBrk="1" hangingPunct="1">
              <a:lnSpc>
                <a:spcPct val="150000"/>
              </a:lnSpc>
              <a:spcBef>
                <a:spcPts val="600"/>
              </a:spcBef>
              <a:spcAft>
                <a:spcPts val="600"/>
              </a:spcAft>
              <a:buNone/>
            </a:pP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广泛接受的公钥证书格式是</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X.509</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标准，被应用于</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IP</a:t>
            </a:r>
            <a:r>
              <a:rPr lang="zh-CN" altLang="en-US"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安全</a:t>
            </a:r>
            <a:r>
              <a:rPr lang="en-US" altLang="zh-CN" sz="20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,SSL,SET, S/MIME</a:t>
            </a:r>
          </a:p>
        </p:txBody>
      </p:sp>
      <p:pic>
        <p:nvPicPr>
          <p:cNvPr id="8"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65814" y="1017475"/>
            <a:ext cx="5078187" cy="472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425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91" name="Group 35"/>
          <p:cNvGrpSpPr>
            <a:grpSpLocks/>
          </p:cNvGrpSpPr>
          <p:nvPr/>
        </p:nvGrpSpPr>
        <p:grpSpPr bwMode="auto">
          <a:xfrm>
            <a:off x="1615466" y="3130761"/>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48" name="Group 25"/>
          <p:cNvGrpSpPr>
            <a:grpSpLocks/>
          </p:cNvGrpSpPr>
          <p:nvPr/>
        </p:nvGrpSpPr>
        <p:grpSpPr bwMode="auto">
          <a:xfrm>
            <a:off x="1621861" y="3971086"/>
            <a:ext cx="762000" cy="665163"/>
            <a:chOff x="3174" y="2656"/>
            <a:chExt cx="1549" cy="1351"/>
          </a:xfrm>
          <a:solidFill>
            <a:srgbClr val="7030A0"/>
          </a:solidFill>
        </p:grpSpPr>
        <p:sp>
          <p:nvSpPr>
            <p:cNvPr id="49" name="AutoShape 26"/>
            <p:cNvSpPr>
              <a:spLocks noChangeArrowheads="1"/>
            </p:cNvSpPr>
            <p:nvPr/>
          </p:nvSpPr>
          <p:spPr bwMode="gray">
            <a:xfrm>
              <a:off x="3187" y="2679"/>
              <a:ext cx="1536" cy="1328"/>
            </a:xfrm>
            <a:prstGeom prst="hexagon">
              <a:avLst>
                <a:gd name="adj" fmla="val 28916"/>
                <a:gd name="vf" fmla="val 115470"/>
              </a:avLst>
            </a:prstGeom>
            <a:grp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p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p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a:xfrm>
            <a:off x="457200" y="147638"/>
            <a:ext cx="8229600" cy="1143000"/>
          </a:xfrm>
        </p:spPr>
        <p:txBody>
          <a:bodyPr/>
          <a:lstStyle/>
          <a:p>
            <a:pPr eaLnBrk="1" hangingPunct="1">
              <a:spcBef>
                <a:spcPct val="10000"/>
              </a:spcBef>
            </a:pP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第 </a:t>
            </a:r>
            <a:r>
              <a:rPr kumimoji="1" lang="en-US" altLang="zh-CN" sz="4000" dirty="0">
                <a:solidFill>
                  <a:srgbClr val="660066"/>
                </a:solidFill>
                <a:effectLst>
                  <a:outerShdw blurRad="38100" dist="38100" dir="2700000" algn="tl">
                    <a:srgbClr val="C0C0C0"/>
                  </a:outerShdw>
                </a:effectLst>
                <a:latin typeface="隶书" pitchFamily="49" charset="-122"/>
                <a:ea typeface="隶书" pitchFamily="49" charset="-122"/>
              </a:rPr>
              <a:t>4 </a:t>
            </a:r>
            <a:r>
              <a:rPr kumimoji="1" lang="zh-CN" altLang="en-US" sz="4000" dirty="0">
                <a:solidFill>
                  <a:srgbClr val="660066"/>
                </a:solidFill>
                <a:effectLst>
                  <a:outerShdw blurRad="38100" dist="38100" dir="2700000" algn="tl">
                    <a:srgbClr val="C0C0C0"/>
                  </a:outerShdw>
                </a:effectLst>
                <a:latin typeface="隶书" pitchFamily="49" charset="-122"/>
                <a:ea typeface="隶书" pitchFamily="49" charset="-122"/>
              </a:rPr>
              <a:t>章  密钥分配和用户认证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87</a:t>
            </a:fld>
            <a:endParaRPr lang="en-US" altLang="zh-CN">
              <a:latin typeface="Times New Roman" pitchFamily="18" charset="0"/>
            </a:endParaRPr>
          </a:p>
        </p:txBody>
      </p:sp>
      <p:grpSp>
        <p:nvGrpSpPr>
          <p:cNvPr id="19469" name="Group 13"/>
          <p:cNvGrpSpPr>
            <a:grpSpLocks/>
          </p:cNvGrpSpPr>
          <p:nvPr/>
        </p:nvGrpSpPr>
        <p:grpSpPr bwMode="auto">
          <a:xfrm>
            <a:off x="1626371" y="1380913"/>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基于对称加密的密钥分配</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en-US" altLang="zh-CN" sz="2400" dirty="0">
                <a:latin typeface="微软雅黑" pitchFamily="34" charset="-122"/>
                <a:ea typeface="微软雅黑" pitchFamily="34" charset="-122"/>
              </a:rPr>
              <a:t>Kerberos</a:t>
            </a:r>
            <a:endParaRPr lang="zh-CN" altLang="en-US" sz="2400" dirty="0">
              <a:latin typeface="微软雅黑" pitchFamily="34" charset="-122"/>
              <a:ea typeface="微软雅黑" pitchFamily="34" charset="-122"/>
            </a:endParaRPr>
          </a:p>
        </p:txBody>
      </p:sp>
      <p:sp>
        <p:nvSpPr>
          <p:cNvPr id="19487" name="Text Box 31"/>
          <p:cNvSpPr txBox="1">
            <a:spLocks noChangeArrowheads="1"/>
          </p:cNvSpPr>
          <p:nvPr/>
        </p:nvSpPr>
        <p:spPr bwMode="gray">
          <a:xfrm>
            <a:off x="1703277" y="1460169"/>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基于非对称加密的密钥分配</a:t>
            </a:r>
          </a:p>
        </p:txBody>
      </p:sp>
      <p:sp>
        <p:nvSpPr>
          <p:cNvPr id="19490" name="Text Box 34"/>
          <p:cNvSpPr txBox="1">
            <a:spLocks noChangeArrowheads="1"/>
          </p:cNvSpPr>
          <p:nvPr/>
        </p:nvSpPr>
        <p:spPr bwMode="gray">
          <a:xfrm>
            <a:off x="1636588" y="3229186"/>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ctr" eaLnBrk="0" hangingPunct="0">
              <a:defRPr sz="2400" b="1">
                <a:solidFill>
                  <a:schemeClr val="bg1"/>
                </a:solidFill>
                <a:latin typeface="微软雅黑" pitchFamily="34" charset="-122"/>
                <a:ea typeface="微软雅黑" pitchFamily="34" charset="-122"/>
              </a:defRPr>
            </a:lvl1pPr>
          </a:lstStyle>
          <a:p>
            <a:r>
              <a:rPr lang="en-US" altLang="zh-CN" dirty="0"/>
              <a:t>4.3</a:t>
            </a:r>
          </a:p>
        </p:txBody>
      </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kumimoji="1" lang="en-US" altLang="zh-CN" sz="2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X.509 </a:t>
            </a:r>
            <a:r>
              <a:rPr kumimoji="1" lang="zh-CN" altLang="en-US" sz="2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rPr>
              <a:t>证书</a:t>
            </a:r>
            <a:endParaRPr kumimoji="1" lang="en-US" altLang="zh-CN" sz="2400" dirty="0">
              <a:solidFill>
                <a:srgbClr val="660066"/>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公钥基础设施</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4.5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联合身份管理</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4.2</a:t>
            </a:r>
          </a:p>
        </p:txBody>
      </p:sp>
    </p:spTree>
    <p:extLst>
      <p:ext uri="{BB962C8B-B14F-4D97-AF65-F5344CB8AC3E}">
        <p14:creationId xmlns:p14="http://schemas.microsoft.com/office/powerpoint/2010/main" val="12558579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4.4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证书</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88</a:t>
            </a:fld>
            <a:endParaRPr lang="en-US" altLang="zh-CN"/>
          </a:p>
        </p:txBody>
      </p:sp>
      <p:sp>
        <p:nvSpPr>
          <p:cNvPr id="5" name="内容占位符 2"/>
          <p:cNvSpPr txBox="1">
            <a:spLocks/>
          </p:cNvSpPr>
          <p:nvPr/>
        </p:nvSpPr>
        <p:spPr>
          <a:xfrm>
            <a:off x="685800" y="1531388"/>
            <a:ext cx="8146143" cy="4557355"/>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defTabSz="914400" eaLnBrk="1" hangingPunct="1">
              <a:lnSpc>
                <a:spcPct val="150000"/>
              </a:lnSpc>
              <a:spcBef>
                <a:spcPts val="600"/>
              </a:spcBef>
              <a:spcAft>
                <a:spcPts val="600"/>
              </a:spcAft>
              <a:buClr>
                <a:srgbClr val="FF0000"/>
              </a:buClr>
              <a:buSzTx/>
              <a:buBlip>
                <a:blip r:embed="rId2"/>
              </a:buBlip>
            </a:pPr>
            <a:r>
              <a:rPr lang="en-US" altLang="zh-CN" sz="1800" dirty="0">
                <a:latin typeface="微软雅黑" pitchFamily="34" charset="-122"/>
                <a:ea typeface="微软雅黑" pitchFamily="34" charset="-122"/>
              </a:rPr>
              <a:t>X.509</a:t>
            </a:r>
            <a:r>
              <a:rPr lang="zh-CN" altLang="en-US" sz="1800" dirty="0">
                <a:latin typeface="微软雅黑" pitchFamily="34" charset="-122"/>
                <a:ea typeface="微软雅黑" pitchFamily="34" charset="-122"/>
              </a:rPr>
              <a:t>是由国际电信联盟（</a:t>
            </a:r>
            <a:r>
              <a:rPr lang="en-US" altLang="zh-CN" sz="1800" dirty="0">
                <a:latin typeface="微软雅黑" pitchFamily="34" charset="-122"/>
                <a:ea typeface="微软雅黑" pitchFamily="34" charset="-122"/>
              </a:rPr>
              <a:t>ITU-T）</a:t>
            </a:r>
            <a:r>
              <a:rPr lang="zh-CN" altLang="en-US" sz="1800" dirty="0">
                <a:latin typeface="微软雅黑" pitchFamily="34" charset="-122"/>
                <a:ea typeface="微软雅黑" pitchFamily="34" charset="-122"/>
              </a:rPr>
              <a:t>制定的数字证书标准。最初版本公布于1988年</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 </a:t>
            </a:r>
            <a:r>
              <a:rPr lang="en-US" altLang="zh-CN" sz="1800" dirty="0">
                <a:latin typeface="微软雅黑" pitchFamily="34" charset="-122"/>
                <a:ea typeface="微软雅黑" pitchFamily="34" charset="-122"/>
              </a:rPr>
              <a:t>1993 </a:t>
            </a:r>
            <a:r>
              <a:rPr lang="zh-CN" altLang="en-US" sz="1800" dirty="0">
                <a:latin typeface="微软雅黑" pitchFamily="34" charset="-122"/>
                <a:ea typeface="微软雅黑" pitchFamily="34" charset="-122"/>
              </a:rPr>
              <a:t>年作了一些安全问题的修正。 </a:t>
            </a:r>
            <a:endParaRPr lang="en-US" altLang="zh-CN" sz="1800" dirty="0">
              <a:latin typeface="微软雅黑" pitchFamily="34" charset="-122"/>
              <a:ea typeface="微软雅黑" pitchFamily="34" charset="-122"/>
            </a:endParaRPr>
          </a:p>
          <a:p>
            <a:pPr marL="342900" lvl="1" indent="-342900" defTabSz="914400" eaLnBrk="1" hangingPunct="1">
              <a:lnSpc>
                <a:spcPct val="150000"/>
              </a:lnSpc>
              <a:spcBef>
                <a:spcPts val="600"/>
              </a:spcBef>
              <a:spcAft>
                <a:spcPts val="600"/>
              </a:spcAft>
              <a:buClr>
                <a:srgbClr val="FF0000"/>
              </a:buClr>
              <a:buSzTx/>
              <a:buBlip>
                <a:blip r:embed="rId2"/>
              </a:buBlip>
            </a:pPr>
            <a:r>
              <a:rPr lang="en-US" altLang="zh-CN" sz="1800" dirty="0">
                <a:latin typeface="微软雅黑" pitchFamily="34" charset="-122"/>
                <a:ea typeface="微软雅黑" pitchFamily="34" charset="-122"/>
              </a:rPr>
              <a:t>X.509</a:t>
            </a:r>
            <a:r>
              <a:rPr lang="zh-CN" altLang="en-US" sz="1800" dirty="0">
                <a:latin typeface="微软雅黑" pitchFamily="34" charset="-122"/>
                <a:ea typeface="微软雅黑" pitchFamily="34" charset="-122"/>
              </a:rPr>
              <a:t>证书由</a:t>
            </a:r>
            <a:r>
              <a:rPr lang="zh-CN" altLang="en-US" sz="1800" dirty="0">
                <a:solidFill>
                  <a:srgbClr val="7030A0"/>
                </a:solidFill>
                <a:effectLst>
                  <a:outerShdw blurRad="38100" dist="38100" dir="2700000" algn="tl">
                    <a:srgbClr val="000000">
                      <a:alpha val="43137"/>
                    </a:srgbClr>
                  </a:outerShdw>
                </a:effectLst>
                <a:latin typeface="微软雅黑" pitchFamily="34" charset="-122"/>
                <a:ea typeface="微软雅黑" pitchFamily="34" charset="-122"/>
              </a:rPr>
              <a:t>用户公共密钥和用户标识符</a:t>
            </a:r>
            <a:r>
              <a:rPr lang="zh-CN" altLang="en-US" sz="1800" dirty="0">
                <a:latin typeface="微软雅黑" pitchFamily="34" charset="-122"/>
                <a:ea typeface="微软雅黑" pitchFamily="34" charset="-122"/>
              </a:rPr>
              <a:t>组成。此外还包括版本号、证书序列号、</a:t>
            </a:r>
            <a:r>
              <a:rPr lang="en-US" altLang="zh-CN" sz="1800" dirty="0">
                <a:latin typeface="微软雅黑" pitchFamily="34" charset="-122"/>
                <a:ea typeface="微软雅黑" pitchFamily="34" charset="-122"/>
              </a:rPr>
              <a:t>CA</a:t>
            </a:r>
            <a:r>
              <a:rPr lang="zh-CN" altLang="en-US" sz="1800" dirty="0">
                <a:latin typeface="微软雅黑" pitchFamily="34" charset="-122"/>
                <a:ea typeface="微软雅黑" pitchFamily="34" charset="-122"/>
              </a:rPr>
              <a:t>标识符、签名算法标识、签发者名称、证书有效期等信息。</a:t>
            </a:r>
          </a:p>
          <a:p>
            <a:pPr marL="342900" lvl="1" indent="-342900" eaLnBrk="1" hangingPunct="1">
              <a:lnSpc>
                <a:spcPct val="150000"/>
              </a:lnSpc>
              <a:spcBef>
                <a:spcPts val="600"/>
              </a:spcBef>
              <a:spcAft>
                <a:spcPts val="600"/>
              </a:spcAft>
              <a:buClr>
                <a:srgbClr val="FF0000"/>
              </a:buClr>
              <a:buBlip>
                <a:blip r:embed="rId2"/>
              </a:buBlip>
            </a:pPr>
            <a:r>
              <a:rPr lang="en-US" altLang="zh-CN" sz="1800" dirty="0">
                <a:latin typeface="微软雅黑" pitchFamily="34" charset="-122"/>
                <a:ea typeface="微软雅黑" pitchFamily="34" charset="-122"/>
              </a:rPr>
              <a:t>X.509</a:t>
            </a:r>
            <a:r>
              <a:rPr lang="zh-CN" altLang="en-US" sz="1800" dirty="0">
                <a:latin typeface="微软雅黑" pitchFamily="34" charset="-122"/>
                <a:ea typeface="微软雅黑" pitchFamily="34" charset="-122"/>
              </a:rPr>
              <a:t>标准的最新版本是颁布于</a:t>
            </a:r>
            <a:r>
              <a:rPr lang="en-US" altLang="zh-CN" sz="1800" dirty="0">
                <a:latin typeface="微软雅黑" pitchFamily="34" charset="-122"/>
                <a:ea typeface="微软雅黑" pitchFamily="34" charset="-122"/>
              </a:rPr>
              <a:t>1997</a:t>
            </a:r>
            <a:r>
              <a:rPr lang="zh-CN" altLang="en-US" sz="1800" dirty="0">
                <a:latin typeface="微软雅黑" pitchFamily="34" charset="-122"/>
                <a:ea typeface="微软雅黑" pitchFamily="34" charset="-122"/>
              </a:rPr>
              <a:t>年的第</a:t>
            </a: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版</a:t>
            </a:r>
            <a:r>
              <a:rPr lang="en-US" altLang="zh-CN" sz="1800" dirty="0">
                <a:latin typeface="微软雅黑" pitchFamily="34" charset="-122"/>
                <a:ea typeface="微软雅黑" pitchFamily="34" charset="-122"/>
              </a:rPr>
              <a:t>——X.509 v3，</a:t>
            </a:r>
            <a:r>
              <a:rPr lang="zh-CN" altLang="en-US" sz="1800" dirty="0">
                <a:latin typeface="微软雅黑" pitchFamily="34" charset="-122"/>
                <a:ea typeface="微软雅黑" pitchFamily="34" charset="-122"/>
              </a:rPr>
              <a:t>定义了包含扩展信息的数字证书。该版数字证书提供了一个扩展信息字段，用来提供更多的灵活性及特殊应用环境下所需的信息传送。</a:t>
            </a:r>
            <a:endParaRPr lang="en-US" altLang="zh-CN" sz="1800" dirty="0">
              <a:latin typeface="微软雅黑" pitchFamily="34" charset="-122"/>
              <a:ea typeface="微软雅黑" pitchFamily="34" charset="-122"/>
            </a:endParaRPr>
          </a:p>
          <a:p>
            <a:pPr marL="342900" lvl="1" indent="-342900" eaLnBrk="1" hangingPunct="1">
              <a:lnSpc>
                <a:spcPct val="150000"/>
              </a:lnSpc>
              <a:spcBef>
                <a:spcPts val="600"/>
              </a:spcBef>
              <a:spcAft>
                <a:spcPts val="600"/>
              </a:spcAft>
              <a:buClr>
                <a:srgbClr val="FF0000"/>
              </a:buClr>
              <a:buBlip>
                <a:blip r:embed="rId2"/>
              </a:buBlip>
            </a:pPr>
            <a:r>
              <a:rPr lang="zh-CN" altLang="en-US" sz="1800" dirty="0">
                <a:latin typeface="微软雅黑" pitchFamily="34" charset="-122"/>
                <a:ea typeface="微软雅黑" pitchFamily="34" charset="-122"/>
              </a:rPr>
              <a:t>目前，采用</a:t>
            </a:r>
            <a:r>
              <a:rPr lang="en-US" altLang="zh-CN" sz="1800" dirty="0">
                <a:latin typeface="微软雅黑" pitchFamily="34" charset="-122"/>
                <a:ea typeface="微软雅黑" pitchFamily="34" charset="-122"/>
              </a:rPr>
              <a:t>X.509</a:t>
            </a:r>
            <a:r>
              <a:rPr lang="zh-CN" altLang="en-US" sz="1800" dirty="0">
                <a:latin typeface="微软雅黑" pitchFamily="34" charset="-122"/>
                <a:ea typeface="微软雅黑" pitchFamily="34" charset="-122"/>
              </a:rPr>
              <a:t>数字证书的安全应用系统已被广泛应用于开发事务处理、工作流等业务。在</a:t>
            </a:r>
            <a:r>
              <a:rPr lang="en-US" altLang="zh-CN" sz="1800" dirty="0">
                <a:latin typeface="微软雅黑" pitchFamily="34" charset="-122"/>
                <a:ea typeface="微软雅黑" pitchFamily="34" charset="-122"/>
              </a:rPr>
              <a:t>WWW</a:t>
            </a:r>
            <a:r>
              <a:rPr lang="zh-CN" altLang="en-US" sz="1800" dirty="0">
                <a:latin typeface="微软雅黑" pitchFamily="34" charset="-122"/>
                <a:ea typeface="微软雅黑" pitchFamily="34" charset="-122"/>
              </a:rPr>
              <a:t>系统中，采用</a:t>
            </a:r>
            <a:r>
              <a:rPr lang="en-US" altLang="zh-CN" sz="1800" dirty="0">
                <a:latin typeface="微软雅黑" pitchFamily="34" charset="-122"/>
                <a:ea typeface="微软雅黑" pitchFamily="34" charset="-122"/>
              </a:rPr>
              <a:t>Browser/Server</a:t>
            </a:r>
            <a:r>
              <a:rPr lang="zh-CN" altLang="en-US" sz="1800" dirty="0">
                <a:latin typeface="微软雅黑" pitchFamily="34" charset="-122"/>
                <a:ea typeface="微软雅黑" pitchFamily="34" charset="-122"/>
              </a:rPr>
              <a:t>模式工作。</a:t>
            </a: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0211258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1.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数字证书内容 </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89</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graphicFrame>
        <p:nvGraphicFramePr>
          <p:cNvPr id="6" name="Group 3"/>
          <p:cNvGraphicFramePr>
            <a:graphicFrameLocks/>
          </p:cNvGraphicFramePr>
          <p:nvPr>
            <p:extLst>
              <p:ext uri="{D42A27DB-BD31-4B8C-83A1-F6EECF244321}">
                <p14:modId xmlns:p14="http://schemas.microsoft.com/office/powerpoint/2010/main" val="496469276"/>
              </p:ext>
            </p:extLst>
          </p:nvPr>
        </p:nvGraphicFramePr>
        <p:xfrm>
          <a:off x="863600" y="1248522"/>
          <a:ext cx="7823200" cy="5177271"/>
        </p:xfrm>
        <a:graphic>
          <a:graphicData uri="http://schemas.openxmlformats.org/drawingml/2006/table">
            <a:tbl>
              <a:tblPr/>
              <a:tblGrid>
                <a:gridCol w="2492719">
                  <a:extLst>
                    <a:ext uri="{9D8B030D-6E8A-4147-A177-3AD203B41FA5}">
                      <a16:colId xmlns:a16="http://schemas.microsoft.com/office/drawing/2014/main" val="3828533683"/>
                    </a:ext>
                  </a:extLst>
                </a:gridCol>
                <a:gridCol w="5330481">
                  <a:extLst>
                    <a:ext uri="{9D8B030D-6E8A-4147-A177-3AD203B41FA5}">
                      <a16:colId xmlns:a16="http://schemas.microsoft.com/office/drawing/2014/main" val="1735153083"/>
                    </a:ext>
                  </a:extLst>
                </a:gridCol>
              </a:tblGrid>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域</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含   义</a:t>
                      </a:r>
                      <a:endParaRPr kumimoji="0" lang="zh-CN" altLang="en-US" sz="20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024647"/>
                  </a:ext>
                </a:extLst>
              </a:tr>
              <a:tr h="473075">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ersion </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证书版本号，不同版本的证书格式不同</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1283814"/>
                  </a:ext>
                </a:extLst>
              </a:tr>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erial number</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序列号，同一身份验证机构签发的证书序列号唯一</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0117575"/>
                  </a:ext>
                </a:extLst>
              </a:tr>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lgorithm </a:t>
                      </a:r>
                      <a:r>
                        <a:rPr kumimoji="0" lang="en-US" altLang="zh-CN" sz="2000" b="0" i="1"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dentifier</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签名算法，包括必要的参数</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6651188"/>
                  </a:ext>
                </a:extLst>
              </a:tr>
              <a:tr h="473075">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ssuer</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身份验证机构的标识信息</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6772443"/>
                  </a:ext>
                </a:extLst>
              </a:tr>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eriod of </a:t>
                      </a: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v</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alidity</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有效期</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79049930"/>
                  </a:ext>
                </a:extLst>
              </a:tr>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ubject</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证书持有人的标识信息</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76299710"/>
                  </a:ext>
                </a:extLst>
              </a:tr>
              <a:tr h="473075">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ubject’s </a:t>
                      </a: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p</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ublic </a:t>
                      </a: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ey</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证书持有人的公钥</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0366495"/>
                  </a:ext>
                </a:extLst>
              </a:tr>
              <a:tr h="474663">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en-US" altLang="zh-CN" sz="3200" b="1" i="1" u="none" strike="noStrike" kern="1200" cap="none" normalizeH="0" baseline="0" dirty="0">
                          <a:ln>
                            <a:noFill/>
                          </a:ln>
                          <a:solidFill>
                            <a:srgbClr val="7030A0"/>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0" lang="en-US" altLang="zh-CN"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ignature</a:t>
                      </a:r>
                    </a:p>
                  </a:txBody>
                  <a:tcPr marL="100145" marR="100145" marT="50073" marB="50073"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tc>
                  <a:txBody>
                    <a:bodyPr/>
                    <a:lstStyle>
                      <a:lvl1pPr marL="376238" indent="-376238" defTabSz="1001713">
                        <a:spcBef>
                          <a:spcPct val="20000"/>
                        </a:spcBef>
                        <a:buClr>
                          <a:schemeClr val="hlink"/>
                        </a:buClr>
                        <a:buSzPct val="70000"/>
                        <a:buFont typeface="Wingdings" panose="05000000000000000000" pitchFamily="2" charset="2"/>
                        <a:defRPr sz="3100">
                          <a:solidFill>
                            <a:schemeClr val="tx1"/>
                          </a:solidFill>
                          <a:latin typeface="Arial" panose="020B0604020202020204" pitchFamily="34" charset="0"/>
                          <a:ea typeface="宋体" panose="02010600030101010101" pitchFamily="2" charset="-122"/>
                        </a:defRPr>
                      </a:lvl1pPr>
                      <a:lvl2pPr marL="814388" indent="-314325" defTabSz="1001713">
                        <a:spcBef>
                          <a:spcPct val="20000"/>
                        </a:spcBef>
                        <a:buClr>
                          <a:schemeClr val="accent2"/>
                        </a:buClr>
                        <a:buSzPct val="85000"/>
                        <a:buFont typeface="Wingdings" panose="05000000000000000000" pitchFamily="2" charset="2"/>
                        <a:defRPr sz="2700">
                          <a:solidFill>
                            <a:schemeClr val="tx1"/>
                          </a:solidFill>
                          <a:latin typeface="Arial" panose="020B0604020202020204" pitchFamily="34" charset="0"/>
                          <a:ea typeface="宋体" panose="02010600030101010101" pitchFamily="2" charset="-122"/>
                        </a:defRPr>
                      </a:lvl2pPr>
                      <a:lvl3pPr marL="1252538" indent="-250825" defTabSz="1001713">
                        <a:spcBef>
                          <a:spcPct val="20000"/>
                        </a:spcBef>
                        <a:buClr>
                          <a:schemeClr val="hlink"/>
                        </a:buClr>
                        <a:buSzPct val="8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3pPr>
                      <a:lvl4pPr marL="1752600" indent="-250825" defTabSz="1001713">
                        <a:spcBef>
                          <a:spcPct val="20000"/>
                        </a:spcBef>
                        <a:buClr>
                          <a:schemeClr val="accent2"/>
                        </a:buClr>
                        <a:buSzPct val="90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4pPr>
                      <a:lvl5pPr marL="2252663" indent="-249238" defTabSz="1001713">
                        <a:spcBef>
                          <a:spcPct val="20000"/>
                        </a:spcBef>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5pPr>
                      <a:lvl6pPr marL="27098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6pPr>
                      <a:lvl7pPr marL="31670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7pPr>
                      <a:lvl8pPr marL="36242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8pPr>
                      <a:lvl9pPr marL="4081463" indent="-249238" defTabSz="1001713" fontAlgn="base">
                        <a:spcBef>
                          <a:spcPct val="20000"/>
                        </a:spcBef>
                        <a:spcAft>
                          <a:spcPct val="0"/>
                        </a:spcAft>
                        <a:buClr>
                          <a:schemeClr val="hlink"/>
                        </a:buClr>
                        <a:buSzPct val="8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9pPr>
                    </a:lstStyle>
                    <a:p>
                      <a:pPr marL="376238" marR="0" lvl="0" indent="-376238" algn="ctr" defTabSz="1001713" rtl="0" eaLnBrk="1" fontAlgn="base" latinLnBrk="0" hangingPunct="1">
                        <a:lnSpc>
                          <a:spcPct val="100000"/>
                        </a:lnSpc>
                        <a:spcBef>
                          <a:spcPct val="0"/>
                        </a:spcBef>
                        <a:spcAft>
                          <a:spcPct val="0"/>
                        </a:spcAft>
                        <a:buClr>
                          <a:schemeClr val="hlink"/>
                        </a:buClr>
                        <a:buSzPct val="70000"/>
                        <a:buFont typeface="Wingdings" panose="05000000000000000000" pitchFamily="2" charset="2"/>
                        <a:buNone/>
                        <a:tabLst/>
                      </a:pPr>
                      <a:r>
                        <a:rPr kumimoji="0" lang="zh-CN" altLang="en-US" sz="18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身份验证机构对证书的签名</a:t>
                      </a:r>
                    </a:p>
                  </a:txBody>
                  <a:tcPr marL="100145" marR="100145" marT="50073" marB="50073"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254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11021238"/>
                  </a:ext>
                </a:extLst>
              </a:tr>
            </a:tbl>
          </a:graphicData>
        </a:graphic>
      </p:graphicFrame>
    </p:spTree>
    <p:extLst>
      <p:ext uri="{BB962C8B-B14F-4D97-AF65-F5344CB8AC3E}">
        <p14:creationId xmlns:p14="http://schemas.microsoft.com/office/powerpoint/2010/main" val="82068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54833" y="148709"/>
            <a:ext cx="8229600" cy="1143000"/>
          </a:xfrm>
        </p:spPr>
        <p:txBody>
          <a:bodyPr/>
          <a:lstStyle/>
          <a:p>
            <a:r>
              <a:rPr kumimoji="1" lang="en-US" altLang="zh-CN"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1.</a:t>
            </a:r>
            <a:r>
              <a:rPr kumimoji="1" lang="zh-CN" altLang="en-US" sz="4000" dirty="0">
                <a:solidFill>
                  <a:srgbClr val="660066"/>
                </a:solidFill>
                <a:effectLst>
                  <a:outerShdw blurRad="38100" dist="38100" dir="2700000" algn="tl">
                    <a:srgbClr val="000000">
                      <a:alpha val="43137"/>
                    </a:srgbClr>
                  </a:outerShdw>
                </a:effectLst>
                <a:latin typeface="隶书" pitchFamily="49" charset="-122"/>
                <a:ea typeface="隶书" pitchFamily="49" charset="-122"/>
              </a:rPr>
              <a:t>密钥分配的基本方法</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a:t>
            </a:fld>
            <a:endParaRPr lang="en-US" altLang="zh-CN"/>
          </a:p>
        </p:txBody>
      </p:sp>
      <p:sp>
        <p:nvSpPr>
          <p:cNvPr id="5" name="Rectangle 3"/>
          <p:cNvSpPr txBox="1">
            <a:spLocks noChangeArrowheads="1"/>
          </p:cNvSpPr>
          <p:nvPr/>
        </p:nvSpPr>
        <p:spPr>
          <a:xfrm>
            <a:off x="1104900" y="1152009"/>
            <a:ext cx="7480300" cy="31786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a:lnSpc>
                <a:spcPct val="150000"/>
              </a:lnSpc>
              <a:spcBef>
                <a:spcPts val="1200"/>
              </a:spcBef>
              <a:spcAft>
                <a:spcPts val="1800"/>
              </a:spcAft>
              <a:buBlip>
                <a:blip r:embed="rId3"/>
              </a:buBlip>
            </a:pPr>
            <a:r>
              <a:rPr lang="zh-CN" altLang="en-US" sz="2200" dirty="0">
                <a:solidFill>
                  <a:srgbClr val="000000"/>
                </a:solidFill>
                <a:latin typeface="微软雅黑" pitchFamily="34" charset="-122"/>
                <a:ea typeface="微软雅黑" pitchFamily="34" charset="-122"/>
              </a:rPr>
              <a:t>第</a:t>
            </a:r>
            <a:r>
              <a:rPr lang="en-US" altLang="zh-CN" sz="2200" dirty="0">
                <a:solidFill>
                  <a:srgbClr val="000000"/>
                </a:solidFill>
                <a:latin typeface="微软雅黑" pitchFamily="34" charset="-122"/>
                <a:ea typeface="微软雅黑" pitchFamily="34" charset="-122"/>
              </a:rPr>
              <a:t>1</a:t>
            </a:r>
            <a:r>
              <a:rPr lang="zh-CN" altLang="en-US" sz="2200" dirty="0">
                <a:solidFill>
                  <a:srgbClr val="000000"/>
                </a:solidFill>
                <a:latin typeface="微软雅黑" pitchFamily="34" charset="-122"/>
                <a:ea typeface="微软雅黑" pitchFamily="34" charset="-122"/>
              </a:rPr>
              <a:t>和第</a:t>
            </a:r>
            <a:r>
              <a:rPr lang="en-US" altLang="zh-CN" sz="2200" dirty="0">
                <a:solidFill>
                  <a:srgbClr val="000000"/>
                </a:solidFill>
                <a:latin typeface="微软雅黑" pitchFamily="34" charset="-122"/>
                <a:ea typeface="微软雅黑" pitchFamily="34" charset="-122"/>
              </a:rPr>
              <a:t>2</a:t>
            </a:r>
            <a:r>
              <a:rPr lang="zh-CN" altLang="en-US" sz="2200" dirty="0">
                <a:solidFill>
                  <a:srgbClr val="000000"/>
                </a:solidFill>
                <a:latin typeface="微软雅黑" pitchFamily="34" charset="-122"/>
                <a:ea typeface="微软雅黑" pitchFamily="34" charset="-122"/>
              </a:rPr>
              <a:t>种方法称为</a:t>
            </a:r>
            <a:r>
              <a:rPr lang="zh-CN" altLang="en-US" sz="22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人工发送</a:t>
            </a:r>
          </a:p>
          <a:p>
            <a:pPr lvl="1">
              <a:lnSpc>
                <a:spcPct val="150000"/>
              </a:lnSpc>
              <a:buBlip>
                <a:blip r:embed="rId4"/>
              </a:buBlip>
            </a:pPr>
            <a:r>
              <a:rPr lang="zh-CN" altLang="en-US" dirty="0">
                <a:latin typeface="微软雅黑" pitchFamily="34" charset="-122"/>
                <a:ea typeface="微软雅黑" pitchFamily="34" charset="-122"/>
              </a:rPr>
              <a:t>在通信网中，</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若只有个别用户想进行保密通信</a:t>
            </a:r>
            <a:r>
              <a:rPr lang="zh-CN" altLang="en-US" dirty="0">
                <a:latin typeface="微软雅黑" pitchFamily="34" charset="-122"/>
                <a:ea typeface="微软雅黑" pitchFamily="34" charset="-122"/>
              </a:rPr>
              <a:t>，密钥的人工发送还是可行的。然而如果</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所有用户都要求支持加密服务</a:t>
            </a:r>
            <a:r>
              <a:rPr lang="zh-CN" altLang="en-US" dirty="0">
                <a:latin typeface="微软雅黑" pitchFamily="34" charset="-122"/>
                <a:ea typeface="微软雅黑" pitchFamily="34" charset="-122"/>
              </a:rPr>
              <a:t>，则任意一对希望通信的用户都必须有一共享密钥。</a:t>
            </a:r>
            <a:endParaRPr lang="en-US" altLang="zh-CN" dirty="0">
              <a:latin typeface="微软雅黑" pitchFamily="34" charset="-122"/>
              <a:ea typeface="微软雅黑" pitchFamily="34" charset="-122"/>
            </a:endParaRPr>
          </a:p>
          <a:p>
            <a:pPr lvl="1">
              <a:lnSpc>
                <a:spcPct val="150000"/>
              </a:lnSpc>
              <a:buBlip>
                <a:blip r:embed="rId4"/>
              </a:buBlip>
            </a:pPr>
            <a:r>
              <a:rPr lang="zh-CN" altLang="en-US" dirty="0">
                <a:latin typeface="微软雅黑" pitchFamily="34" charset="-122"/>
                <a:ea typeface="微软雅黑" pitchFamily="34" charset="-122"/>
              </a:rPr>
              <a:t>若有</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个用户，则密钥数目为</a:t>
            </a:r>
            <a:r>
              <a:rPr lang="en-US" altLang="zh-CN" dirty="0">
                <a:latin typeface="微软雅黑" pitchFamily="34" charset="-122"/>
                <a:ea typeface="微软雅黑" pitchFamily="34" charset="-122"/>
              </a:rPr>
              <a:t>n(n-1)/2</a:t>
            </a:r>
            <a:r>
              <a:rPr lang="zh-CN" altLang="en-US" dirty="0">
                <a:latin typeface="微软雅黑" pitchFamily="34" charset="-122"/>
                <a:ea typeface="微软雅黑" pitchFamily="34" charset="-122"/>
              </a:rPr>
              <a:t>。因此当</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很大时，密钥分配的代价非常大，密钥的人工发送是不可行的</a:t>
            </a:r>
          </a:p>
        </p:txBody>
      </p:sp>
      <p:graphicFrame>
        <p:nvGraphicFramePr>
          <p:cNvPr id="2" name="对象 1"/>
          <p:cNvGraphicFramePr>
            <a:graphicFrameLocks noChangeAspect="1"/>
          </p:cNvGraphicFramePr>
          <p:nvPr>
            <p:extLst>
              <p:ext uri="{D42A27DB-BD31-4B8C-83A1-F6EECF244321}">
                <p14:modId xmlns:p14="http://schemas.microsoft.com/office/powerpoint/2010/main" val="2745013542"/>
              </p:ext>
            </p:extLst>
          </p:nvPr>
        </p:nvGraphicFramePr>
        <p:xfrm>
          <a:off x="1689100" y="5194300"/>
          <a:ext cx="2557463" cy="1074738"/>
        </p:xfrm>
        <a:graphic>
          <a:graphicData uri="http://schemas.openxmlformats.org/presentationml/2006/ole">
            <mc:AlternateContent xmlns:mc="http://schemas.openxmlformats.org/markup-compatibility/2006">
              <mc:Choice xmlns:v="urn:schemas-microsoft-com:vml" Requires="v">
                <p:oleObj spid="_x0000_s15080" name="Visio" r:id="rId5" imgW="1798791" imgH="768300" progId="Visio.Drawing.11">
                  <p:embed/>
                </p:oleObj>
              </mc:Choice>
              <mc:Fallback>
                <p:oleObj name="Visio" r:id="rId5" imgW="1798791" imgH="768300" progId="Visio.Drawing.11">
                  <p:embed/>
                  <p:pic>
                    <p:nvPicPr>
                      <p:cNvPr id="0" name="Object 4"/>
                      <p:cNvPicPr>
                        <a:picLocks noChangeAspect="1" noChangeArrowheads="1"/>
                      </p:cNvPicPr>
                      <p:nvPr/>
                    </p:nvPicPr>
                    <p:blipFill>
                      <a:blip r:embed="rId6"/>
                      <a:srcRect/>
                      <a:stretch>
                        <a:fillRect/>
                      </a:stretch>
                    </p:blipFill>
                    <p:spPr bwMode="auto">
                      <a:xfrm>
                        <a:off x="1689100" y="5194300"/>
                        <a:ext cx="2557463" cy="1074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986533359"/>
              </p:ext>
            </p:extLst>
          </p:nvPr>
        </p:nvGraphicFramePr>
        <p:xfrm>
          <a:off x="5194300" y="4495800"/>
          <a:ext cx="2751138" cy="1735138"/>
        </p:xfrm>
        <a:graphic>
          <a:graphicData uri="http://schemas.openxmlformats.org/presentationml/2006/ole">
            <mc:AlternateContent xmlns:mc="http://schemas.openxmlformats.org/markup-compatibility/2006">
              <mc:Choice xmlns:v="urn:schemas-microsoft-com:vml" Requires="v">
                <p:oleObj spid="_x0000_s15081" name="Visio" r:id="rId7" imgW="2224659" imgH="1403985" progId="Visio.Drawing.11">
                  <p:embed/>
                </p:oleObj>
              </mc:Choice>
              <mc:Fallback>
                <p:oleObj name="Visio" r:id="rId7" imgW="2224659" imgH="1403985" progId="Visio.Drawing.11">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4300" y="4495800"/>
                        <a:ext cx="2751138"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22290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1.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数字证书内容 </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90</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8" name="Text Box 3"/>
          <p:cNvSpPr txBox="1">
            <a:spLocks noChangeArrowheads="1"/>
          </p:cNvSpPr>
          <p:nvPr/>
        </p:nvSpPr>
        <p:spPr bwMode="auto">
          <a:xfrm>
            <a:off x="1921331" y="5519056"/>
            <a:ext cx="5638800"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2400" dirty="0">
                <a:solidFill>
                  <a:srgbClr val="333399"/>
                </a:solidFill>
                <a:latin typeface="Tahoma" panose="020B0604030504040204" pitchFamily="34" charset="0"/>
                <a:hlinkClick r:id="rId4" action="ppaction://hlinksldjump"/>
              </a:rPr>
              <a:t>图</a:t>
            </a:r>
            <a:r>
              <a:rPr kumimoji="1" lang="en-US" altLang="zh-CN" sz="2400" dirty="0">
                <a:solidFill>
                  <a:srgbClr val="333399"/>
                </a:solidFill>
                <a:latin typeface="Tahoma" panose="020B0604030504040204" pitchFamily="34" charset="0"/>
                <a:hlinkClick r:id="rId4" action="ppaction://hlinksldjump"/>
              </a:rPr>
              <a:t> X.509 V1</a:t>
            </a:r>
            <a:r>
              <a:rPr kumimoji="1" lang="zh-CN" altLang="en-US" sz="2400" dirty="0">
                <a:solidFill>
                  <a:srgbClr val="333399"/>
                </a:solidFill>
                <a:latin typeface="Tahoma" panose="020B0604030504040204" pitchFamily="34" charset="0"/>
                <a:hlinkClick r:id="rId4" action="ppaction://hlinksldjump"/>
              </a:rPr>
              <a:t>，</a:t>
            </a:r>
            <a:r>
              <a:rPr kumimoji="1" lang="en-US" altLang="zh-CN" sz="2400" dirty="0">
                <a:solidFill>
                  <a:srgbClr val="333399"/>
                </a:solidFill>
                <a:latin typeface="Tahoma" panose="020B0604030504040204" pitchFamily="34" charset="0"/>
                <a:hlinkClick r:id="rId4" action="ppaction://hlinksldjump"/>
              </a:rPr>
              <a:t>V2</a:t>
            </a:r>
            <a:r>
              <a:rPr kumimoji="1" lang="zh-CN" altLang="en-US" sz="2400" dirty="0">
                <a:solidFill>
                  <a:srgbClr val="333399"/>
                </a:solidFill>
                <a:latin typeface="Tahoma" panose="020B0604030504040204" pitchFamily="34" charset="0"/>
                <a:hlinkClick r:id="rId4" action="ppaction://hlinksldjump"/>
              </a:rPr>
              <a:t>基本数字证书格式</a:t>
            </a:r>
            <a:endParaRPr kumimoji="1" lang="zh-CN" altLang="en-US" sz="2400" dirty="0">
              <a:solidFill>
                <a:srgbClr val="333399"/>
              </a:solidFill>
              <a:latin typeface="Tahoma" panose="020B0604030504040204" pitchFamily="34" charset="0"/>
            </a:endParaRPr>
          </a:p>
        </p:txBody>
      </p:sp>
      <p:sp>
        <p:nvSpPr>
          <p:cNvPr id="29" name="Rectangle 4"/>
          <p:cNvSpPr>
            <a:spLocks noChangeArrowheads="1"/>
          </p:cNvSpPr>
          <p:nvPr/>
        </p:nvSpPr>
        <p:spPr bwMode="auto">
          <a:xfrm>
            <a:off x="1578431" y="1328056"/>
            <a:ext cx="3848100" cy="41148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30" name="Rectangle 5"/>
          <p:cNvSpPr>
            <a:spLocks noChangeArrowheads="1"/>
          </p:cNvSpPr>
          <p:nvPr/>
        </p:nvSpPr>
        <p:spPr bwMode="auto">
          <a:xfrm>
            <a:off x="1883231" y="18741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证书序列号</a:t>
            </a:r>
          </a:p>
        </p:txBody>
      </p:sp>
      <p:sp>
        <p:nvSpPr>
          <p:cNvPr id="31" name="Rectangle 6"/>
          <p:cNvSpPr>
            <a:spLocks noChangeArrowheads="1"/>
          </p:cNvSpPr>
          <p:nvPr/>
        </p:nvSpPr>
        <p:spPr bwMode="auto">
          <a:xfrm>
            <a:off x="1883231" y="3710894"/>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主体公钥信息：公钥及算法标识符</a:t>
            </a:r>
          </a:p>
        </p:txBody>
      </p:sp>
      <p:sp>
        <p:nvSpPr>
          <p:cNvPr id="32" name="Rectangle 7"/>
          <p:cNvSpPr>
            <a:spLocks noChangeArrowheads="1"/>
          </p:cNvSpPr>
          <p:nvPr/>
        </p:nvSpPr>
        <p:spPr bwMode="auto">
          <a:xfrm>
            <a:off x="1883231" y="4071256"/>
            <a:ext cx="3276600" cy="365125"/>
          </a:xfrm>
          <a:prstGeom prst="rect">
            <a:avLst/>
          </a:prstGeom>
          <a:noFill/>
          <a:ln w="28575">
            <a:solidFill>
              <a:srgbClr val="333399"/>
            </a:solidFill>
            <a:prstDash val="dash"/>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发放者的</a:t>
            </a: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唯一标识符</a:t>
            </a:r>
          </a:p>
        </p:txBody>
      </p:sp>
      <p:sp>
        <p:nvSpPr>
          <p:cNvPr id="33" name="Rectangle 8"/>
          <p:cNvSpPr>
            <a:spLocks noChangeArrowheads="1"/>
          </p:cNvSpPr>
          <p:nvPr/>
        </p:nvSpPr>
        <p:spPr bwMode="auto">
          <a:xfrm>
            <a:off x="1807031" y="4947556"/>
            <a:ext cx="34290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认证机构数字签名</a:t>
            </a:r>
          </a:p>
        </p:txBody>
      </p:sp>
      <p:sp>
        <p:nvSpPr>
          <p:cNvPr id="34" name="Rectangle 9"/>
          <p:cNvSpPr>
            <a:spLocks noChangeArrowheads="1"/>
          </p:cNvSpPr>
          <p:nvPr/>
        </p:nvSpPr>
        <p:spPr bwMode="auto">
          <a:xfrm>
            <a:off x="1807031" y="1442356"/>
            <a:ext cx="3429000" cy="3429000"/>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35" name="Line 10"/>
          <p:cNvSpPr>
            <a:spLocks noChangeShapeType="1"/>
          </p:cNvSpPr>
          <p:nvPr/>
        </p:nvSpPr>
        <p:spPr bwMode="auto">
          <a:xfrm>
            <a:off x="5236031" y="3194956"/>
            <a:ext cx="990600"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36" name="AutoShape 11"/>
          <p:cNvSpPr>
            <a:spLocks noChangeArrowheads="1"/>
          </p:cNvSpPr>
          <p:nvPr/>
        </p:nvSpPr>
        <p:spPr bwMode="auto">
          <a:xfrm>
            <a:off x="6228219" y="2861581"/>
            <a:ext cx="1597025" cy="714375"/>
          </a:xfrm>
          <a:prstGeom prst="flowChartAlternateProcess">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生成数字签名</a:t>
            </a:r>
          </a:p>
        </p:txBody>
      </p:sp>
      <p:sp>
        <p:nvSpPr>
          <p:cNvPr id="37" name="Rectangle 12"/>
          <p:cNvSpPr>
            <a:spLocks noChangeArrowheads="1"/>
          </p:cNvSpPr>
          <p:nvPr/>
        </p:nvSpPr>
        <p:spPr bwMode="auto">
          <a:xfrm>
            <a:off x="6074231" y="1937656"/>
            <a:ext cx="1879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认证机构私钥</a:t>
            </a:r>
          </a:p>
        </p:txBody>
      </p:sp>
      <p:sp>
        <p:nvSpPr>
          <p:cNvPr id="38" name="Line 13"/>
          <p:cNvSpPr>
            <a:spLocks noChangeShapeType="1"/>
          </p:cNvSpPr>
          <p:nvPr/>
        </p:nvSpPr>
        <p:spPr bwMode="auto">
          <a:xfrm>
            <a:off x="6988631" y="2318656"/>
            <a:ext cx="0" cy="53340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39" name="Freeform 14"/>
          <p:cNvSpPr>
            <a:spLocks/>
          </p:cNvSpPr>
          <p:nvPr/>
        </p:nvSpPr>
        <p:spPr bwMode="auto">
          <a:xfrm>
            <a:off x="5236031" y="3575956"/>
            <a:ext cx="1752600" cy="1562100"/>
          </a:xfrm>
          <a:custGeom>
            <a:avLst/>
            <a:gdLst>
              <a:gd name="T0" fmla="*/ 1008 w 1008"/>
              <a:gd name="T1" fmla="*/ 0 h 432"/>
              <a:gd name="T2" fmla="*/ 1008 w 1008"/>
              <a:gd name="T3" fmla="*/ 432 h 432"/>
              <a:gd name="T4" fmla="*/ 0 w 1008"/>
              <a:gd name="T5" fmla="*/ 432 h 432"/>
            </a:gdLst>
            <a:ahLst/>
            <a:cxnLst>
              <a:cxn ang="0">
                <a:pos x="T0" y="T1"/>
              </a:cxn>
              <a:cxn ang="0">
                <a:pos x="T2" y="T3"/>
              </a:cxn>
              <a:cxn ang="0">
                <a:pos x="T4" y="T5"/>
              </a:cxn>
            </a:cxnLst>
            <a:rect l="0" t="0" r="r" b="b"/>
            <a:pathLst>
              <a:path w="1008" h="432">
                <a:moveTo>
                  <a:pt x="1008" y="0"/>
                </a:moveTo>
                <a:lnTo>
                  <a:pt x="1008" y="432"/>
                </a:lnTo>
                <a:lnTo>
                  <a:pt x="0" y="432"/>
                </a:lnTo>
              </a:path>
            </a:pathLst>
          </a:custGeom>
          <a:noFill/>
          <a:ln w="28575" cap="flat" cmpd="sng">
            <a:solidFill>
              <a:srgbClr val="3333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40" name="Rectangle 15"/>
          <p:cNvSpPr>
            <a:spLocks noChangeArrowheads="1"/>
          </p:cNvSpPr>
          <p:nvPr/>
        </p:nvSpPr>
        <p:spPr bwMode="auto">
          <a:xfrm>
            <a:off x="1883231" y="33473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主体的</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rPr>
              <a:t>X.509</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名称</a:t>
            </a:r>
          </a:p>
        </p:txBody>
      </p:sp>
      <p:sp>
        <p:nvSpPr>
          <p:cNvPr id="41" name="Rectangle 16"/>
          <p:cNvSpPr>
            <a:spLocks noChangeArrowheads="1"/>
          </p:cNvSpPr>
          <p:nvPr/>
        </p:nvSpPr>
        <p:spPr bwMode="auto">
          <a:xfrm>
            <a:off x="1883231" y="15058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版本号</a:t>
            </a:r>
          </a:p>
        </p:txBody>
      </p:sp>
      <p:sp>
        <p:nvSpPr>
          <p:cNvPr id="42" name="Rectangle 17"/>
          <p:cNvSpPr>
            <a:spLocks noChangeArrowheads="1"/>
          </p:cNvSpPr>
          <p:nvPr/>
        </p:nvSpPr>
        <p:spPr bwMode="auto">
          <a:xfrm>
            <a:off x="1883231" y="22424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签名算法标识符</a:t>
            </a:r>
          </a:p>
        </p:txBody>
      </p:sp>
      <p:sp>
        <p:nvSpPr>
          <p:cNvPr id="43" name="Rectangle 18"/>
          <p:cNvSpPr>
            <a:spLocks noChangeArrowheads="1"/>
          </p:cNvSpPr>
          <p:nvPr/>
        </p:nvSpPr>
        <p:spPr bwMode="auto">
          <a:xfrm>
            <a:off x="1883231" y="26107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发放者的</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rPr>
              <a:t>X.509</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名称</a:t>
            </a:r>
          </a:p>
        </p:txBody>
      </p:sp>
      <p:sp>
        <p:nvSpPr>
          <p:cNvPr id="44" name="Rectangle 19"/>
          <p:cNvSpPr>
            <a:spLocks noChangeArrowheads="1"/>
          </p:cNvSpPr>
          <p:nvPr/>
        </p:nvSpPr>
        <p:spPr bwMode="auto">
          <a:xfrm>
            <a:off x="1883231" y="2979056"/>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有效期</a:t>
            </a:r>
          </a:p>
        </p:txBody>
      </p:sp>
      <p:sp>
        <p:nvSpPr>
          <p:cNvPr id="45" name="Rectangle 20"/>
          <p:cNvSpPr>
            <a:spLocks noChangeArrowheads="1"/>
          </p:cNvSpPr>
          <p:nvPr/>
        </p:nvSpPr>
        <p:spPr bwMode="auto">
          <a:xfrm>
            <a:off x="1883231" y="4439556"/>
            <a:ext cx="3276600" cy="365125"/>
          </a:xfrm>
          <a:prstGeom prst="rect">
            <a:avLst/>
          </a:prstGeom>
          <a:noFill/>
          <a:ln w="28575">
            <a:solidFill>
              <a:srgbClr val="333399"/>
            </a:solidFill>
            <a:prstDash val="dash"/>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主体的唯一标识符</a:t>
            </a:r>
          </a:p>
        </p:txBody>
      </p:sp>
      <p:sp>
        <p:nvSpPr>
          <p:cNvPr id="46" name="Freeform 21"/>
          <p:cNvSpPr>
            <a:spLocks/>
          </p:cNvSpPr>
          <p:nvPr/>
        </p:nvSpPr>
        <p:spPr bwMode="auto">
          <a:xfrm>
            <a:off x="1387931" y="4299856"/>
            <a:ext cx="482600" cy="355600"/>
          </a:xfrm>
          <a:custGeom>
            <a:avLst/>
            <a:gdLst>
              <a:gd name="T0" fmla="*/ 384 w 400"/>
              <a:gd name="T1" fmla="*/ 0 h 224"/>
              <a:gd name="T2" fmla="*/ 0 w 400"/>
              <a:gd name="T3" fmla="*/ 0 h 224"/>
              <a:gd name="T4" fmla="*/ 0 w 400"/>
              <a:gd name="T5" fmla="*/ 224 h 224"/>
              <a:gd name="T6" fmla="*/ 400 w 400"/>
              <a:gd name="T7" fmla="*/ 224 h 224"/>
            </a:gdLst>
            <a:ahLst/>
            <a:cxnLst>
              <a:cxn ang="0">
                <a:pos x="T0" y="T1"/>
              </a:cxn>
              <a:cxn ang="0">
                <a:pos x="T2" y="T3"/>
              </a:cxn>
              <a:cxn ang="0">
                <a:pos x="T4" y="T5"/>
              </a:cxn>
              <a:cxn ang="0">
                <a:pos x="T6" y="T7"/>
              </a:cxn>
            </a:cxnLst>
            <a:rect l="0" t="0" r="r" b="b"/>
            <a:pathLst>
              <a:path w="400" h="224">
                <a:moveTo>
                  <a:pt x="384" y="0"/>
                </a:moveTo>
                <a:lnTo>
                  <a:pt x="0" y="0"/>
                </a:lnTo>
                <a:lnTo>
                  <a:pt x="0" y="224"/>
                </a:lnTo>
                <a:lnTo>
                  <a:pt x="400" y="224"/>
                </a:lnTo>
              </a:path>
            </a:pathLst>
          </a:custGeom>
          <a:noFill/>
          <a:ln w="19050" cap="flat" cmpd="sng">
            <a:solidFill>
              <a:srgbClr val="3333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47" name="Text Box 22"/>
          <p:cNvSpPr txBox="1">
            <a:spLocks noChangeArrowheads="1"/>
          </p:cNvSpPr>
          <p:nvPr/>
        </p:nvSpPr>
        <p:spPr bwMode="auto">
          <a:xfrm>
            <a:off x="930731" y="3995056"/>
            <a:ext cx="428625" cy="9048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p>
            <a:pPr algn="ctr"/>
            <a:r>
              <a:rPr kumimoji="1" lang="zh-CN" altLang="en-US" sz="1600">
                <a:solidFill>
                  <a:srgbClr val="333399"/>
                </a:solidFill>
                <a:latin typeface="Tahoma" panose="020B0604030504040204" pitchFamily="34" charset="0"/>
              </a:rPr>
              <a:t>可选部分</a:t>
            </a:r>
          </a:p>
        </p:txBody>
      </p:sp>
    </p:spTree>
    <p:extLst>
      <p:ext uri="{BB962C8B-B14F-4D97-AF65-F5344CB8AC3E}">
        <p14:creationId xmlns:p14="http://schemas.microsoft.com/office/powerpoint/2010/main" val="21934174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1.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数字证书内容 </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91</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6" name="Rectangle 3"/>
          <p:cNvSpPr txBox="1">
            <a:spLocks noChangeArrowheads="1"/>
          </p:cNvSpPr>
          <p:nvPr/>
        </p:nvSpPr>
        <p:spPr bwMode="auto">
          <a:xfrm>
            <a:off x="431800" y="1437207"/>
            <a:ext cx="7772400"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anose="05000000000000000000" pitchFamily="2" charset="2"/>
              <a:buChar char="n"/>
              <a:defRPr kumimoji="1" sz="3200" kern="1200">
                <a:solidFill>
                  <a:schemeClr val="tx2"/>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anose="05000000000000000000" pitchFamily="2" charset="2"/>
              <a:buChar char="n"/>
              <a:defRPr kumimoji="1" sz="2800" kern="1200">
                <a:solidFill>
                  <a:schemeClr val="tx2"/>
                </a:solidFill>
                <a:latin typeface="+mn-lt"/>
                <a:ea typeface="+mn-ea"/>
                <a:cs typeface="+mn-cs"/>
              </a:defRPr>
            </a:lvl2pPr>
            <a:lvl3pPr marL="1143000" indent="-228600" algn="l" rtl="0" fontAlgn="base">
              <a:spcBef>
                <a:spcPct val="20000"/>
              </a:spcBef>
              <a:spcAft>
                <a:spcPct val="0"/>
              </a:spcAft>
              <a:buClr>
                <a:schemeClr val="accent2"/>
              </a:buClr>
              <a:buSzPct val="50000"/>
              <a:buFont typeface="Wingdings" panose="05000000000000000000" pitchFamily="2" charset="2"/>
              <a:buChar char="n"/>
              <a:defRPr kumimoji="1" sz="2400" kern="1200">
                <a:solidFill>
                  <a:schemeClr val="tx2"/>
                </a:solidFill>
                <a:latin typeface="+mn-lt"/>
                <a:ea typeface="+mn-ea"/>
                <a:cs typeface="+mn-cs"/>
              </a:defRPr>
            </a:lvl3pPr>
            <a:lvl4pPr marL="1600200" indent="-228600" algn="l" rtl="0" fontAlgn="base">
              <a:spcBef>
                <a:spcPct val="20000"/>
              </a:spcBef>
              <a:spcAft>
                <a:spcPct val="0"/>
              </a:spcAft>
              <a:buClr>
                <a:schemeClr val="accent1"/>
              </a:buClr>
              <a:buSzPct val="55000"/>
              <a:buFont typeface="Wingdings" panose="05000000000000000000" pitchFamily="2" charset="2"/>
              <a:buChar char="n"/>
              <a:defRPr kumimoji="1" sz="2400" kern="1200">
                <a:solidFill>
                  <a:schemeClr val="tx2"/>
                </a:solidFill>
                <a:latin typeface="+mn-lt"/>
                <a:ea typeface="+mn-ea"/>
                <a:cs typeface="+mn-cs"/>
              </a:defRPr>
            </a:lvl4pPr>
            <a:lvl5pPr marL="2057400" indent="-228600" algn="l" rtl="0" fontAlgn="base">
              <a:spcBef>
                <a:spcPct val="20000"/>
              </a:spcBef>
              <a:spcAft>
                <a:spcPct val="0"/>
              </a:spcAft>
              <a:buClr>
                <a:srgbClr val="CCECFF"/>
              </a:buClr>
              <a:buSzPct val="50000"/>
              <a:buFont typeface="Wingdings" panose="05000000000000000000" pitchFamily="2" charset="2"/>
              <a:buChar char="n"/>
              <a:defRPr kumimoji="1" sz="2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4"/>
              </a:buBlip>
              <a:tabLst>
                <a:tab pos="952500" algn="l"/>
              </a:tabLst>
              <a:defRPr/>
            </a:pPr>
            <a:r>
              <a:rPr kumimoji="1" lang="en-US" altLang="zh-CN"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hlinkClick r:id="rId5" action="ppaction://hlinksldjump"/>
              </a:rPr>
              <a:t>X.509v3</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hlinkClick r:id="rId5" action="ppaction://hlinksldjump"/>
              </a:rPr>
              <a:t>数字证书基本格式</a:t>
            </a:r>
            <a:endPar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endParaRPr>
          </a:p>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6"/>
              </a:buBlip>
              <a:tabLst>
                <a:tab pos="952500" algn="l"/>
              </a:tabLst>
              <a:defRPr/>
            </a:pP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在</a:t>
            </a:r>
            <a:r>
              <a:rPr kumimoji="1" lang="en-US" altLang="zh-CN"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X.509v1</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a:t>
            </a:r>
            <a:r>
              <a:rPr kumimoji="1" lang="en-US" altLang="zh-CN"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v2</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基本格式中加入通用扩充机制。</a:t>
            </a:r>
          </a:p>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7"/>
              </a:buBlip>
              <a:tabLst>
                <a:tab pos="952500" algn="l"/>
              </a:tabLst>
              <a:defRPr/>
            </a:pP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mn-cs"/>
              </a:rPr>
              <a:t>扩展标识符：</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扩展字段类型。</a:t>
            </a:r>
          </a:p>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7"/>
              </a:buBlip>
              <a:tabLst>
                <a:tab pos="952500" algn="l"/>
              </a:tabLst>
              <a:defRPr/>
            </a:pP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mn-cs"/>
              </a:rPr>
              <a:t>关键程度指示器：扩展字段是</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关键的</a:t>
            </a:r>
            <a:r>
              <a:rPr kumimoji="1" lang="en-US" altLang="zh-CN"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非关键的。</a:t>
            </a:r>
          </a:p>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7"/>
              </a:buBlip>
              <a:tabLst>
                <a:tab pos="952500" algn="l"/>
              </a:tabLst>
              <a:defRPr/>
            </a:pPr>
            <a:r>
              <a:rPr kumimoji="1"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宋体"/>
                <a:cs typeface="+mn-cs"/>
              </a:rPr>
              <a:t>扩展字段值。</a:t>
            </a:r>
          </a:p>
          <a:p>
            <a:pPr marL="571500" marR="0" lvl="1" indent="-193675" algn="just" defTabSz="914400" rtl="0" eaLnBrk="1" fontAlgn="base" latinLnBrk="0" hangingPunct="1">
              <a:lnSpc>
                <a:spcPct val="100000"/>
              </a:lnSpc>
              <a:spcBef>
                <a:spcPct val="20000"/>
              </a:spcBef>
              <a:spcAft>
                <a:spcPct val="0"/>
              </a:spcAft>
              <a:buClr>
                <a:srgbClr val="FF0000"/>
              </a:buClr>
              <a:buSzPct val="55000"/>
              <a:buFont typeface="Wingdings" panose="05000000000000000000" pitchFamily="2" charset="2"/>
              <a:buBlip>
                <a:blip r:embed="rId6"/>
              </a:buBlip>
              <a:tabLst>
                <a:tab pos="952500" algn="l"/>
              </a:tabLst>
              <a:defRPr/>
            </a:pPr>
            <a:r>
              <a:rPr kumimoji="1" lang="en-US" altLang="zh-CN"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X.509v3</a:t>
            </a:r>
            <a:r>
              <a:rPr kumimoji="1" lang="zh-CN" altLang="en-US" sz="2800" b="0" i="0" u="none" strike="noStrike" kern="1200" cap="none" spc="0" normalizeH="0" baseline="0" noProof="0" dirty="0">
                <a:ln>
                  <a:noFill/>
                </a:ln>
                <a:solidFill>
                  <a:srgbClr val="333399"/>
                </a:solidFill>
                <a:effectLst/>
                <a:uLnTx/>
                <a:uFillTx/>
                <a:latin typeface="Times New Roman" panose="02020603050405020304" pitchFamily="18" charset="0"/>
                <a:ea typeface="宋体"/>
                <a:cs typeface="+mn-cs"/>
              </a:rPr>
              <a:t>数字证书主体和数字证书发放者的身份可以用一个或多个不同形式的名称来确定。</a:t>
            </a:r>
          </a:p>
        </p:txBody>
      </p:sp>
    </p:spTree>
    <p:extLst>
      <p:ext uri="{BB962C8B-B14F-4D97-AF65-F5344CB8AC3E}">
        <p14:creationId xmlns:p14="http://schemas.microsoft.com/office/powerpoint/2010/main" val="6346029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1.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数字证书内容 </a:t>
            </a: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92</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3"/>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3" name="Rectangle 6"/>
          <p:cNvSpPr>
            <a:spLocks noChangeArrowheads="1"/>
          </p:cNvSpPr>
          <p:nvPr/>
        </p:nvSpPr>
        <p:spPr bwMode="auto">
          <a:xfrm>
            <a:off x="1016000" y="3645580"/>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主体公钥信息：公钥及算法标识符</a:t>
            </a:r>
          </a:p>
        </p:txBody>
      </p:sp>
      <p:sp>
        <p:nvSpPr>
          <p:cNvPr id="104" name="Text Box 3"/>
          <p:cNvSpPr txBox="1">
            <a:spLocks noChangeArrowheads="1"/>
          </p:cNvSpPr>
          <p:nvPr/>
        </p:nvSpPr>
        <p:spPr bwMode="auto">
          <a:xfrm>
            <a:off x="4787900" y="1165825"/>
            <a:ext cx="4191000" cy="4572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en-US" altLang="zh-CN" sz="2400" dirty="0">
                <a:solidFill>
                  <a:srgbClr val="333399"/>
                </a:solidFill>
                <a:latin typeface="Tahoma" panose="020B0604030504040204" pitchFamily="34" charset="0"/>
                <a:hlinkClick r:id="rId4" action="ppaction://hlinksldjump"/>
              </a:rPr>
              <a:t>X.509V3</a:t>
            </a:r>
            <a:r>
              <a:rPr kumimoji="1" lang="zh-CN" altLang="en-US" sz="2400" dirty="0">
                <a:solidFill>
                  <a:srgbClr val="333399"/>
                </a:solidFill>
                <a:latin typeface="Tahoma" panose="020B0604030504040204" pitchFamily="34" charset="0"/>
                <a:hlinkClick r:id="rId4" action="ppaction://hlinksldjump"/>
              </a:rPr>
              <a:t>数字证书格式</a:t>
            </a:r>
            <a:endParaRPr kumimoji="1" lang="zh-CN" altLang="en-US" sz="2400" dirty="0">
              <a:solidFill>
                <a:srgbClr val="333399"/>
              </a:solidFill>
              <a:latin typeface="Tahoma" panose="020B0604030504040204" pitchFamily="34" charset="0"/>
            </a:endParaRPr>
          </a:p>
        </p:txBody>
      </p:sp>
      <p:sp>
        <p:nvSpPr>
          <p:cNvPr id="105" name="Rectangle 4"/>
          <p:cNvSpPr>
            <a:spLocks noChangeArrowheads="1"/>
          </p:cNvSpPr>
          <p:nvPr/>
        </p:nvSpPr>
        <p:spPr bwMode="auto">
          <a:xfrm>
            <a:off x="711200" y="1262742"/>
            <a:ext cx="3848100" cy="45720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06" name="Rectangle 5"/>
          <p:cNvSpPr>
            <a:spLocks noChangeArrowheads="1"/>
          </p:cNvSpPr>
          <p:nvPr/>
        </p:nvSpPr>
        <p:spPr bwMode="auto">
          <a:xfrm>
            <a:off x="1016000" y="18088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证书序列号</a:t>
            </a:r>
          </a:p>
        </p:txBody>
      </p:sp>
      <p:sp>
        <p:nvSpPr>
          <p:cNvPr id="107" name="Rectangle 8"/>
          <p:cNvSpPr>
            <a:spLocks noChangeArrowheads="1"/>
          </p:cNvSpPr>
          <p:nvPr/>
        </p:nvSpPr>
        <p:spPr bwMode="auto">
          <a:xfrm>
            <a:off x="939800" y="5326742"/>
            <a:ext cx="34290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认证机构数字签名</a:t>
            </a:r>
          </a:p>
        </p:txBody>
      </p:sp>
      <p:sp>
        <p:nvSpPr>
          <p:cNvPr id="108" name="Rectangle 9"/>
          <p:cNvSpPr>
            <a:spLocks noChangeArrowheads="1"/>
          </p:cNvSpPr>
          <p:nvPr/>
        </p:nvSpPr>
        <p:spPr bwMode="auto">
          <a:xfrm>
            <a:off x="939800" y="1377042"/>
            <a:ext cx="3429000" cy="3848100"/>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09" name="Line 10"/>
          <p:cNvSpPr>
            <a:spLocks noChangeShapeType="1"/>
          </p:cNvSpPr>
          <p:nvPr/>
        </p:nvSpPr>
        <p:spPr bwMode="auto">
          <a:xfrm>
            <a:off x="4368800" y="3129642"/>
            <a:ext cx="990600" cy="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10" name="AutoShape 11"/>
          <p:cNvSpPr>
            <a:spLocks noChangeArrowheads="1"/>
          </p:cNvSpPr>
          <p:nvPr/>
        </p:nvSpPr>
        <p:spPr bwMode="auto">
          <a:xfrm>
            <a:off x="5360988" y="2796267"/>
            <a:ext cx="1597025" cy="714375"/>
          </a:xfrm>
          <a:prstGeom prst="flowChartAlternateProcess">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生成数字签名</a:t>
            </a:r>
          </a:p>
        </p:txBody>
      </p:sp>
      <p:sp>
        <p:nvSpPr>
          <p:cNvPr id="111" name="Rectangle 12"/>
          <p:cNvSpPr>
            <a:spLocks noChangeArrowheads="1"/>
          </p:cNvSpPr>
          <p:nvPr/>
        </p:nvSpPr>
        <p:spPr bwMode="auto">
          <a:xfrm>
            <a:off x="5207000" y="1872342"/>
            <a:ext cx="1879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认证机构私钥</a:t>
            </a:r>
          </a:p>
        </p:txBody>
      </p:sp>
      <p:sp>
        <p:nvSpPr>
          <p:cNvPr id="112" name="Line 13"/>
          <p:cNvSpPr>
            <a:spLocks noChangeShapeType="1"/>
          </p:cNvSpPr>
          <p:nvPr/>
        </p:nvSpPr>
        <p:spPr bwMode="auto">
          <a:xfrm>
            <a:off x="6121400" y="2253342"/>
            <a:ext cx="0" cy="533400"/>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13" name="Freeform 14"/>
          <p:cNvSpPr>
            <a:spLocks/>
          </p:cNvSpPr>
          <p:nvPr/>
        </p:nvSpPr>
        <p:spPr bwMode="auto">
          <a:xfrm>
            <a:off x="4368800" y="3510641"/>
            <a:ext cx="1752600" cy="1906655"/>
          </a:xfrm>
          <a:custGeom>
            <a:avLst/>
            <a:gdLst>
              <a:gd name="T0" fmla="*/ 1008 w 1008"/>
              <a:gd name="T1" fmla="*/ 0 h 432"/>
              <a:gd name="T2" fmla="*/ 1008 w 1008"/>
              <a:gd name="T3" fmla="*/ 432 h 432"/>
              <a:gd name="T4" fmla="*/ 0 w 1008"/>
              <a:gd name="T5" fmla="*/ 432 h 432"/>
            </a:gdLst>
            <a:ahLst/>
            <a:cxnLst>
              <a:cxn ang="0">
                <a:pos x="T0" y="T1"/>
              </a:cxn>
              <a:cxn ang="0">
                <a:pos x="T2" y="T3"/>
              </a:cxn>
              <a:cxn ang="0">
                <a:pos x="T4" y="T5"/>
              </a:cxn>
            </a:cxnLst>
            <a:rect l="0" t="0" r="r" b="b"/>
            <a:pathLst>
              <a:path w="1008" h="432">
                <a:moveTo>
                  <a:pt x="1008" y="0"/>
                </a:moveTo>
                <a:lnTo>
                  <a:pt x="1008" y="432"/>
                </a:lnTo>
                <a:lnTo>
                  <a:pt x="0" y="432"/>
                </a:lnTo>
              </a:path>
            </a:pathLst>
          </a:custGeom>
          <a:noFill/>
          <a:ln w="28575" cap="flat" cmpd="sng">
            <a:solidFill>
              <a:srgbClr val="333399"/>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14" name="Rectangle 16"/>
          <p:cNvSpPr>
            <a:spLocks noChangeArrowheads="1"/>
          </p:cNvSpPr>
          <p:nvPr/>
        </p:nvSpPr>
        <p:spPr bwMode="auto">
          <a:xfrm>
            <a:off x="1016000" y="32820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主体的</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rPr>
              <a:t>X.509</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名称</a:t>
            </a:r>
          </a:p>
        </p:txBody>
      </p:sp>
      <p:sp>
        <p:nvSpPr>
          <p:cNvPr id="115" name="Rectangle 17"/>
          <p:cNvSpPr>
            <a:spLocks noChangeArrowheads="1"/>
          </p:cNvSpPr>
          <p:nvPr/>
        </p:nvSpPr>
        <p:spPr bwMode="auto">
          <a:xfrm>
            <a:off x="1016000" y="14405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版本号</a:t>
            </a:r>
          </a:p>
        </p:txBody>
      </p:sp>
      <p:sp>
        <p:nvSpPr>
          <p:cNvPr id="116" name="Rectangle 18"/>
          <p:cNvSpPr>
            <a:spLocks noChangeArrowheads="1"/>
          </p:cNvSpPr>
          <p:nvPr/>
        </p:nvSpPr>
        <p:spPr bwMode="auto">
          <a:xfrm>
            <a:off x="1016000" y="21771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签名算法标识符</a:t>
            </a:r>
          </a:p>
        </p:txBody>
      </p:sp>
      <p:sp>
        <p:nvSpPr>
          <p:cNvPr id="117" name="Rectangle 19"/>
          <p:cNvSpPr>
            <a:spLocks noChangeArrowheads="1"/>
          </p:cNvSpPr>
          <p:nvPr/>
        </p:nvSpPr>
        <p:spPr bwMode="auto">
          <a:xfrm>
            <a:off x="1016000" y="25454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发放者的</a:t>
            </a:r>
            <a:r>
              <a:rPr kumimoji="1" lang="en-US" altLang="zh-CN" sz="1600" b="0" i="0" u="none" strike="noStrike" kern="0" cap="none" spc="0" normalizeH="0" baseline="0" noProof="0">
                <a:ln>
                  <a:noFill/>
                </a:ln>
                <a:solidFill>
                  <a:srgbClr val="333399"/>
                </a:solidFill>
                <a:effectLst/>
                <a:uLnTx/>
                <a:uFillTx/>
                <a:latin typeface="Times New Roman" panose="02020603050405020304" pitchFamily="18" charset="0"/>
              </a:rPr>
              <a:t>X.509</a:t>
            </a: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名称</a:t>
            </a:r>
          </a:p>
        </p:txBody>
      </p:sp>
      <p:sp>
        <p:nvSpPr>
          <p:cNvPr id="118" name="Rectangle 20"/>
          <p:cNvSpPr>
            <a:spLocks noChangeArrowheads="1"/>
          </p:cNvSpPr>
          <p:nvPr/>
        </p:nvSpPr>
        <p:spPr bwMode="auto">
          <a:xfrm>
            <a:off x="1016000" y="2913742"/>
            <a:ext cx="3276600" cy="365125"/>
          </a:xfrm>
          <a:prstGeom prst="rect">
            <a:avLst/>
          </a:prstGeom>
          <a:noFill/>
          <a:ln w="28575">
            <a:solidFill>
              <a:srgbClr val="333399"/>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有效期</a:t>
            </a:r>
          </a:p>
        </p:txBody>
      </p:sp>
      <p:sp>
        <p:nvSpPr>
          <p:cNvPr id="119" name="Rectangle 21"/>
          <p:cNvSpPr>
            <a:spLocks noChangeArrowheads="1"/>
          </p:cNvSpPr>
          <p:nvPr/>
        </p:nvSpPr>
        <p:spPr bwMode="auto">
          <a:xfrm>
            <a:off x="1016000" y="4374242"/>
            <a:ext cx="3276600" cy="365125"/>
          </a:xfrm>
          <a:prstGeom prst="rect">
            <a:avLst/>
          </a:prstGeom>
          <a:noFill/>
          <a:ln w="28575">
            <a:solidFill>
              <a:srgbClr val="333399"/>
            </a:solidFill>
            <a:prstDash val="dash"/>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主体的唯一标识符</a:t>
            </a:r>
          </a:p>
        </p:txBody>
      </p:sp>
      <p:sp>
        <p:nvSpPr>
          <p:cNvPr id="120" name="Rectangle 7"/>
          <p:cNvSpPr>
            <a:spLocks noChangeArrowheads="1"/>
          </p:cNvSpPr>
          <p:nvPr/>
        </p:nvSpPr>
        <p:spPr bwMode="auto">
          <a:xfrm>
            <a:off x="1016000" y="4005942"/>
            <a:ext cx="3276600" cy="365125"/>
          </a:xfrm>
          <a:prstGeom prst="rect">
            <a:avLst/>
          </a:prstGeom>
          <a:noFill/>
          <a:ln w="28575">
            <a:solidFill>
              <a:srgbClr val="333399"/>
            </a:solidFill>
            <a:prstDash val="dash"/>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imes New Roman" panose="02020603050405020304" pitchFamily="18" charset="0"/>
              </a:rPr>
              <a:t>发放者的</a:t>
            </a: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唯一标识符</a:t>
            </a:r>
          </a:p>
        </p:txBody>
      </p:sp>
      <p:sp>
        <p:nvSpPr>
          <p:cNvPr id="121" name="Freeform 23"/>
          <p:cNvSpPr>
            <a:spLocks/>
          </p:cNvSpPr>
          <p:nvPr/>
        </p:nvSpPr>
        <p:spPr bwMode="auto">
          <a:xfrm>
            <a:off x="520700" y="4234542"/>
            <a:ext cx="482600" cy="355600"/>
          </a:xfrm>
          <a:custGeom>
            <a:avLst/>
            <a:gdLst>
              <a:gd name="T0" fmla="*/ 384 w 400"/>
              <a:gd name="T1" fmla="*/ 0 h 224"/>
              <a:gd name="T2" fmla="*/ 0 w 400"/>
              <a:gd name="T3" fmla="*/ 0 h 224"/>
              <a:gd name="T4" fmla="*/ 0 w 400"/>
              <a:gd name="T5" fmla="*/ 224 h 224"/>
              <a:gd name="T6" fmla="*/ 400 w 400"/>
              <a:gd name="T7" fmla="*/ 224 h 224"/>
            </a:gdLst>
            <a:ahLst/>
            <a:cxnLst>
              <a:cxn ang="0">
                <a:pos x="T0" y="T1"/>
              </a:cxn>
              <a:cxn ang="0">
                <a:pos x="T2" y="T3"/>
              </a:cxn>
              <a:cxn ang="0">
                <a:pos x="T4" y="T5"/>
              </a:cxn>
              <a:cxn ang="0">
                <a:pos x="T6" y="T7"/>
              </a:cxn>
            </a:cxnLst>
            <a:rect l="0" t="0" r="r" b="b"/>
            <a:pathLst>
              <a:path w="400" h="224">
                <a:moveTo>
                  <a:pt x="384" y="0"/>
                </a:moveTo>
                <a:lnTo>
                  <a:pt x="0" y="0"/>
                </a:lnTo>
                <a:lnTo>
                  <a:pt x="0" y="224"/>
                </a:lnTo>
                <a:lnTo>
                  <a:pt x="400" y="224"/>
                </a:lnTo>
              </a:path>
            </a:pathLst>
          </a:custGeom>
          <a:noFill/>
          <a:ln w="19050" cap="flat" cmpd="sng">
            <a:solidFill>
              <a:srgbClr val="3333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22" name="Text Box 24"/>
          <p:cNvSpPr txBox="1">
            <a:spLocks noChangeArrowheads="1"/>
          </p:cNvSpPr>
          <p:nvPr/>
        </p:nvSpPr>
        <p:spPr bwMode="auto">
          <a:xfrm>
            <a:off x="63500" y="3929742"/>
            <a:ext cx="428625" cy="90487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2857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spAutoFit/>
          </a:bodyPr>
          <a:lstStyle/>
          <a:p>
            <a:pPr algn="ctr"/>
            <a:r>
              <a:rPr kumimoji="1" lang="zh-CN" altLang="en-US" sz="1600">
                <a:solidFill>
                  <a:srgbClr val="333399"/>
                </a:solidFill>
                <a:latin typeface="Tahoma" panose="020B0604030504040204" pitchFamily="34" charset="0"/>
              </a:rPr>
              <a:t>可选部分</a:t>
            </a:r>
          </a:p>
        </p:txBody>
      </p:sp>
      <p:sp>
        <p:nvSpPr>
          <p:cNvPr id="123" name="Rectangle 25"/>
          <p:cNvSpPr>
            <a:spLocks noChangeArrowheads="1"/>
          </p:cNvSpPr>
          <p:nvPr/>
        </p:nvSpPr>
        <p:spPr bwMode="auto">
          <a:xfrm>
            <a:off x="1016000" y="4742542"/>
            <a:ext cx="3276600" cy="36512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扩展部分</a:t>
            </a:r>
          </a:p>
        </p:txBody>
      </p:sp>
      <p:sp>
        <p:nvSpPr>
          <p:cNvPr id="124" name="Rectangle 26"/>
          <p:cNvSpPr>
            <a:spLocks noChangeArrowheads="1"/>
          </p:cNvSpPr>
          <p:nvPr/>
        </p:nvSpPr>
        <p:spPr bwMode="auto">
          <a:xfrm>
            <a:off x="4914900" y="5339442"/>
            <a:ext cx="1066800" cy="3651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扩展类型</a:t>
            </a:r>
          </a:p>
        </p:txBody>
      </p:sp>
      <p:sp>
        <p:nvSpPr>
          <p:cNvPr id="125" name="Rectangle 27"/>
          <p:cNvSpPr>
            <a:spLocks noChangeArrowheads="1"/>
          </p:cNvSpPr>
          <p:nvPr/>
        </p:nvSpPr>
        <p:spPr bwMode="auto">
          <a:xfrm>
            <a:off x="5981700" y="5339442"/>
            <a:ext cx="1371600" cy="3651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关键</a:t>
            </a:r>
            <a:r>
              <a:rPr kumimoji="1" lang="en-US" altLang="zh-CN" sz="1600" b="0" i="0" u="none" strike="noStrike" kern="0" cap="none" spc="0" normalizeH="0" baseline="0" noProof="0">
                <a:ln>
                  <a:noFill/>
                </a:ln>
                <a:solidFill>
                  <a:srgbClr val="333399"/>
                </a:solidFill>
                <a:effectLst/>
                <a:uLnTx/>
                <a:uFillTx/>
                <a:latin typeface="Tahoma" panose="020B0604030504040204" pitchFamily="34" charset="0"/>
              </a:rPr>
              <a:t>/</a:t>
            </a: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非关键</a:t>
            </a:r>
          </a:p>
        </p:txBody>
      </p:sp>
      <p:sp>
        <p:nvSpPr>
          <p:cNvPr id="126" name="Rectangle 28"/>
          <p:cNvSpPr>
            <a:spLocks noChangeArrowheads="1"/>
          </p:cNvSpPr>
          <p:nvPr/>
        </p:nvSpPr>
        <p:spPr bwMode="auto">
          <a:xfrm>
            <a:off x="7353300" y="5339442"/>
            <a:ext cx="1295400" cy="3651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a:ln>
                  <a:noFill/>
                </a:ln>
                <a:solidFill>
                  <a:srgbClr val="333399"/>
                </a:solidFill>
                <a:effectLst/>
                <a:uLnTx/>
                <a:uFillTx/>
                <a:latin typeface="Tahoma" panose="020B0604030504040204" pitchFamily="34" charset="0"/>
              </a:rPr>
              <a:t>扩展字段值</a:t>
            </a:r>
          </a:p>
        </p:txBody>
      </p:sp>
      <p:sp>
        <p:nvSpPr>
          <p:cNvPr id="127" name="Freeform 29"/>
          <p:cNvSpPr>
            <a:spLocks/>
          </p:cNvSpPr>
          <p:nvPr/>
        </p:nvSpPr>
        <p:spPr bwMode="auto">
          <a:xfrm>
            <a:off x="4076700" y="5072742"/>
            <a:ext cx="685800" cy="457200"/>
          </a:xfrm>
          <a:custGeom>
            <a:avLst/>
            <a:gdLst>
              <a:gd name="T0" fmla="*/ 0 w 432"/>
              <a:gd name="T1" fmla="*/ 0 h 336"/>
              <a:gd name="T2" fmla="*/ 0 w 432"/>
              <a:gd name="T3" fmla="*/ 336 h 336"/>
              <a:gd name="T4" fmla="*/ 432 w 432"/>
              <a:gd name="T5" fmla="*/ 336 h 336"/>
            </a:gdLst>
            <a:ahLst/>
            <a:cxnLst>
              <a:cxn ang="0">
                <a:pos x="T0" y="T1"/>
              </a:cxn>
              <a:cxn ang="0">
                <a:pos x="T2" y="T3"/>
              </a:cxn>
              <a:cxn ang="0">
                <a:pos x="T4" y="T5"/>
              </a:cxn>
            </a:cxnLst>
            <a:rect l="0" t="0" r="r" b="b"/>
            <a:pathLst>
              <a:path w="432" h="336">
                <a:moveTo>
                  <a:pt x="0" y="0"/>
                </a:moveTo>
                <a:lnTo>
                  <a:pt x="0" y="336"/>
                </a:lnTo>
                <a:lnTo>
                  <a:pt x="432" y="336"/>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
        <p:nvSpPr>
          <p:cNvPr id="128" name="Rectangle 30"/>
          <p:cNvSpPr>
            <a:spLocks noChangeArrowheads="1"/>
          </p:cNvSpPr>
          <p:nvPr/>
        </p:nvSpPr>
        <p:spPr bwMode="auto">
          <a:xfrm>
            <a:off x="4787900" y="5225142"/>
            <a:ext cx="3962400" cy="60960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600" b="0" i="0" u="none" strike="noStrike" kern="0" cap="none" spc="0" normalizeH="0" baseline="0" noProof="0">
              <a:ln>
                <a:noFill/>
              </a:ln>
              <a:solidFill>
                <a:srgbClr val="333399"/>
              </a:solidFill>
              <a:effectLst/>
              <a:uLnTx/>
              <a:uFillTx/>
              <a:latin typeface="Tahoma" panose="020B0604030504040204" pitchFamily="34" charset="0"/>
            </a:endParaRPr>
          </a:p>
        </p:txBody>
      </p:sp>
    </p:spTree>
    <p:extLst>
      <p:ext uri="{BB962C8B-B14F-4D97-AF65-F5344CB8AC3E}">
        <p14:creationId xmlns:p14="http://schemas.microsoft.com/office/powerpoint/2010/main" val="14073149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数字证书的格式</a:t>
            </a:r>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(3</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种</a:t>
            </a:r>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93</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66413"/>
            <a:ext cx="7353300" cy="548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96155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数字证书的格式</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94</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1135742" y="1629023"/>
            <a:ext cx="6364516" cy="4035178"/>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X.509 </a:t>
            </a:r>
            <a:r>
              <a:rPr lang="zh-CN" altLang="en-US"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定义证书</a:t>
            </a:r>
            <a:endParaRPr lang="en-US" altLang="zh-CN" sz="2800"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lvl="1">
              <a:lnSpc>
                <a:spcPct val="150000"/>
              </a:lnSpc>
              <a:spcBef>
                <a:spcPts val="600"/>
              </a:spcBef>
              <a:spcAft>
                <a:spcPts val="600"/>
              </a:spcAft>
              <a:buBlip>
                <a:blip r:embed="rId3"/>
              </a:buBlip>
            </a:pPr>
            <a:r>
              <a:rPr lang="en-US" altLang="zh-CN" sz="2400" dirty="0">
                <a:latin typeface="微软雅黑" pitchFamily="34" charset="-122"/>
                <a:ea typeface="微软雅黑" pitchFamily="34" charset="-122"/>
              </a:rPr>
              <a:t>CA&lt;&lt;A&gt;&gt; =CA{</a:t>
            </a:r>
            <a:r>
              <a:rPr lang="en-US" altLang="zh-CN" sz="2400" dirty="0" err="1">
                <a:latin typeface="微软雅黑" pitchFamily="34" charset="-122"/>
                <a:ea typeface="微软雅黑" pitchFamily="34" charset="-122"/>
              </a:rPr>
              <a:t>V,SN,AI,CA,UCA,A,UA,A</a:t>
            </a:r>
            <a:r>
              <a:rPr lang="en-US" altLang="zh-CN" sz="2400" baseline="-25000" dirty="0" err="1">
                <a:latin typeface="微软雅黑" pitchFamily="34" charset="-122"/>
                <a:ea typeface="微软雅黑" pitchFamily="34" charset="-122"/>
              </a:rPr>
              <a:t>p</a:t>
            </a:r>
            <a:r>
              <a:rPr lang="en-US" altLang="zh-CN" sz="2400" dirty="0" err="1">
                <a:latin typeface="微软雅黑" pitchFamily="34" charset="-122"/>
                <a:ea typeface="微软雅黑" pitchFamily="34" charset="-122"/>
              </a:rPr>
              <a:t>,T</a:t>
            </a:r>
            <a:r>
              <a:rPr lang="en-US" altLang="zh-CN" sz="2400" baseline="30000" dirty="0" err="1">
                <a:latin typeface="微软雅黑" pitchFamily="34" charset="-122"/>
                <a:ea typeface="微软雅黑" pitchFamily="34" charset="-122"/>
              </a:rPr>
              <a:t>A</a:t>
            </a:r>
            <a:r>
              <a:rPr lang="en-US" altLang="zh-CN" sz="2400" dirty="0">
                <a:latin typeface="微软雅黑" pitchFamily="34" charset="-122"/>
                <a:ea typeface="微软雅黑" pitchFamily="34" charset="-122"/>
              </a:rPr>
              <a:t>}</a:t>
            </a:r>
          </a:p>
          <a:p>
            <a:pPr lvl="1">
              <a:lnSpc>
                <a:spcPct val="150000"/>
              </a:lnSpc>
              <a:spcBef>
                <a:spcPts val="600"/>
              </a:spcBef>
              <a:spcAft>
                <a:spcPts val="600"/>
              </a:spcAft>
              <a:buBlip>
                <a:blip r:embed="rId3"/>
              </a:buBlip>
            </a:pPr>
            <a:r>
              <a:rPr lang="en-US" altLang="zh-CN" sz="2400" dirty="0">
                <a:latin typeface="微软雅黑" pitchFamily="34" charset="-122"/>
                <a:ea typeface="微软雅黑" pitchFamily="34" charset="-122"/>
              </a:rPr>
              <a:t>Y&lt;&lt;X&gt;&gt;</a:t>
            </a:r>
            <a:r>
              <a:rPr lang="zh-CN" altLang="en-US" sz="2400" dirty="0">
                <a:latin typeface="微软雅黑" pitchFamily="34" charset="-122"/>
                <a:ea typeface="微软雅黑" pitchFamily="34" charset="-122"/>
              </a:rPr>
              <a:t>表示证书发放机构</a:t>
            </a:r>
            <a:r>
              <a:rPr lang="en-US" altLang="zh-CN" sz="2400" dirty="0">
                <a:latin typeface="微软雅黑" pitchFamily="34" charset="-122"/>
                <a:ea typeface="微软雅黑" pitchFamily="34" charset="-122"/>
              </a:rPr>
              <a:t>Y </a:t>
            </a:r>
            <a:r>
              <a:rPr lang="zh-CN" altLang="en-US" sz="2400" dirty="0">
                <a:latin typeface="微软雅黑" pitchFamily="34" charset="-122"/>
                <a:ea typeface="微软雅黑" pitchFamily="34" charset="-122"/>
              </a:rPr>
              <a:t>向用户发放的证书，</a:t>
            </a:r>
            <a:r>
              <a:rPr lang="en-US" altLang="zh-CN" sz="2400" dirty="0">
                <a:latin typeface="微软雅黑" pitchFamily="34" charset="-122"/>
                <a:ea typeface="微软雅黑" pitchFamily="34" charset="-122"/>
              </a:rPr>
              <a:t>Y{I}</a:t>
            </a:r>
            <a:r>
              <a:rPr lang="zh-CN" altLang="en-US" sz="2400" dirty="0">
                <a:latin typeface="微软雅黑" pitchFamily="34" charset="-122"/>
                <a:ea typeface="微软雅黑" pitchFamily="34" charset="-122"/>
              </a:rPr>
              <a:t>表示</a:t>
            </a:r>
            <a:r>
              <a:rPr lang="en-US" altLang="zh-CN" sz="2400" dirty="0">
                <a:latin typeface="微软雅黑" pitchFamily="34" charset="-122"/>
                <a:ea typeface="微软雅黑" pitchFamily="34" charset="-122"/>
              </a:rPr>
              <a:t>I </a:t>
            </a:r>
            <a:r>
              <a:rPr lang="zh-CN" altLang="en-US" sz="2400" dirty="0">
                <a:latin typeface="微软雅黑" pitchFamily="34" charset="-122"/>
                <a:ea typeface="微软雅黑" pitchFamily="34" charset="-122"/>
              </a:rPr>
              <a:t>链接上</a:t>
            </a:r>
            <a:r>
              <a:rPr lang="en-US" altLang="zh-CN" sz="2400" dirty="0">
                <a:latin typeface="微软雅黑" pitchFamily="34" charset="-122"/>
                <a:ea typeface="微软雅黑" pitchFamily="34" charset="-122"/>
              </a:rPr>
              <a:t>Y </a:t>
            </a:r>
            <a:r>
              <a:rPr lang="zh-CN" altLang="en-US" sz="2400" dirty="0">
                <a:latin typeface="微软雅黑" pitchFamily="34" charset="-122"/>
                <a:ea typeface="微软雅黑" pitchFamily="34" charset="-122"/>
              </a:rPr>
              <a:t>对</a:t>
            </a:r>
            <a:r>
              <a:rPr lang="en-US" altLang="zh-CN" sz="2400" dirty="0">
                <a:latin typeface="微软雅黑" pitchFamily="34" charset="-122"/>
                <a:ea typeface="微软雅黑" pitchFamily="34" charset="-122"/>
              </a:rPr>
              <a:t>I </a:t>
            </a:r>
            <a:r>
              <a:rPr lang="zh-CN" altLang="en-US" sz="2400" dirty="0">
                <a:latin typeface="微软雅黑" pitchFamily="34" charset="-122"/>
                <a:ea typeface="微软雅黑" pitchFamily="34" charset="-122"/>
              </a:rPr>
              <a:t>的杂凑值的签名</a:t>
            </a:r>
            <a:endParaRPr lang="en-US" altLang="zh-CN" sz="2400" dirty="0">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630861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3850" y="260350"/>
            <a:ext cx="6019800" cy="1143000"/>
          </a:xfrm>
        </p:spPr>
        <p:txBody>
          <a:bodyPr/>
          <a:lstStyle/>
          <a:p>
            <a:r>
              <a:rPr lang="zh-CN" altLang="en-US" sz="2800">
                <a:solidFill>
                  <a:srgbClr val="0033CC"/>
                </a:solidFill>
                <a:latin typeface="Times New Roman" panose="02020603050405020304" pitchFamily="18" charset="0"/>
                <a:ea typeface="宋体" panose="02010600030101010101" pitchFamily="2" charset="-122"/>
              </a:rPr>
              <a:t>公钥证书举例</a:t>
            </a:r>
          </a:p>
        </p:txBody>
      </p:sp>
      <p:sp>
        <p:nvSpPr>
          <p:cNvPr id="25603" name="Rectangle 3"/>
          <p:cNvSpPr>
            <a:spLocks noGrp="1" noChangeArrowheads="1"/>
          </p:cNvSpPr>
          <p:nvPr>
            <p:ph type="body" idx="1"/>
          </p:nvPr>
        </p:nvSpPr>
        <p:spPr>
          <a:xfrm>
            <a:off x="1028700" y="1403350"/>
            <a:ext cx="7086600" cy="4114800"/>
          </a:xfrm>
        </p:spPr>
        <p:txBody>
          <a:bodyPr/>
          <a:lstStyle/>
          <a:p>
            <a:pPr>
              <a:lnSpc>
                <a:spcPct val="90000"/>
              </a:lnSpc>
            </a:pPr>
            <a:r>
              <a:rPr lang="en-US" altLang="zh-CN" sz="2400" dirty="0">
                <a:solidFill>
                  <a:srgbClr val="000000"/>
                </a:solidFill>
                <a:latin typeface="Times New Roman" panose="02020603050405020304" pitchFamily="18" charset="0"/>
                <a:ea typeface="宋体" panose="02010600030101010101" pitchFamily="2" charset="-122"/>
              </a:rPr>
              <a:t>Certificate:</a:t>
            </a:r>
          </a:p>
          <a:p>
            <a:pPr>
              <a:lnSpc>
                <a:spcPct val="90000"/>
              </a:lnSpc>
            </a:pPr>
            <a:r>
              <a:rPr lang="en-US" altLang="zh-CN" sz="2400" dirty="0">
                <a:solidFill>
                  <a:srgbClr val="000000"/>
                </a:solidFill>
                <a:latin typeface="Times New Roman" panose="02020603050405020304" pitchFamily="18" charset="0"/>
                <a:ea typeface="宋体" panose="02010600030101010101" pitchFamily="2" charset="-122"/>
              </a:rPr>
              <a:t>Data:</a:t>
            </a: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Version:</a:t>
            </a:r>
            <a:r>
              <a:rPr lang="en-US" altLang="zh-CN" sz="2400" b="1" dirty="0">
                <a:solidFill>
                  <a:srgbClr val="000000"/>
                </a:solidFill>
                <a:latin typeface="Times New Roman" panose="02020603050405020304" pitchFamily="18" charset="0"/>
                <a:ea typeface="宋体" panose="02010600030101010101" pitchFamily="2" charset="-122"/>
              </a:rPr>
              <a:t> 3 (0x2)</a:t>
            </a:r>
            <a:endParaRPr lang="en-US" altLang="zh-CN" sz="24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Serial Number:</a:t>
            </a:r>
            <a:r>
              <a:rPr lang="en-US" altLang="zh-CN" sz="2400" b="1" dirty="0">
                <a:solidFill>
                  <a:srgbClr val="000000"/>
                </a:solidFill>
                <a:latin typeface="Times New Roman" panose="02020603050405020304" pitchFamily="18" charset="0"/>
                <a:ea typeface="宋体" panose="02010600030101010101" pitchFamily="2" charset="-122"/>
              </a:rPr>
              <a:t> 46 (0x2e)</a:t>
            </a:r>
            <a:endParaRPr lang="en-US" altLang="zh-CN" sz="24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err="1">
                <a:solidFill>
                  <a:srgbClr val="000000"/>
                </a:solidFill>
                <a:latin typeface="Times New Roman" panose="02020603050405020304" pitchFamily="18" charset="0"/>
                <a:ea typeface="宋体" panose="02010600030101010101" pitchFamily="2" charset="-122"/>
              </a:rPr>
              <a:t>SignatureAlgorithm</a:t>
            </a:r>
            <a:r>
              <a:rPr lang="en-US" altLang="zh-CN" sz="2400" dirty="0">
                <a:solidFill>
                  <a:srgbClr val="000000"/>
                </a:solidFill>
                <a:latin typeface="Times New Roman" panose="02020603050405020304" pitchFamily="18" charset="0"/>
                <a:ea typeface="宋体" panose="02010600030101010101" pitchFamily="2" charset="-122"/>
              </a:rPr>
              <a:t>:</a:t>
            </a:r>
            <a:r>
              <a:rPr lang="en-US" altLang="zh-CN" sz="2000" b="1" dirty="0">
                <a:solidFill>
                  <a:srgbClr val="000000"/>
                </a:solidFill>
                <a:latin typeface="Times New Roman" panose="02020603050405020304" pitchFamily="18" charset="0"/>
                <a:ea typeface="宋体" panose="02010600030101010101" pitchFamily="2" charset="-122"/>
              </a:rPr>
              <a:t> md5WithRSAEncryption</a:t>
            </a: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Issuer:</a:t>
            </a: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C=CN, ST=</a:t>
            </a:r>
            <a:r>
              <a:rPr lang="en-US" altLang="zh-CN" sz="2000" b="1" dirty="0" err="1">
                <a:solidFill>
                  <a:srgbClr val="000000"/>
                </a:solidFill>
                <a:latin typeface="Times New Roman" panose="02020603050405020304" pitchFamily="18" charset="0"/>
                <a:ea typeface="宋体" panose="02010600030101010101" pitchFamily="2" charset="-122"/>
              </a:rPr>
              <a:t>JiangSu</a:t>
            </a:r>
            <a:r>
              <a:rPr lang="en-US" altLang="zh-CN" sz="2000" b="1" dirty="0">
                <a:solidFill>
                  <a:srgbClr val="000000"/>
                </a:solidFill>
                <a:latin typeface="Times New Roman" panose="02020603050405020304" pitchFamily="18" charset="0"/>
                <a:ea typeface="宋体" panose="02010600030101010101" pitchFamily="2" charset="-122"/>
              </a:rPr>
              <a:t>, L=Nanjing, O=Southeast University, OU= </a:t>
            </a:r>
            <a:r>
              <a:rPr lang="en-US" altLang="zh-CN" sz="2000" b="1" dirty="0" err="1">
                <a:solidFill>
                  <a:srgbClr val="000000"/>
                </a:solidFill>
                <a:latin typeface="Times New Roman" panose="02020603050405020304" pitchFamily="18" charset="0"/>
                <a:ea typeface="宋体" panose="02010600030101010101" pitchFamily="2" charset="-122"/>
              </a:rPr>
              <a:t>Cernet</a:t>
            </a:r>
            <a:r>
              <a:rPr lang="en-US" altLang="zh-CN" sz="2000" b="1" dirty="0">
                <a:solidFill>
                  <a:srgbClr val="000000"/>
                </a:solidFill>
                <a:latin typeface="Times New Roman" panose="02020603050405020304" pitchFamily="18" charset="0"/>
                <a:ea typeface="宋体" panose="02010600030101010101" pitchFamily="2" charset="-122"/>
              </a:rPr>
              <a:t> Northeast Network Center, CN=Certificate Authority /Email=ca_master@njnet.edu.cn</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400" dirty="0">
                <a:solidFill>
                  <a:srgbClr val="000000"/>
                </a:solidFill>
                <a:latin typeface="Times New Roman" panose="02020603050405020304" pitchFamily="18" charset="0"/>
                <a:ea typeface="宋体" panose="02010600030101010101" pitchFamily="2" charset="-122"/>
              </a:rPr>
              <a:t>Validity</a:t>
            </a:r>
            <a:r>
              <a:rPr lang="en-US" altLang="zh-CN" sz="2000" dirty="0">
                <a:solidFill>
                  <a:srgbClr val="000000"/>
                </a:solidFill>
                <a:latin typeface="Times New Roman" panose="02020603050405020304" pitchFamily="18" charset="0"/>
                <a:ea typeface="宋体" panose="02010600030101010101" pitchFamily="2" charset="-122"/>
              </a:rPr>
              <a:t>:</a:t>
            </a: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r>
              <a:rPr lang="en-US" altLang="zh-CN" sz="2000" b="1" dirty="0">
                <a:solidFill>
                  <a:srgbClr val="000000"/>
                </a:solidFill>
                <a:latin typeface="Times New Roman" panose="02020603050405020304" pitchFamily="18" charset="0"/>
                <a:ea typeface="宋体" panose="02010600030101010101" pitchFamily="2" charset="-122"/>
              </a:rPr>
              <a:t>Not Before: Oct  7 01:53:38 2000 GMT</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Not After : Oct   7 01:53:38 2001 GMT</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400" b="1" dirty="0">
                <a:solidFill>
                  <a:srgbClr val="000000"/>
                </a:solidFill>
                <a:latin typeface="Times New Roman" panose="02020603050405020304" pitchFamily="18" charset="0"/>
                <a:ea typeface="宋体" panose="02010600030101010101" pitchFamily="2" charset="-122"/>
              </a:rPr>
              <a:t>       </a:t>
            </a:r>
            <a:endParaRPr lang="en-US" altLang="zh-CN" sz="2400" dirty="0">
              <a:ea typeface="宋体" panose="02010600030101010101" pitchFamily="2" charset="-122"/>
            </a:endParaRPr>
          </a:p>
        </p:txBody>
      </p:sp>
      <p:sp>
        <p:nvSpPr>
          <p:cNvPr id="25604" name="Line 7"/>
          <p:cNvSpPr>
            <a:spLocks noChangeShapeType="1"/>
          </p:cNvSpPr>
          <p:nvPr/>
        </p:nvSpPr>
        <p:spPr bwMode="auto">
          <a:xfrm>
            <a:off x="179388" y="1052513"/>
            <a:ext cx="7345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29852367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293914" y="1110342"/>
            <a:ext cx="7772400" cy="5943600"/>
          </a:xfrm>
        </p:spPr>
        <p:txBody>
          <a:bodyPr/>
          <a:lstStyle/>
          <a:p>
            <a:pPr algn="just">
              <a:lnSpc>
                <a:spcPct val="90000"/>
              </a:lnSpc>
            </a:pPr>
            <a:r>
              <a:rPr lang="en-US" altLang="zh-CN" sz="2000" dirty="0">
                <a:solidFill>
                  <a:srgbClr val="000000"/>
                </a:solidFill>
                <a:latin typeface="Times New Roman" panose="02020603050405020304" pitchFamily="18" charset="0"/>
                <a:ea typeface="宋体" panose="02010600030101010101" pitchFamily="2" charset="-122"/>
              </a:rPr>
              <a:t>Subject:</a:t>
            </a:r>
            <a:r>
              <a:rPr lang="en-US" altLang="zh-CN" sz="2000" b="1" dirty="0">
                <a:solidFill>
                  <a:srgbClr val="000000"/>
                </a:solidFill>
                <a:latin typeface="Times New Roman" panose="02020603050405020304" pitchFamily="18" charset="0"/>
                <a:ea typeface="宋体" panose="02010600030101010101" pitchFamily="2" charset="-122"/>
              </a:rPr>
              <a:t> C=CN, ST=, L=Nanjing, O=Southeast </a:t>
            </a:r>
            <a:r>
              <a:rPr lang="en-US" altLang="zh-CN" sz="2000" b="1" dirty="0" err="1">
                <a:solidFill>
                  <a:srgbClr val="000000"/>
                </a:solidFill>
                <a:latin typeface="Times New Roman" panose="02020603050405020304" pitchFamily="18" charset="0"/>
                <a:ea typeface="宋体" panose="02010600030101010101" pitchFamily="2" charset="-122"/>
              </a:rPr>
              <a:t>Univesity</a:t>
            </a:r>
            <a:r>
              <a:rPr lang="en-US" altLang="zh-CN" sz="2000" b="1" dirty="0">
                <a:solidFill>
                  <a:srgbClr val="000000"/>
                </a:solidFill>
                <a:latin typeface="Times New Roman" panose="02020603050405020304" pitchFamily="18" charset="0"/>
                <a:ea typeface="宋体" panose="02010600030101010101" pitchFamily="2" charset="-122"/>
              </a:rPr>
              <a:t>, OU= Network Center, CN=Jian Gong/Email=jgong@njnet.edu.cn</a:t>
            </a:r>
            <a:endParaRPr lang="en-US" altLang="zh-CN" sz="2000" dirty="0">
              <a:solidFill>
                <a:srgbClr val="000000"/>
              </a:solidFill>
              <a:latin typeface="Times New Roman" panose="02020603050405020304" pitchFamily="18" charset="0"/>
              <a:ea typeface="宋体" panose="02010600030101010101" pitchFamily="2" charset="-122"/>
            </a:endParaRPr>
          </a:p>
          <a:p>
            <a:pPr>
              <a:lnSpc>
                <a:spcPct val="90000"/>
              </a:lnSpc>
            </a:pPr>
            <a:r>
              <a:rPr lang="en-US" altLang="zh-CN" sz="2000" dirty="0">
                <a:solidFill>
                  <a:srgbClr val="000000"/>
                </a:solidFill>
                <a:latin typeface="Times New Roman" panose="02020603050405020304" pitchFamily="18" charset="0"/>
                <a:ea typeface="宋体" panose="02010600030101010101" pitchFamily="2" charset="-122"/>
              </a:rPr>
              <a:t>Subject Public Key Info:</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Public Key Algorithm:</a:t>
            </a: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rsaEncryption</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RSA Public Key:</a:t>
            </a:r>
            <a:r>
              <a:rPr lang="en-US" altLang="zh-CN" sz="2000" b="1" dirty="0">
                <a:solidFill>
                  <a:srgbClr val="000000"/>
                </a:solidFill>
                <a:latin typeface="Times New Roman" panose="02020603050405020304" pitchFamily="18" charset="0"/>
                <a:ea typeface="宋体" panose="02010600030101010101" pitchFamily="2" charset="-122"/>
              </a:rPr>
              <a:t> (1024 bit)</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Modulus</a:t>
            </a:r>
            <a:r>
              <a:rPr lang="en-US" altLang="zh-CN" sz="2000" b="1" dirty="0">
                <a:solidFill>
                  <a:srgbClr val="000000"/>
                </a:solidFill>
                <a:latin typeface="Times New Roman" panose="02020603050405020304" pitchFamily="18" charset="0"/>
                <a:ea typeface="宋体" panose="02010600030101010101" pitchFamily="2" charset="-122"/>
              </a:rPr>
              <a:t> (1024 bit):</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00:d9:fd:c6:68:34:0d:67:9e:95:4b:ed:c5:76:05:</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0c:cc:49:0e:21:a6:2c:cd:85:22:62:e4:bd:72:5d:</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5e:48:65:b8:98:3b:21:b3:65:67:a8:53:cd:63:53:</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23:d9:21:37:c3:93:d7:3d:0a:69:ed:da:bf:64:a4:</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6c:bb:a4:4b:cf:46:f5:cc:72:74:54:0a:b6:e8:22:</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70:69:ca:f7:8d:5b:25:24:bd:11:67:94:dc:97:21:</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ff:08:7a:50:4c:3a:ff:33:4b:5f:54:66:ea:8e:cb:</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f0:b3:af:96:ce:d0:78:a4:51:3e:8c:f9:98:52:0a:</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fd:ad:cb:85:b5:45:d4:14:3f</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Exponent:</a:t>
            </a:r>
            <a:r>
              <a:rPr lang="en-US" altLang="zh-CN" sz="2000" b="1" dirty="0">
                <a:solidFill>
                  <a:srgbClr val="000000"/>
                </a:solidFill>
                <a:latin typeface="Times New Roman" panose="02020603050405020304" pitchFamily="18" charset="0"/>
                <a:ea typeface="宋体" panose="02010600030101010101" pitchFamily="2" charset="-122"/>
              </a:rPr>
              <a:t> 65537 (0x10001)</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dirty="0">
                <a:solidFill>
                  <a:srgbClr val="000000"/>
                </a:solidFill>
                <a:latin typeface="Times New Roman" panose="02020603050405020304" pitchFamily="18" charset="0"/>
                <a:ea typeface="宋体" panose="02010600030101010101" pitchFamily="2" charset="-122"/>
              </a:rPr>
              <a:t> </a:t>
            </a:r>
          </a:p>
          <a:p>
            <a:pPr>
              <a:lnSpc>
                <a:spcPct val="90000"/>
              </a:lnSpc>
            </a:pPr>
            <a:endParaRPr lang="en-US" altLang="zh-CN" sz="2000" dirty="0">
              <a:ea typeface="宋体" panose="02010600030101010101" pitchFamily="2" charset="-122"/>
            </a:endParaRPr>
          </a:p>
          <a:p>
            <a:pPr>
              <a:lnSpc>
                <a:spcPct val="90000"/>
              </a:lnSpc>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16502085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type="body" idx="1"/>
          </p:nvPr>
        </p:nvSpPr>
        <p:spPr>
          <a:xfrm>
            <a:off x="838200" y="0"/>
            <a:ext cx="7086600" cy="4114800"/>
          </a:xfrm>
        </p:spPr>
        <p:txBody>
          <a:bodyPr/>
          <a:lstStyle/>
          <a:p>
            <a:pPr>
              <a:lnSpc>
                <a:spcPct val="90000"/>
              </a:lnSpc>
            </a:pPr>
            <a:r>
              <a:rPr lang="en-US" altLang="zh-CN" sz="2000" dirty="0">
                <a:solidFill>
                  <a:srgbClr val="000000"/>
                </a:solidFill>
                <a:latin typeface="Times New Roman" panose="02020603050405020304" pitchFamily="18" charset="0"/>
                <a:ea typeface="宋体" panose="02010600030101010101" pitchFamily="2" charset="-122"/>
              </a:rPr>
              <a:t>X509v3 extensions:</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Netscape Cert Type:</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SSL Client</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Netscape CA Revocation Url:</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http://ca.njnet.edu.cn/common_bin/crl.der</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dirty="0">
                <a:solidFill>
                  <a:srgbClr val="000000"/>
                </a:solidFill>
                <a:latin typeface="Times New Roman" panose="02020603050405020304" pitchFamily="18" charset="0"/>
                <a:ea typeface="宋体" panose="02010600030101010101" pitchFamily="2" charset="-122"/>
              </a:rPr>
              <a:t>Netscape Comment:</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a:t>
            </a:r>
            <a:r>
              <a:rPr lang="en-US" altLang="zh-CN" sz="2000" b="1" dirty="0" err="1">
                <a:solidFill>
                  <a:srgbClr val="000000"/>
                </a:solidFill>
                <a:latin typeface="Times New Roman" panose="02020603050405020304" pitchFamily="18" charset="0"/>
                <a:ea typeface="宋体" panose="02010600030101010101" pitchFamily="2" charset="-122"/>
              </a:rPr>
              <a:t>Cernet</a:t>
            </a:r>
            <a:r>
              <a:rPr lang="en-US" altLang="zh-CN" sz="2000" b="1" dirty="0">
                <a:solidFill>
                  <a:srgbClr val="000000"/>
                </a:solidFill>
                <a:latin typeface="Times New Roman" panose="02020603050405020304" pitchFamily="18" charset="0"/>
                <a:ea typeface="宋体" panose="02010600030101010101" pitchFamily="2" charset="-122"/>
              </a:rPr>
              <a:t> Eastern China(North) Network Center Certificate Authority</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dirty="0">
                <a:solidFill>
                  <a:srgbClr val="000000"/>
                </a:solidFill>
                <a:latin typeface="Times New Roman" panose="02020603050405020304" pitchFamily="18" charset="0"/>
                <a:ea typeface="宋体" panose="02010600030101010101" pitchFamily="2" charset="-122"/>
              </a:rPr>
              <a:t> </a:t>
            </a:r>
          </a:p>
          <a:p>
            <a:pPr>
              <a:lnSpc>
                <a:spcPct val="90000"/>
              </a:lnSpc>
            </a:pPr>
            <a:r>
              <a:rPr lang="en-US" altLang="zh-CN" sz="2000" dirty="0">
                <a:solidFill>
                  <a:srgbClr val="000000"/>
                </a:solidFill>
                <a:latin typeface="Times New Roman" panose="02020603050405020304" pitchFamily="18" charset="0"/>
                <a:ea typeface="宋体" panose="02010600030101010101" pitchFamily="2" charset="-122"/>
              </a:rPr>
              <a:t>Signature Algorithm: md5WithRSAEncryption</a:t>
            </a: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92:ad:96:f6:4e:10:fa:69:3b:1b:99:61:80:1b:4a:36:49:8f:</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0f:1e:d0:96:42:1e:10:13:52:34:2c:03:f8:43:bb:de:96:02:</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bc:2d:79:7c:54:95:95:a7:60:2e:e5:c4:09:9e:96:8c:c8:c3:</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97:55:05:c8:45:5b:b8:e6:9b:87:62:91:d4:0e:f1:c5:43:93:</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36:b2:d8:5d:59:f2:6b:da:95:30:a8:d6:72:98:8a:62:9f:43:</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e0:5e:d0:4b:d2:be:16:b3:f6:81:f7:7e:60:92:24:9d:80:9d:</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db:ff:89:8f:36:09:df:e1:49:45:fb:db:36:04:cb:51:86:91:</a:t>
            </a:r>
            <a:endParaRPr lang="en-US" altLang="zh-CN" sz="2000" dirty="0">
              <a:solidFill>
                <a:srgbClr val="000000"/>
              </a:solidFill>
              <a:latin typeface="Times New Roman" panose="02020603050405020304" pitchFamily="18" charset="0"/>
              <a:ea typeface="宋体" panose="02010600030101010101" pitchFamily="2" charset="-122"/>
            </a:endParaRPr>
          </a:p>
          <a:p>
            <a:pPr algn="just">
              <a:lnSpc>
                <a:spcPct val="90000"/>
              </a:lnSpc>
            </a:pPr>
            <a:r>
              <a:rPr lang="en-US" altLang="zh-CN" sz="2000" b="1" dirty="0">
                <a:solidFill>
                  <a:srgbClr val="000000"/>
                </a:solidFill>
                <a:latin typeface="Times New Roman" panose="02020603050405020304" pitchFamily="18" charset="0"/>
                <a:ea typeface="宋体" panose="02010600030101010101" pitchFamily="2" charset="-122"/>
              </a:rPr>
              <a:t>        c2:53</a:t>
            </a:r>
            <a:endParaRPr lang="en-US" altLang="zh-CN" sz="2000" dirty="0">
              <a:solidFill>
                <a:srgbClr val="000000"/>
              </a:solidFill>
              <a:latin typeface="Times New Roman" panose="02020603050405020304" pitchFamily="18" charset="0"/>
              <a:ea typeface="宋体" panose="02010600030101010101" pitchFamily="2" charset="-122"/>
            </a:endParaRPr>
          </a:p>
          <a:p>
            <a:pPr>
              <a:lnSpc>
                <a:spcPct val="90000"/>
              </a:lnSpc>
            </a:pPr>
            <a:endParaRPr lang="en-US" altLang="zh-CN" sz="2800" dirty="0">
              <a:ea typeface="宋体" panose="02010600030101010101" pitchFamily="2" charset="-122"/>
            </a:endParaRPr>
          </a:p>
        </p:txBody>
      </p:sp>
    </p:spTree>
    <p:extLst>
      <p:ext uri="{BB962C8B-B14F-4D97-AF65-F5344CB8AC3E}">
        <p14:creationId xmlns:p14="http://schemas.microsoft.com/office/powerpoint/2010/main" val="2139146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数字证书的格式</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98</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50800" y="3011399"/>
            <a:ext cx="2423886" cy="499624"/>
          </a:xfrm>
          <a:prstGeom prst="rect">
            <a:avLst/>
          </a:prstGeom>
        </p:spPr>
        <p:txBody>
          <a:bodyPr wrap="square">
            <a:spAutoFit/>
          </a:bodyPr>
          <a:lstStyle/>
          <a:p>
            <a:pPr lvl="1">
              <a:lnSpc>
                <a:spcPct val="150000"/>
              </a:lnSpc>
              <a:spcBef>
                <a:spcPts val="600"/>
              </a:spcBef>
              <a:spcAft>
                <a:spcPts val="1200"/>
              </a:spcAft>
              <a:buClr>
                <a:schemeClr val="hlink"/>
              </a:buClr>
              <a:buFont typeface="Wingdings" panose="05000000000000000000" pitchFamily="2" charset="2"/>
              <a:buNone/>
            </a:pPr>
            <a:r>
              <a:rPr lang="en-US" altLang="zh-CN"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X.509</a:t>
            </a:r>
            <a:r>
              <a:rPr lang="zh-CN" altLang="en-US" sz="2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证书例子</a:t>
            </a:r>
          </a:p>
        </p:txBody>
      </p:sp>
      <p:pic>
        <p:nvPicPr>
          <p:cNvPr id="6" name="图片 5"/>
          <p:cNvPicPr>
            <a:picLocks noChangeAspect="1"/>
          </p:cNvPicPr>
          <p:nvPr/>
        </p:nvPicPr>
        <p:blipFill>
          <a:blip r:embed="rId3"/>
          <a:stretch>
            <a:fillRect/>
          </a:stretch>
        </p:blipFill>
        <p:spPr>
          <a:xfrm>
            <a:off x="2478374" y="1034320"/>
            <a:ext cx="6208426" cy="5351489"/>
          </a:xfrm>
          <a:prstGeom prst="rect">
            <a:avLst/>
          </a:prstGeom>
        </p:spPr>
      </p:pic>
    </p:spTree>
    <p:extLst>
      <p:ext uri="{BB962C8B-B14F-4D97-AF65-F5344CB8AC3E}">
        <p14:creationId xmlns:p14="http://schemas.microsoft.com/office/powerpoint/2010/main" val="19261073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200" y="294207"/>
            <a:ext cx="8229600" cy="1143000"/>
          </a:xfrm>
        </p:spPr>
        <p:txBody>
          <a:bodyPr/>
          <a:lstStyle/>
          <a:p>
            <a:r>
              <a:rPr kumimoji="1" lang="en-US" altLang="zh-CN" sz="3600" dirty="0">
                <a:solidFill>
                  <a:srgbClr val="660066"/>
                </a:solidFill>
                <a:effectLst>
                  <a:outerShdw blurRad="38100" dist="38100" dir="2700000" algn="tl">
                    <a:srgbClr val="C0C0C0"/>
                  </a:outerShdw>
                </a:effectLst>
                <a:latin typeface="隶书" pitchFamily="49" charset="-122"/>
                <a:ea typeface="隶书" pitchFamily="49" charset="-122"/>
              </a:rPr>
              <a:t>2. X.509</a:t>
            </a:r>
            <a:r>
              <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rPr>
              <a:t>数字证书的格式</a:t>
            </a:r>
            <a:br>
              <a:rPr lang="en-US" altLang="zh-CN" sz="3600" b="1" dirty="0">
                <a:solidFill>
                  <a:srgbClr val="993300"/>
                </a:solidFill>
                <a:effectLst>
                  <a:outerShdw blurRad="38100" dist="38100" dir="2700000" algn="tl">
                    <a:srgbClr val="C0C0C0"/>
                  </a:outerShdw>
                </a:effectLst>
                <a:latin typeface="黑体" panose="02010609060101010101" pitchFamily="49" charset="-122"/>
                <a:ea typeface="黑体" panose="02010609060101010101" pitchFamily="49" charset="-122"/>
              </a:rPr>
            </a:br>
            <a:endParaRPr kumimoji="1" lang="zh-CN" altLang="en-US" sz="3600" dirty="0">
              <a:solidFill>
                <a:srgbClr val="660066"/>
              </a:solidFill>
              <a:effectLst>
                <a:outerShdw blurRad="38100" dist="38100" dir="2700000" algn="tl">
                  <a:srgbClr val="C0C0C0"/>
                </a:outerShdw>
              </a:effectLst>
              <a:latin typeface="隶书" pitchFamily="49" charset="-122"/>
              <a:ea typeface="隶书" pitchFamily="49" charset="-122"/>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99</a:t>
            </a:fld>
            <a:endParaRPr lang="en-US" altLang="zh-CN"/>
          </a:p>
        </p:txBody>
      </p:sp>
      <p:sp>
        <p:nvSpPr>
          <p:cNvPr id="9" name="内容占位符 2"/>
          <p:cNvSpPr txBox="1">
            <a:spLocks/>
          </p:cNvSpPr>
          <p:nvPr/>
        </p:nvSpPr>
        <p:spPr>
          <a:xfrm>
            <a:off x="685800" y="4448922"/>
            <a:ext cx="5352142" cy="4715782"/>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内容占位符 2"/>
          <p:cNvSpPr txBox="1">
            <a:spLocks/>
          </p:cNvSpPr>
          <p:nvPr/>
        </p:nvSpPr>
        <p:spPr>
          <a:xfrm>
            <a:off x="428171" y="1110475"/>
            <a:ext cx="6287421" cy="763296"/>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42900" lvl="1" indent="-342900" eaLnBrk="1" hangingPunct="1">
              <a:lnSpc>
                <a:spcPct val="150000"/>
              </a:lnSpc>
              <a:spcBef>
                <a:spcPts val="600"/>
              </a:spcBef>
              <a:spcAft>
                <a:spcPts val="600"/>
              </a:spcAft>
              <a:buBlip>
                <a:blip r:embed="rId2"/>
              </a:buBlip>
            </a:pP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CA</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Certificate Authority</a:t>
            </a:r>
            <a:r>
              <a:rPr lang="zh-CN" altLang="en-US"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，证书授权中心）例子</a:t>
            </a: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a:p>
            <a:pPr marL="0" lvl="1" indent="0" eaLnBrk="1" hangingPunct="1">
              <a:lnSpc>
                <a:spcPct val="150000"/>
              </a:lnSpc>
              <a:spcBef>
                <a:spcPts val="600"/>
              </a:spcBef>
              <a:spcAft>
                <a:spcPts val="600"/>
              </a:spcAft>
              <a:buNone/>
            </a:pPr>
            <a:endPar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685800" y="1580311"/>
            <a:ext cx="7756458" cy="3305175"/>
          </a:xfrm>
          <a:prstGeom prst="rect">
            <a:avLst/>
          </a:prstGeom>
        </p:spPr>
      </p:pic>
      <p:pic>
        <p:nvPicPr>
          <p:cNvPr id="5" name="图片 4"/>
          <p:cNvPicPr>
            <a:picLocks noChangeAspect="1"/>
          </p:cNvPicPr>
          <p:nvPr/>
        </p:nvPicPr>
        <p:blipFill>
          <a:blip r:embed="rId4"/>
          <a:stretch>
            <a:fillRect/>
          </a:stretch>
        </p:blipFill>
        <p:spPr>
          <a:xfrm>
            <a:off x="914400" y="4343400"/>
            <a:ext cx="7390152" cy="1952469"/>
          </a:xfrm>
          <a:prstGeom prst="rect">
            <a:avLst/>
          </a:prstGeom>
        </p:spPr>
      </p:pic>
    </p:spTree>
    <p:extLst>
      <p:ext uri="{BB962C8B-B14F-4D97-AF65-F5344CB8AC3E}">
        <p14:creationId xmlns:p14="http://schemas.microsoft.com/office/powerpoint/2010/main" val="3471759541"/>
      </p:ext>
    </p:extLst>
  </p:cSld>
  <p:clrMapOvr>
    <a:masterClrMapping/>
  </p:clrMapOvr>
</p:sld>
</file>

<file path=ppt/theme/theme1.xml><?xml version="1.0" encoding="utf-8"?>
<a:theme xmlns:a="http://schemas.openxmlformats.org/drawingml/2006/main" name="lwt">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w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w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w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w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w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w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w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534640</TotalTime>
  <Words>12875</Words>
  <Application>Microsoft Office PowerPoint</Application>
  <PresentationFormat>全屏显示(4:3)</PresentationFormat>
  <Paragraphs>1294</Paragraphs>
  <Slides>163</Slides>
  <Notes>29</Notes>
  <HiddenSlides>56</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163</vt:i4>
      </vt:variant>
    </vt:vector>
  </HeadingPairs>
  <TitlesOfParts>
    <vt:vector size="181" baseType="lpstr">
      <vt:lpstr>黑体</vt:lpstr>
      <vt:lpstr>华文隶书</vt:lpstr>
      <vt:lpstr>华文中宋</vt:lpstr>
      <vt:lpstr>楷体_GB2312</vt:lpstr>
      <vt:lpstr>隶书</vt:lpstr>
      <vt:lpstr>宋体</vt:lpstr>
      <vt:lpstr>微软雅黑</vt:lpstr>
      <vt:lpstr>Arial</vt:lpstr>
      <vt:lpstr>Corbel</vt:lpstr>
      <vt:lpstr>Gill Sans MT</vt:lpstr>
      <vt:lpstr>Monotype Corsiva</vt:lpstr>
      <vt:lpstr>Tahoma</vt:lpstr>
      <vt:lpstr>Times New Roman</vt:lpstr>
      <vt:lpstr>Wingdings</vt:lpstr>
      <vt:lpstr>lwt</vt:lpstr>
      <vt:lpstr>Visio</vt:lpstr>
      <vt:lpstr>Clip</vt:lpstr>
      <vt:lpstr>位图图像</vt:lpstr>
      <vt:lpstr>PowerPoint 演示文稿</vt:lpstr>
      <vt:lpstr>第 4 章  密钥分配和用户认证</vt:lpstr>
      <vt:lpstr>第 4 章  密钥分配和用户认证</vt:lpstr>
      <vt:lpstr>引 言</vt:lpstr>
      <vt:lpstr>4.1 基于对称加密的密钥分配</vt:lpstr>
      <vt:lpstr>4.1 基于对称加密的密钥分配</vt:lpstr>
      <vt:lpstr>1.密钥分配的基本方法</vt:lpstr>
      <vt:lpstr>1.密钥分配的基本方法</vt:lpstr>
      <vt:lpstr>1.密钥分配的基本方法</vt:lpstr>
      <vt:lpstr>1.密钥分配的基本方法</vt:lpstr>
      <vt:lpstr>1.密钥分配的基本方法</vt:lpstr>
      <vt:lpstr>1.密钥分配的基本方法</vt:lpstr>
      <vt:lpstr>1.密钥分配的基本方法</vt:lpstr>
      <vt:lpstr>2.密钥分配的一个实例</vt:lpstr>
      <vt:lpstr>2.密钥分配的一个实例</vt:lpstr>
      <vt:lpstr>2.密钥分配的一个实例</vt:lpstr>
      <vt:lpstr>2.密钥分配的一个实例</vt:lpstr>
      <vt:lpstr>2.密钥分配的一个实例</vt:lpstr>
      <vt:lpstr>2.密钥分配的一个实例：思考</vt:lpstr>
      <vt:lpstr>3.密钥的分层控制</vt:lpstr>
      <vt:lpstr>4.会话密钥的有效期</vt:lpstr>
      <vt:lpstr>4.会话密钥的有效期</vt:lpstr>
      <vt:lpstr>5.无中心的密钥控制</vt:lpstr>
      <vt:lpstr>5.无中心的密钥控制</vt:lpstr>
      <vt:lpstr>6.密钥的控制使用</vt:lpstr>
      <vt:lpstr>6.密钥的控制使用</vt:lpstr>
      <vt:lpstr>6.密钥的控制使用</vt:lpstr>
      <vt:lpstr>6.密钥的控制使用</vt:lpstr>
      <vt:lpstr>PowerPoint 演示文稿</vt:lpstr>
      <vt:lpstr>第 4 章  密钥分配和用户认证</vt:lpstr>
      <vt:lpstr>引言</vt:lpstr>
      <vt:lpstr>分布式系统面临的安全问题</vt:lpstr>
      <vt:lpstr>分布式系统面临的安全问题</vt:lpstr>
      <vt:lpstr>Kerberos要解决的问题</vt:lpstr>
      <vt:lpstr>Kerberos系统应满足的要求</vt:lpstr>
      <vt:lpstr>4.2.1 Kerberos 基本原理</vt:lpstr>
      <vt:lpstr>4.2.1 Kerberos 版本4</vt:lpstr>
      <vt:lpstr>Kerberos Terms</vt:lpstr>
      <vt:lpstr>一个简单认证协议</vt:lpstr>
      <vt:lpstr>简单认证协议的两个问题</vt:lpstr>
      <vt:lpstr>更安全的认证协议</vt:lpstr>
      <vt:lpstr>更安全的认证协议</vt:lpstr>
      <vt:lpstr>更安全的认证协议</vt:lpstr>
      <vt:lpstr>更安全的认证协议</vt:lpstr>
      <vt:lpstr>更安全的认证协议</vt:lpstr>
      <vt:lpstr>更安全认证会话的问题</vt:lpstr>
      <vt:lpstr>Overview of Kerberos V4</vt:lpstr>
      <vt:lpstr>Kerberos 4 消息交换</vt:lpstr>
      <vt:lpstr>Kerberos 4 消息交换</vt:lpstr>
      <vt:lpstr>Kerberos 4 消息交换</vt:lpstr>
      <vt:lpstr>Kerberos 4 消息交换</vt:lpstr>
      <vt:lpstr>Kerberos 4 消息交换</vt:lpstr>
      <vt:lpstr>Kerberos 4 消息交换</vt:lpstr>
      <vt:lpstr>Kerberos4认证流程</vt:lpstr>
      <vt:lpstr>Kerberos4认证流程</vt:lpstr>
      <vt:lpstr>Kerberos4协议总结</vt:lpstr>
      <vt:lpstr>PowerPoint 演示文稿</vt:lpstr>
      <vt:lpstr>Overview of Kerberos</vt:lpstr>
      <vt:lpstr>Kerberos域和多重Kerberi</vt:lpstr>
      <vt:lpstr>Kerberos域和多重Kerberi</vt:lpstr>
      <vt:lpstr>Kerberos域和多重Kerberi</vt:lpstr>
      <vt:lpstr>Kerberos域和多重Kerberi</vt:lpstr>
      <vt:lpstr>Kerberos域和多重Kerberi</vt:lpstr>
      <vt:lpstr>Kerberos域和多重Kerberi</vt:lpstr>
      <vt:lpstr>Kerberos域和多重Kerberi</vt:lpstr>
      <vt:lpstr>4.2.2 Kerberos 版本5</vt:lpstr>
      <vt:lpstr>4.2.2 Kerberos 版本5</vt:lpstr>
      <vt:lpstr>Kerberos 5 改进</vt:lpstr>
      <vt:lpstr>Kerberos 5 改进</vt:lpstr>
      <vt:lpstr>版本5 的认证对话</vt:lpstr>
      <vt:lpstr>版本5 的认证对话</vt:lpstr>
      <vt:lpstr>版本5 的认证对话</vt:lpstr>
      <vt:lpstr>版本5 的认证对话</vt:lpstr>
      <vt:lpstr>版本5 的认证对话</vt:lpstr>
      <vt:lpstr>Kerberos存在的问题</vt:lpstr>
      <vt:lpstr>第 4 章  密钥分配和用户认证</vt:lpstr>
      <vt:lpstr>重点解决一个问题</vt:lpstr>
      <vt:lpstr>4.3.1 基于公钥密码的秘密密钥分发</vt:lpstr>
      <vt:lpstr>4.3.1 公钥证书</vt:lpstr>
      <vt:lpstr>4.3.1 公钥证书</vt:lpstr>
      <vt:lpstr>4.3.1 公钥证书</vt:lpstr>
      <vt:lpstr>4.3.1 公钥证书</vt:lpstr>
      <vt:lpstr>4.3.1 公钥证书</vt:lpstr>
      <vt:lpstr>4.3.1 公钥证书</vt:lpstr>
      <vt:lpstr>4.3.1 公钥证书</vt:lpstr>
      <vt:lpstr>4.3.1 公钥证书</vt:lpstr>
      <vt:lpstr>第 4 章  密钥分配和用户认证</vt:lpstr>
      <vt:lpstr>4.4 X.509证书</vt:lpstr>
      <vt:lpstr>1. X.509数字证书内容 </vt:lpstr>
      <vt:lpstr>1. X.509数字证书内容 </vt:lpstr>
      <vt:lpstr>1. X.509数字证书内容 </vt:lpstr>
      <vt:lpstr>1. X.509数字证书内容 </vt:lpstr>
      <vt:lpstr>2. X.509数字证书的格式(3种) </vt:lpstr>
      <vt:lpstr>2. X.509数字证书的格式 </vt:lpstr>
      <vt:lpstr>公钥证书举例</vt:lpstr>
      <vt:lpstr>PowerPoint 演示文稿</vt:lpstr>
      <vt:lpstr>PowerPoint 演示文稿</vt:lpstr>
      <vt:lpstr>2. X.509数字证书的格式 </vt:lpstr>
      <vt:lpstr>2. X.509数字证书的格式 </vt:lpstr>
      <vt:lpstr>2. X.509数字证书背后原理 </vt:lpstr>
      <vt:lpstr>2. X.509数字证书背后原理 </vt:lpstr>
      <vt:lpstr>3. 获得用户证书 </vt:lpstr>
      <vt:lpstr>3. 获得用户证书 </vt:lpstr>
      <vt:lpstr>3. 获得用户证书  </vt:lpstr>
      <vt:lpstr>4. X.509数字证书的撤销</vt:lpstr>
      <vt:lpstr>4. X.509数字证书的撤销</vt:lpstr>
      <vt:lpstr>5. X.509数字证书总结</vt:lpstr>
      <vt:lpstr>5. X.509数字证书总结</vt:lpstr>
      <vt:lpstr>第 4 章  密钥分配和用户认证</vt:lpstr>
      <vt:lpstr>PowerPoint 演示文稿</vt:lpstr>
      <vt:lpstr>PowerPoint 演示文稿</vt:lpstr>
      <vt:lpstr>公钥加密通信存在的问题</vt:lpstr>
      <vt:lpstr>PKI是什么</vt:lpstr>
      <vt:lpstr>PKI提供的基本服务</vt:lpstr>
      <vt:lpstr>PKI 的应用考虑</vt:lpstr>
      <vt:lpstr>PKI 的应用考虑</vt:lpstr>
      <vt:lpstr>PKI之动机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PKIX 要素</vt:lpstr>
      <vt:lpstr>1. 端实体</vt:lpstr>
      <vt:lpstr>2. 认证中心</vt:lpstr>
      <vt:lpstr>3. 注册中心</vt:lpstr>
      <vt:lpstr>4. CRL 发放者</vt:lpstr>
      <vt:lpstr>5. 存储库</vt:lpstr>
      <vt:lpstr>PKIX中的证书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 4 章  密钥分配和用户认证</vt:lpstr>
      <vt:lpstr>引 言</vt:lpstr>
      <vt:lpstr>4.6.1 身份管理</vt:lpstr>
      <vt:lpstr>1. 身份管理基本要素</vt:lpstr>
      <vt:lpstr>1. 身份管理基本要素</vt:lpstr>
      <vt:lpstr>1. 通用身份管理结构</vt:lpstr>
      <vt:lpstr>1. 通用身份管理结构</vt:lpstr>
      <vt:lpstr>1. 通用身份管理结构</vt:lpstr>
      <vt:lpstr>1. 通用身份管理结构</vt:lpstr>
      <vt:lpstr>4.6.2 身份联合</vt:lpstr>
      <vt:lpstr>1. 联合身份管理概念</vt:lpstr>
      <vt:lpstr>2. 联合身份管理结构</vt:lpstr>
      <vt:lpstr>2. 联合身份管理结构</vt:lpstr>
      <vt:lpstr>1. SSO-例子</vt:lpstr>
      <vt:lpstr>1. SSO-例子</vt:lpstr>
      <vt:lpstr>2. 联合身份管理结构</vt:lpstr>
      <vt:lpstr>作 业</vt:lpstr>
      <vt:lpstr>PowerPoint 演示文稿</vt:lpstr>
    </vt:vector>
  </TitlesOfParts>
  <Company>njupt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网格计算安全认证研究</dc:title>
  <dc:creator>why</dc:creator>
  <cp:lastModifiedBy>He Gaofeng</cp:lastModifiedBy>
  <cp:revision>1532</cp:revision>
  <dcterms:created xsi:type="dcterms:W3CDTF">2005-11-10T06:00:48Z</dcterms:created>
  <dcterms:modified xsi:type="dcterms:W3CDTF">2025-04-28T01:25:22Z</dcterms:modified>
</cp:coreProperties>
</file>